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2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8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4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7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7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5E89-721F-4145-9FE5-4EDF57794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2" y="1295682"/>
            <a:ext cx="7100417" cy="1580212"/>
          </a:xfrm>
        </p:spPr>
        <p:txBody>
          <a:bodyPr/>
          <a:lstStyle/>
          <a:p>
            <a:r>
              <a:rPr lang="en-US" dirty="0"/>
              <a:t>Update from CIVIC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915BE-FC14-42ED-9499-B92F3E6E7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510" y="3038534"/>
            <a:ext cx="8915399" cy="15167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u="sng" dirty="0" err="1"/>
              <a:t>C</a:t>
            </a:r>
            <a:r>
              <a:rPr lang="en-US" b="1" dirty="0" err="1"/>
              <a:t>ommun</a:t>
            </a:r>
            <a:r>
              <a:rPr lang="en-US" b="1" u="sng" dirty="0" err="1"/>
              <a:t>I</a:t>
            </a:r>
            <a:r>
              <a:rPr lang="en-US" b="1" dirty="0" err="1"/>
              <a:t>ty</a:t>
            </a:r>
            <a:r>
              <a:rPr lang="en-US" b="1" dirty="0"/>
              <a:t> </a:t>
            </a:r>
            <a:r>
              <a:rPr lang="en-US" b="1" u="sng" dirty="0"/>
              <a:t>V</a:t>
            </a:r>
            <a:r>
              <a:rPr lang="en-US" b="1" dirty="0"/>
              <a:t>oices, </a:t>
            </a:r>
            <a:r>
              <a:rPr lang="en-US" b="1" u="sng" dirty="0"/>
              <a:t>I</a:t>
            </a:r>
            <a:r>
              <a:rPr lang="en-US" b="1" dirty="0"/>
              <a:t>nformed </a:t>
            </a:r>
            <a:r>
              <a:rPr lang="en-US" b="1" u="sng" dirty="0"/>
              <a:t>C</a:t>
            </a:r>
            <a:r>
              <a:rPr lang="en-US" b="1" dirty="0"/>
              <a:t>hoices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Florida Cooperative Extension Service</a:t>
            </a:r>
          </a:p>
          <a:p>
            <a:pPr algn="l"/>
            <a:r>
              <a:rPr lang="en-US" b="1" dirty="0"/>
              <a:t>University of Florida </a:t>
            </a:r>
            <a:r>
              <a:rPr lang="en-US" dirty="0"/>
              <a:t>and</a:t>
            </a:r>
            <a:r>
              <a:rPr lang="en-US" b="1" dirty="0"/>
              <a:t> Florida Agricultural and Mechanical University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9FEF5DF-2EF8-49EB-AEF3-F358ADFD6F5D}"/>
              </a:ext>
            </a:extLst>
          </p:cNvPr>
          <p:cNvSpPr txBox="1">
            <a:spLocks/>
          </p:cNvSpPr>
          <p:nvPr/>
        </p:nvSpPr>
        <p:spPr>
          <a:xfrm>
            <a:off x="1094510" y="4645804"/>
            <a:ext cx="10306924" cy="161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Martha Monroe, for the CIVIC Leadership Team:</a:t>
            </a:r>
          </a:p>
          <a:p>
            <a:r>
              <a:rPr lang="en-US" dirty="0"/>
              <a:t>Holly </a:t>
            </a:r>
            <a:r>
              <a:rPr lang="en-US" dirty="0" err="1"/>
              <a:t>Abeels</a:t>
            </a:r>
            <a:r>
              <a:rPr lang="en-US" dirty="0"/>
              <a:t>, Carol Alberts, Alicia Betancourt, Natalie Cooper, Joy Hazell, Kenya Washington Johnson, Ramona Madhosingh-Hector, Lara Milligan, Kenneth Rainer, Linda Seals, Jennison Searcy, Sandra Thompson, Dreamal Worthen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8970" y="747059"/>
            <a:ext cx="2425149" cy="311148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CE91E17-6892-4E76-AD12-1C3D8C0DD441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0D42-66B3-49B9-9845-718C7A13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Builds on EIF and NIF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1A03E-57F3-4750-8B45-6562B9DC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99218" cy="4351338"/>
          </a:xfrm>
        </p:spPr>
        <p:txBody>
          <a:bodyPr/>
          <a:lstStyle/>
          <a:p>
            <a:r>
              <a:rPr lang="en-US" dirty="0"/>
              <a:t>Focus on community-level controversial issues</a:t>
            </a:r>
          </a:p>
          <a:p>
            <a:pPr lvl="1"/>
            <a:r>
              <a:rPr lang="en-US" dirty="0"/>
              <a:t>Water quality, sea level rise, affordable housing, disaster preparedness</a:t>
            </a:r>
          </a:p>
          <a:p>
            <a:r>
              <a:rPr lang="en-US" dirty="0"/>
              <a:t>Builds capacity of Extension faculty to lead deliberative discussions in communities on local controversial issues</a:t>
            </a:r>
          </a:p>
          <a:p>
            <a:pPr lvl="1"/>
            <a:r>
              <a:rPr lang="en-US" dirty="0"/>
              <a:t>Faculty part of NAAEE/Kettering Initiatives</a:t>
            </a:r>
          </a:p>
          <a:p>
            <a:pPr lvl="2"/>
            <a:r>
              <a:rPr lang="en-US" dirty="0"/>
              <a:t>Climate Concerns and Water </a:t>
            </a:r>
          </a:p>
          <a:p>
            <a:pPr lvl="1"/>
            <a:r>
              <a:rPr lang="en-US" dirty="0"/>
              <a:t>Tapping Kettering Fellows Gregg Kaufman, Joy Hazell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7418" y="1027906"/>
            <a:ext cx="3241963" cy="5089235"/>
          </a:xfrm>
          <a:prstGeom prst="rect">
            <a:avLst/>
          </a:prstGeom>
        </p:spPr>
      </p:pic>
      <p:sp>
        <p:nvSpPr>
          <p:cNvPr id="6" name="Frame 4">
            <a:extLst>
              <a:ext uri="{FF2B5EF4-FFF2-40B4-BE49-F238E27FC236}">
                <a16:creationId xmlns:a16="http://schemas.microsoft.com/office/drawing/2014/main" id="{1A1862EB-0B0C-43DD-BE6D-D663CA1B25C2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0457-91C4-4C8A-8F25-107CBD28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78"/>
            <a:ext cx="10515600" cy="826151"/>
          </a:xfrm>
        </p:spPr>
        <p:txBody>
          <a:bodyPr/>
          <a:lstStyle/>
          <a:p>
            <a:r>
              <a:rPr lang="en-US" dirty="0"/>
              <a:t>And adds 3 twists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4012-EE78-4200-942C-FAE68078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91" y="148914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Cooperative Extension Service provides scientific research findings</a:t>
            </a:r>
          </a:p>
          <a:p>
            <a:pPr lvl="1"/>
            <a:r>
              <a:rPr lang="en-US" sz="2000" dirty="0"/>
              <a:t>Town Hall meetings, Workshops</a:t>
            </a:r>
          </a:p>
          <a:p>
            <a:r>
              <a:rPr lang="en-US" sz="2400" dirty="0"/>
              <a:t>CIVIC blends UF and FAMU</a:t>
            </a:r>
          </a:p>
          <a:p>
            <a:pPr lvl="1"/>
            <a:r>
              <a:rPr lang="en-US" sz="2000" dirty="0"/>
              <a:t>Intentionally addressing race and underserved communities </a:t>
            </a:r>
          </a:p>
          <a:p>
            <a:r>
              <a:rPr lang="en-US" sz="2400" dirty="0"/>
              <a:t>Framing issues to purposely engage Moral Foundations (Haidt) and Worldviews (Kahan)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346" y="3989580"/>
            <a:ext cx="9522186" cy="2716990"/>
          </a:xfrm>
          <a:prstGeom prst="rect">
            <a:avLst/>
          </a:prstGeom>
        </p:spPr>
      </p:pic>
      <p:sp>
        <p:nvSpPr>
          <p:cNvPr id="6" name="Frame 4">
            <a:extLst>
              <a:ext uri="{FF2B5EF4-FFF2-40B4-BE49-F238E27FC236}">
                <a16:creationId xmlns:a16="http://schemas.microsoft.com/office/drawing/2014/main" id="{EB49E33E-5E3A-4568-83A0-F62EB4CF0AA2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AF23-BF5F-4E92-9485-D21E9DCD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AE67-6968-4D0C-8473-EBD35651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485" y="2050473"/>
            <a:ext cx="8915400" cy="4431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2018-19</a:t>
            </a:r>
          </a:p>
          <a:p>
            <a:r>
              <a:rPr lang="en-US" dirty="0"/>
              <a:t>Who:</a:t>
            </a:r>
          </a:p>
          <a:p>
            <a:pPr lvl="1"/>
            <a:r>
              <a:rPr lang="en-US" dirty="0"/>
              <a:t>CIVIC Core Coordinating Committee (4)</a:t>
            </a:r>
          </a:p>
          <a:p>
            <a:pPr lvl="1"/>
            <a:r>
              <a:rPr lang="en-US" dirty="0"/>
              <a:t>CIVIC Leadership Team (~10)</a:t>
            </a:r>
          </a:p>
          <a:p>
            <a:r>
              <a:rPr lang="en-US" dirty="0"/>
              <a:t>Strategic Plan, Logic Model</a:t>
            </a:r>
          </a:p>
          <a:p>
            <a:r>
              <a:rPr lang="en-US" dirty="0"/>
              <a:t>State-wide training with demonstration forum</a:t>
            </a:r>
          </a:p>
          <a:p>
            <a:pPr marL="0" indent="0">
              <a:buNone/>
            </a:pPr>
            <a:r>
              <a:rPr lang="en-US" b="1" dirty="0"/>
              <a:t>2019-2020</a:t>
            </a:r>
          </a:p>
          <a:p>
            <a:r>
              <a:rPr lang="en-US" dirty="0"/>
              <a:t>Comprehensive Evaluations on website</a:t>
            </a:r>
          </a:p>
          <a:p>
            <a:r>
              <a:rPr lang="en-US" dirty="0"/>
              <a:t>New issue guides with trigger videos</a:t>
            </a:r>
          </a:p>
          <a:p>
            <a:r>
              <a:rPr lang="en-US" dirty="0"/>
              <a:t>Regional training with projects</a:t>
            </a:r>
          </a:p>
          <a:p>
            <a:r>
              <a:rPr lang="en-US" dirty="0"/>
              <a:t>CIVIC becomes the community education/outreach arm of some faculty research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22" y="580621"/>
            <a:ext cx="3297383" cy="4973782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270E482-86C7-489F-9860-D133899F5284}"/>
              </a:ext>
            </a:extLst>
          </p:cNvPr>
          <p:cNvSpPr/>
          <p:nvPr/>
        </p:nvSpPr>
        <p:spPr>
          <a:xfrm>
            <a:off x="0" y="21772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67409 w 12192000"/>
              <a:gd name="connsiteY6" fmla="*/ 6364521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1292" y="2452528"/>
                  <a:pt x="469350" y="4408524"/>
                  <a:pt x="467409" y="6364521"/>
                </a:cubicBez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7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Pinellas County held 3 forums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855" y="2114304"/>
            <a:ext cx="4422235" cy="3316677"/>
          </a:xfrm>
        </p:spPr>
      </p:pic>
      <p:sp>
        <p:nvSpPr>
          <p:cNvPr id="5" name="TextBox 4"/>
          <p:cNvSpPr txBox="1"/>
          <p:nvPr/>
        </p:nvSpPr>
        <p:spPr>
          <a:xfrm>
            <a:off x="519546" y="2017756"/>
            <a:ext cx="6795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with the Hispanic Outreach Center enabled us to bring new audiences to our program and provide translation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Incentives are not the primary motivator for attendees – those who come want to engage in the topic.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City employees have learned that Extension can help facilitate discussions around issues and have been glad to hear from citizens with such candor.</a:t>
            </a:r>
          </a:p>
        </p:txBody>
      </p:sp>
      <p:sp>
        <p:nvSpPr>
          <p:cNvPr id="6" name="Frame 4">
            <a:extLst>
              <a:ext uri="{FF2B5EF4-FFF2-40B4-BE49-F238E27FC236}">
                <a16:creationId xmlns:a16="http://schemas.microsoft.com/office/drawing/2014/main" id="{921C17BD-451C-4022-8AE0-2A354A077115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1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BC63-49E9-4418-BAF8-AB0FE85E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72" y="831922"/>
            <a:ext cx="10515600" cy="1325563"/>
          </a:xfrm>
        </p:spPr>
        <p:txBody>
          <a:bodyPr/>
          <a:lstStyle/>
          <a:p>
            <a:r>
              <a:rPr lang="en-US" dirty="0"/>
              <a:t>Retreat with Council of Social Agencies in St. Lucie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E52D-7125-4428-BF14-73CA36CF0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2407516"/>
            <a:ext cx="5160818" cy="4351338"/>
          </a:xfrm>
        </p:spPr>
        <p:txBody>
          <a:bodyPr/>
          <a:lstStyle/>
          <a:p>
            <a:r>
              <a:rPr lang="en-US" dirty="0"/>
              <a:t>Enabled groups to find synergies</a:t>
            </a:r>
          </a:p>
          <a:p>
            <a:r>
              <a:rPr lang="en-US" dirty="0"/>
              <a:t>Rethink how to be more strategic</a:t>
            </a:r>
          </a:p>
          <a:p>
            <a:r>
              <a:rPr lang="en-US" dirty="0"/>
              <a:t>Developing common messages for community leaders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17" y="1825625"/>
            <a:ext cx="5440892" cy="4080670"/>
          </a:xfrm>
          <a:prstGeom prst="rect">
            <a:avLst/>
          </a:prstGeom>
        </p:spPr>
      </p:pic>
      <p:sp>
        <p:nvSpPr>
          <p:cNvPr id="6" name="Frame 4">
            <a:extLst>
              <a:ext uri="{FF2B5EF4-FFF2-40B4-BE49-F238E27FC236}">
                <a16:creationId xmlns:a16="http://schemas.microsoft.com/office/drawing/2014/main" id="{14B7F6CA-56B3-41B3-A308-943CD62E52BB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3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 of other projects were conducted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4982" y="1817389"/>
            <a:ext cx="4834833" cy="322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82" y="1595021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Information about new septic system upgrades and funding for conversion to sewer lines. 16 people registered and 35 attended!  						Marion County</a:t>
            </a:r>
          </a:p>
          <a:p>
            <a:endParaRPr lang="en-US" sz="2400" dirty="0"/>
          </a:p>
          <a:p>
            <a:r>
              <a:rPr lang="en-US" sz="2000" i="1" dirty="0"/>
              <a:t>Town hall meeting on Family Heirs’ Property provided information and connected people to resources.					Leon County</a:t>
            </a:r>
          </a:p>
          <a:p>
            <a:endParaRPr lang="en-US" sz="2400" dirty="0"/>
          </a:p>
          <a:p>
            <a:r>
              <a:rPr lang="en-US" sz="2000" dirty="0">
                <a:latin typeface="Bahnschrift Light" panose="020B0502040204020203" pitchFamily="34" charset="0"/>
              </a:rPr>
              <a:t>Local food and beverage providers met to explore a unified approach to reducing plastic pollution and strategies to overcome barriers to providing non-plastic alternatives.</a:t>
            </a:r>
            <a:r>
              <a:rPr lang="en-US" sz="2400" dirty="0"/>
              <a:t>		</a:t>
            </a:r>
            <a:r>
              <a:rPr lang="en-US" sz="2400" dirty="0">
                <a:latin typeface="Bahnschrift Light Condensed" panose="020B0502040204020203" pitchFamily="34" charset="0"/>
              </a:rPr>
              <a:t>Sarasota County</a:t>
            </a:r>
          </a:p>
        </p:txBody>
      </p:sp>
      <p:sp>
        <p:nvSpPr>
          <p:cNvPr id="6" name="Frame 4">
            <a:extLst>
              <a:ext uri="{FF2B5EF4-FFF2-40B4-BE49-F238E27FC236}">
                <a16:creationId xmlns:a16="http://schemas.microsoft.com/office/drawing/2014/main" id="{093B8780-DBE7-410B-9176-7B3A061A96D2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6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41417" y="2579449"/>
            <a:ext cx="5198320" cy="3465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299" y="710930"/>
            <a:ext cx="627611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 am learning more and getting better at working with our collaborators, and CIVIC has been a huge part of that experience.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18" y="1697362"/>
            <a:ext cx="454429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I have skills to moderate a forum and use techniques to ensure everyone has the opportunity to contribute without fear of reprisal.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666" y="4312222"/>
            <a:ext cx="454429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CIVIC helps me meet the needs of more urban and non-traditional audiences.</a:t>
            </a:r>
          </a:p>
        </p:txBody>
      </p:sp>
      <p:sp>
        <p:nvSpPr>
          <p:cNvPr id="8" name="Frame 4">
            <a:extLst>
              <a:ext uri="{FF2B5EF4-FFF2-40B4-BE49-F238E27FC236}">
                <a16:creationId xmlns:a16="http://schemas.microsoft.com/office/drawing/2014/main" id="{62B85E39-5075-4F52-9E94-C4C7D8DF8952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6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5881-0AE2-4A34-BE40-D9681181D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1D32C7-5BFC-4942-8AD4-35B421610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mcmonroe@ufl.edu</a:t>
            </a:r>
          </a:p>
        </p:txBody>
      </p:sp>
      <p:sp>
        <p:nvSpPr>
          <p:cNvPr id="4" name="Frame 4">
            <a:extLst>
              <a:ext uri="{FF2B5EF4-FFF2-40B4-BE49-F238E27FC236}">
                <a16:creationId xmlns:a16="http://schemas.microsoft.com/office/drawing/2014/main" id="{FC8EC33F-43D7-4F13-BE38-8D6A78AFC23C}"/>
              </a:ext>
            </a:extLst>
          </p:cNvPr>
          <p:cNvSpPr/>
          <p:nvPr/>
        </p:nvSpPr>
        <p:spPr>
          <a:xfrm>
            <a:off x="0" y="0"/>
            <a:ext cx="12192000" cy="6814457"/>
          </a:xfrm>
          <a:custGeom>
            <a:avLst/>
            <a:gdLst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851807 w 12192000"/>
              <a:gd name="connsiteY5" fmla="*/ 851807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851807 w 12192000"/>
              <a:gd name="connsiteY9" fmla="*/ 851807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851807 w 12192000"/>
              <a:gd name="connsiteY6" fmla="*/ 5962650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340193 w 12192000"/>
              <a:gd name="connsiteY7" fmla="*/ 5962650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340193 w 12192000"/>
              <a:gd name="connsiteY8" fmla="*/ 851807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538216 w 12192000"/>
              <a:gd name="connsiteY8" fmla="*/ 636311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537300 w 12192000"/>
              <a:gd name="connsiteY6" fmla="*/ 6312103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1701294 w 12192000"/>
              <a:gd name="connsiteY7" fmla="*/ 6271332 h 6814457"/>
              <a:gd name="connsiteX8" fmla="*/ 11712942 w 12192000"/>
              <a:gd name="connsiteY8" fmla="*/ 473233 h 6814457"/>
              <a:gd name="connsiteX9" fmla="*/ 473233 w 12192000"/>
              <a:gd name="connsiteY9" fmla="*/ 496531 h 6814457"/>
              <a:gd name="connsiteX0" fmla="*/ 0 w 12192000"/>
              <a:gd name="connsiteY0" fmla="*/ 0 h 6814457"/>
              <a:gd name="connsiteX1" fmla="*/ 12192000 w 12192000"/>
              <a:gd name="connsiteY1" fmla="*/ 0 h 6814457"/>
              <a:gd name="connsiteX2" fmla="*/ 12192000 w 12192000"/>
              <a:gd name="connsiteY2" fmla="*/ 6814457 h 6814457"/>
              <a:gd name="connsiteX3" fmla="*/ 0 w 12192000"/>
              <a:gd name="connsiteY3" fmla="*/ 6814457 h 6814457"/>
              <a:gd name="connsiteX4" fmla="*/ 0 w 12192000"/>
              <a:gd name="connsiteY4" fmla="*/ 0 h 6814457"/>
              <a:gd name="connsiteX5" fmla="*/ 473233 w 12192000"/>
              <a:gd name="connsiteY5" fmla="*/ 496531 h 6814457"/>
              <a:gd name="connsiteX6" fmla="*/ 473234 w 12192000"/>
              <a:gd name="connsiteY6" fmla="*/ 6288806 h 6814457"/>
              <a:gd name="connsiteX7" fmla="*/ 1094950 w 12192000"/>
              <a:gd name="connsiteY7" fmla="*/ 6278492 h 6814457"/>
              <a:gd name="connsiteX8" fmla="*/ 11701294 w 12192000"/>
              <a:gd name="connsiteY8" fmla="*/ 6271332 h 6814457"/>
              <a:gd name="connsiteX9" fmla="*/ 11712942 w 12192000"/>
              <a:gd name="connsiteY9" fmla="*/ 473233 h 6814457"/>
              <a:gd name="connsiteX10" fmla="*/ 473233 w 12192000"/>
              <a:gd name="connsiteY10" fmla="*/ 496531 h 681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14457">
                <a:moveTo>
                  <a:pt x="0" y="0"/>
                </a:moveTo>
                <a:lnTo>
                  <a:pt x="12192000" y="0"/>
                </a:lnTo>
                <a:lnTo>
                  <a:pt x="12192000" y="6814457"/>
                </a:lnTo>
                <a:lnTo>
                  <a:pt x="0" y="6814457"/>
                </a:lnTo>
                <a:lnTo>
                  <a:pt x="0" y="0"/>
                </a:lnTo>
                <a:close/>
                <a:moveTo>
                  <a:pt x="473233" y="496531"/>
                </a:moveTo>
                <a:cubicBezTo>
                  <a:pt x="473233" y="2427289"/>
                  <a:pt x="473234" y="4358048"/>
                  <a:pt x="473234" y="6288806"/>
                </a:cubicBezTo>
                <a:lnTo>
                  <a:pt x="1094950" y="6278492"/>
                </a:lnTo>
                <a:lnTo>
                  <a:pt x="11701294" y="6271332"/>
                </a:lnTo>
                <a:cubicBezTo>
                  <a:pt x="11705177" y="4338632"/>
                  <a:pt x="11709059" y="2405933"/>
                  <a:pt x="11712942" y="473233"/>
                </a:cubicBezTo>
                <a:lnTo>
                  <a:pt x="473233" y="496531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4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409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Bahnschrift Light</vt:lpstr>
      <vt:lpstr>Bahnschrift Light Condensed</vt:lpstr>
      <vt:lpstr>Calibri</vt:lpstr>
      <vt:lpstr>Calibri Light</vt:lpstr>
      <vt:lpstr>Wingdings 3</vt:lpstr>
      <vt:lpstr>Office Theme</vt:lpstr>
      <vt:lpstr>Update from CIVIC </vt:lpstr>
      <vt:lpstr>CIVIC Builds on EIF and NIF</vt:lpstr>
      <vt:lpstr>And adds 3 twists</vt:lpstr>
      <vt:lpstr>Organizational Progress</vt:lpstr>
      <vt:lpstr>Pinellas County held 3 forums</vt:lpstr>
      <vt:lpstr>Retreat with Council of Social Agencies in St. Lucie County</vt:lpstr>
      <vt:lpstr>Variety of other projects were conducted</vt:lpstr>
      <vt:lpstr>We are learning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CIVIC</dc:title>
  <dc:creator>Monroe,Martha C.</dc:creator>
  <cp:lastModifiedBy>reviewer</cp:lastModifiedBy>
  <cp:revision>19</cp:revision>
  <dcterms:created xsi:type="dcterms:W3CDTF">2019-09-20T19:58:05Z</dcterms:created>
  <dcterms:modified xsi:type="dcterms:W3CDTF">2019-12-18T17:59:22Z</dcterms:modified>
</cp:coreProperties>
</file>