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28"/>
  </p:notesMasterIdLst>
  <p:handoutMasterIdLst>
    <p:handoutMasterId r:id="rId2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Corbel" panose="020B0503020204020204" pitchFamily="34" charset="0"/>
      <p:regular r:id="rId30"/>
      <p:bold r:id="rId31"/>
      <p:italic r:id="rId32"/>
      <p:boldItalic r:id="rId33"/>
    </p:embeddedFont>
    <p:embeddedFont>
      <p:font typeface="Lato" panose="020F0502020204030203" pitchFamily="34" charset="0"/>
      <p:regular r:id="rId34"/>
      <p:bold r:id="rId35"/>
      <p:italic r:id="rId36"/>
      <p:boldItalic r:id="rId37"/>
    </p:embeddedFont>
    <p:embeddedFont>
      <p:font typeface="Montserrat" pitchFamily="2" charset="77"/>
      <p:regular r:id="rId38"/>
      <p:bold r:id="rId39"/>
      <p:italic r:id="rId40"/>
      <p:boldItalic r:id="rId41"/>
    </p:embeddedFont>
    <p:embeddedFont>
      <p:font typeface="Oswald" pitchFamily="2" charset="77"/>
      <p:regular r:id="rId42"/>
      <p:bold r:id="rId43"/>
    </p:embeddedFont>
    <p:embeddedFont>
      <p:font typeface="Raleway" panose="020B0503030101060003" pitchFamily="34" charset="77"/>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2"/>
    <p:restoredTop sz="77401"/>
  </p:normalViewPr>
  <p:slideViewPr>
    <p:cSldViewPr snapToGrid="0">
      <p:cViewPr varScale="1">
        <p:scale>
          <a:sx n="105" d="100"/>
          <a:sy n="105" d="100"/>
        </p:scale>
        <p:origin x="648" y="176"/>
      </p:cViewPr>
      <p:guideLst>
        <p:guide orient="horz" pos="1620"/>
        <p:guide pos="2880"/>
      </p:guideLst>
    </p:cSldViewPr>
  </p:slideViewPr>
  <p:notesTextViewPr>
    <p:cViewPr>
      <p:scale>
        <a:sx n="1" d="1"/>
        <a:sy n="1" d="1"/>
      </p:scale>
      <p:origin x="0" y="0"/>
    </p:cViewPr>
  </p:notesTextViewPr>
  <p:notesViewPr>
    <p:cSldViewPr snapToGrid="0">
      <p:cViewPr varScale="1">
        <p:scale>
          <a:sx n="73" d="100"/>
          <a:sy n="73" d="100"/>
        </p:scale>
        <p:origin x="252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3B2600-778A-9B42-84CD-7E583F195F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D67C542-0A05-5847-A5E7-8136242974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8E40EF-335B-0D49-A864-63EF56A6E50B}" type="datetimeFigureOut">
              <a:rPr lang="en-US" smtClean="0"/>
              <a:t>10/29/19</a:t>
            </a:fld>
            <a:endParaRPr lang="en-US"/>
          </a:p>
        </p:txBody>
      </p:sp>
      <p:sp>
        <p:nvSpPr>
          <p:cNvPr id="4" name="Footer Placeholder 3">
            <a:extLst>
              <a:ext uri="{FF2B5EF4-FFF2-40B4-BE49-F238E27FC236}">
                <a16:creationId xmlns:a16="http://schemas.microsoft.com/office/drawing/2014/main" id="{0BB0EEAB-6251-094D-9D05-FE4BC3EDD0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8E897D-D35C-2C4A-B433-2BFB07BEF0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ED92A0-A8CE-3D4D-9239-84F3418829FE}" type="slidenum">
              <a:rPr lang="en-US" smtClean="0"/>
              <a:t>‹#›</a:t>
            </a:fld>
            <a:endParaRPr lang="en-US"/>
          </a:p>
        </p:txBody>
      </p:sp>
    </p:spTree>
    <p:extLst>
      <p:ext uri="{BB962C8B-B14F-4D97-AF65-F5344CB8AC3E}">
        <p14:creationId xmlns:p14="http://schemas.microsoft.com/office/powerpoint/2010/main" val="2444242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2" name="Notes Placeholder 1">
            <a:extLst>
              <a:ext uri="{FF2B5EF4-FFF2-40B4-BE49-F238E27FC236}">
                <a16:creationId xmlns:a16="http://schemas.microsoft.com/office/drawing/2014/main" id="{4B120764-B794-4144-BCA4-BCD63F56463E}"/>
              </a:ext>
            </a:extLst>
          </p:cNvPr>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Header Placeholder 4">
            <a:extLst>
              <a:ext uri="{FF2B5EF4-FFF2-40B4-BE49-F238E27FC236}">
                <a16:creationId xmlns:a16="http://schemas.microsoft.com/office/drawing/2014/main" id="{427D35C1-D901-0C44-B635-F7CD518F0221}"/>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60e984449d_0_1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60e984449d_0_1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6318e0b50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6318e0b50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UGL created this 6</a:t>
            </a:r>
            <a:r>
              <a:rPr lang="en-US" baseline="30000" dirty="0"/>
              <a:t>th</a:t>
            </a:r>
            <a:r>
              <a:rPr lang="en-US" dirty="0"/>
              <a:t> grade curriculum, including these 7 lessons.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Tied to standards: </a:t>
            </a:r>
          </a:p>
          <a:p>
            <a:pPr marL="0" lvl="0" indent="0" algn="l" rtl="0">
              <a:spcBef>
                <a:spcPts val="0"/>
              </a:spcBef>
              <a:spcAft>
                <a:spcPts val="0"/>
              </a:spcAft>
              <a:buNone/>
            </a:pPr>
            <a:r>
              <a:rPr lang="en-US" dirty="0"/>
              <a:t>LS4: Unity and Diversity and ESS3: Earth and Human Activity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ELA: </a:t>
            </a:r>
          </a:p>
          <a:p>
            <a:pPr marL="0" lvl="0" indent="0" algn="l" rtl="0">
              <a:spcBef>
                <a:spcPts val="0"/>
              </a:spcBef>
              <a:spcAft>
                <a:spcPts val="0"/>
              </a:spcAft>
              <a:buNone/>
            </a:pPr>
            <a:r>
              <a:rPr lang="en-US" dirty="0"/>
              <a:t>Vocabulary </a:t>
            </a:r>
          </a:p>
          <a:p>
            <a:pPr marL="0" lvl="0" indent="0" algn="l" rtl="0">
              <a:spcBef>
                <a:spcPts val="0"/>
              </a:spcBef>
              <a:spcAft>
                <a:spcPts val="0"/>
              </a:spcAft>
              <a:buNone/>
            </a:pPr>
            <a:r>
              <a:rPr lang="en-US" dirty="0"/>
              <a:t>Presentations - info in different media formats</a:t>
            </a:r>
          </a:p>
          <a:p>
            <a:pPr marL="0" lvl="0" indent="0" algn="l" rtl="0">
              <a:spcBef>
                <a:spcPts val="0"/>
              </a:spcBef>
              <a:spcAft>
                <a:spcPts val="0"/>
              </a:spcAft>
              <a:buNone/>
            </a:pPr>
            <a:r>
              <a:rPr lang="en-US" dirty="0"/>
              <a:t>Arguments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3c853fe2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3c853fe2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Home Investigations allow students to explore sustainability in their own home.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Curriculum also included a project - the Sustainable City Challenge where students designed a future, sustainable city.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3d5e125a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3d5e125a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US" sz="1200" dirty="0">
                <a:latin typeface="Roboto"/>
                <a:ea typeface="Roboto"/>
                <a:cs typeface="Roboto"/>
                <a:sym typeface="Roboto"/>
              </a:rPr>
              <a:t>Put these sources of energy in order from most used to least used to create electricity nationally. </a:t>
            </a:r>
            <a:endParaRPr sz="1200" dirty="0">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318e0b50f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318e0b50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much water does the average American family use daily?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0e984449d_0_3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6" name="Google Shape;186;g60e984449d_0_3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318e0b50f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6318e0b50f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How much trash do we throw away daily per person? </a:t>
            </a:r>
            <a:endParaRPr b="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318e0b50f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318e0b50f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Put these modes of transportation in order from most greenhouse gas emissions per person per mile to least. </a:t>
            </a: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318e0b50f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318e0b50f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US" sz="1200" dirty="0">
                <a:latin typeface="Roboto"/>
                <a:ea typeface="Roboto"/>
                <a:cs typeface="Roboto"/>
                <a:sym typeface="Roboto"/>
              </a:rPr>
              <a:t>ENERGY LESSON</a:t>
            </a:r>
          </a:p>
          <a:p>
            <a:pPr marL="457200" lvl="0" indent="-304800" algn="l" rtl="0">
              <a:lnSpc>
                <a:spcPct val="115000"/>
              </a:lnSpc>
              <a:spcBef>
                <a:spcPts val="0"/>
              </a:spcBef>
              <a:spcAft>
                <a:spcPts val="0"/>
              </a:spcAft>
              <a:buSzPts val="1200"/>
              <a:buFont typeface="Roboto"/>
              <a:buChar char="-"/>
            </a:pPr>
            <a:r>
              <a:rPr lang="en-US" sz="1200" dirty="0">
                <a:latin typeface="Roboto"/>
                <a:ea typeface="Roboto"/>
                <a:cs typeface="Roboto"/>
                <a:sym typeface="Roboto"/>
              </a:rPr>
              <a:t>Sources of energy</a:t>
            </a:r>
          </a:p>
          <a:p>
            <a:pPr marL="457200" lvl="0" indent="-304800" algn="l" rtl="0">
              <a:lnSpc>
                <a:spcPct val="115000"/>
              </a:lnSpc>
              <a:spcBef>
                <a:spcPts val="0"/>
              </a:spcBef>
              <a:spcAft>
                <a:spcPts val="0"/>
              </a:spcAft>
              <a:buSzPts val="1200"/>
              <a:buFont typeface="Roboto"/>
              <a:buChar char="-"/>
            </a:pPr>
            <a:r>
              <a:rPr lang="en-US" sz="1200" dirty="0">
                <a:latin typeface="Roboto"/>
                <a:ea typeface="Roboto"/>
                <a:cs typeface="Roboto"/>
                <a:sym typeface="Roboto"/>
              </a:rPr>
              <a:t>The Grid</a:t>
            </a:r>
          </a:p>
          <a:p>
            <a:pPr marL="457200" lvl="0" indent="-304800" algn="l" rtl="0">
              <a:lnSpc>
                <a:spcPct val="115000"/>
              </a:lnSpc>
              <a:spcBef>
                <a:spcPts val="0"/>
              </a:spcBef>
              <a:spcAft>
                <a:spcPts val="0"/>
              </a:spcAft>
              <a:buSzPts val="1200"/>
              <a:buFont typeface="Roboto"/>
              <a:buChar char="-"/>
            </a:pPr>
            <a:r>
              <a:rPr lang="en-US" sz="1200" dirty="0">
                <a:latin typeface="Roboto"/>
                <a:ea typeface="Roboto"/>
                <a:cs typeface="Roboto"/>
                <a:sym typeface="Roboto"/>
              </a:rPr>
              <a:t>Power plants</a:t>
            </a:r>
          </a:p>
          <a:p>
            <a:pPr marL="457200" lvl="0" indent="-304800" algn="l" rtl="0">
              <a:lnSpc>
                <a:spcPct val="115000"/>
              </a:lnSpc>
              <a:spcBef>
                <a:spcPts val="0"/>
              </a:spcBef>
              <a:spcAft>
                <a:spcPts val="0"/>
              </a:spcAft>
              <a:buSzPts val="1200"/>
              <a:buFont typeface="Roboto"/>
              <a:buChar char="-"/>
            </a:pPr>
            <a:r>
              <a:rPr lang="en-US" sz="1200" dirty="0">
                <a:latin typeface="Roboto"/>
                <a:ea typeface="Roboto"/>
                <a:cs typeface="Roboto"/>
                <a:sym typeface="Roboto"/>
              </a:rPr>
              <a:t>Worksheet </a:t>
            </a:r>
          </a:p>
          <a:p>
            <a:pPr marL="0" lvl="0" indent="0" algn="l" rtl="0">
              <a:lnSpc>
                <a:spcPct val="115000"/>
              </a:lnSpc>
              <a:spcBef>
                <a:spcPts val="1600"/>
              </a:spcBef>
              <a:spcAft>
                <a:spcPts val="1600"/>
              </a:spcAft>
              <a:buNone/>
            </a:pPr>
            <a:endParaRPr lang="en-US" sz="1200" dirty="0">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3c853fe2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3c853fe2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Watersheds</a:t>
            </a:r>
            <a:endParaRPr/>
          </a:p>
          <a:p>
            <a:pPr marL="457200" lvl="0" indent="-298450" algn="l" rtl="0">
              <a:spcBef>
                <a:spcPts val="0"/>
              </a:spcBef>
              <a:spcAft>
                <a:spcPts val="0"/>
              </a:spcAft>
              <a:buSzPts val="1100"/>
              <a:buChar char="-"/>
            </a:pPr>
            <a:r>
              <a:rPr lang="en"/>
              <a:t>Water treatment facilities </a:t>
            </a:r>
            <a:endParaRPr/>
          </a:p>
          <a:p>
            <a:pPr marL="457200" lvl="0" indent="-298450" algn="l" rtl="0">
              <a:spcBef>
                <a:spcPts val="0"/>
              </a:spcBef>
              <a:spcAft>
                <a:spcPts val="0"/>
              </a:spcAft>
              <a:buSzPts val="1100"/>
              <a:buChar char="-"/>
            </a:pPr>
            <a:r>
              <a:rPr lang="en"/>
              <a:t>Cleaning water takes energy </a:t>
            </a:r>
            <a:endParaRPr/>
          </a:p>
          <a:p>
            <a:pPr marL="457200" lvl="0" indent="-298450" algn="l" rtl="0">
              <a:spcBef>
                <a:spcPts val="0"/>
              </a:spcBef>
              <a:spcAft>
                <a:spcPts val="0"/>
              </a:spcAft>
              <a:buSzPts val="1100"/>
              <a:buChar char="-"/>
            </a:pPr>
            <a:r>
              <a:rPr lang="en"/>
              <a:t>Students capture how much water they use when washing hands </a:t>
            </a:r>
            <a:endParaRPr/>
          </a:p>
          <a:p>
            <a:pPr marL="457200" lvl="0" indent="-298450" algn="l" rtl="0">
              <a:spcBef>
                <a:spcPts val="0"/>
              </a:spcBef>
              <a:spcAft>
                <a:spcPts val="0"/>
              </a:spcAft>
              <a:buSzPts val="1100"/>
              <a:buChar char="-"/>
            </a:pPr>
            <a:r>
              <a:rPr lang="en"/>
              <a:t>Bring in local river experts to explain watersheds, engineers to show water treatment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318e0b50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6318e0b50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Food waste audits </a:t>
            </a:r>
            <a:endParaRPr/>
          </a:p>
          <a:p>
            <a:pPr marL="457200" lvl="0" indent="-298450" algn="l" rtl="0">
              <a:spcBef>
                <a:spcPts val="0"/>
              </a:spcBef>
              <a:spcAft>
                <a:spcPts val="0"/>
              </a:spcAft>
              <a:buSzPts val="1100"/>
              <a:buChar char="-"/>
            </a:pPr>
            <a:r>
              <a:rPr lang="en"/>
              <a:t>Share tables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0e984449d_0_1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0e984449d_0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Tx/>
              <a:buChar char="-"/>
            </a:pPr>
            <a:r>
              <a:rPr lang="en-US" dirty="0"/>
              <a:t>Ask students to name two things they need for a happy and healthy life (coffee, clean water, good food, healthcare, etc.)</a:t>
            </a:r>
          </a:p>
          <a:p>
            <a:pPr marL="285750" lvl="0" indent="-285750" algn="l" rtl="0">
              <a:spcBef>
                <a:spcPts val="0"/>
              </a:spcBef>
              <a:spcAft>
                <a:spcPts val="0"/>
              </a:spcAft>
              <a:buFontTx/>
              <a:buChar char="-"/>
            </a:pPr>
            <a:r>
              <a:rPr lang="en-US" dirty="0"/>
              <a:t>Have them hold onto items until slide 7</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63c853fe2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63c853fe2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Solid waste/litter</a:t>
            </a:r>
          </a:p>
          <a:p>
            <a:pPr marL="457200" lvl="0" indent="-298450" algn="l" rtl="0">
              <a:spcBef>
                <a:spcPts val="0"/>
              </a:spcBef>
              <a:spcAft>
                <a:spcPts val="0"/>
              </a:spcAft>
              <a:buSzPts val="1100"/>
              <a:buChar char="●"/>
            </a:pPr>
            <a:r>
              <a:rPr lang="en" dirty="0"/>
              <a:t>LESSON</a:t>
            </a:r>
          </a:p>
          <a:p>
            <a:pPr marL="457200" lvl="1" indent="-298450" algn="l" rtl="0">
              <a:spcBef>
                <a:spcPts val="0"/>
              </a:spcBef>
              <a:spcAft>
                <a:spcPts val="0"/>
              </a:spcAft>
              <a:buSzPts val="1100"/>
              <a:buChar char="●"/>
            </a:pPr>
            <a:r>
              <a:rPr lang="en" dirty="0"/>
              <a:t>Re-design a single use product </a:t>
            </a:r>
            <a:endParaRPr dirty="0"/>
          </a:p>
          <a:p>
            <a:pPr marL="457200" lvl="0" indent="-298450" algn="l" rtl="0">
              <a:spcBef>
                <a:spcPts val="0"/>
              </a:spcBef>
              <a:spcAft>
                <a:spcPts val="0"/>
              </a:spcAft>
              <a:buSzPts val="1100"/>
              <a:buChar cha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3c853fe2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3c853fe2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dirty="0"/>
              <a:t>Over 84% of waste can be diverted from landfills</a:t>
            </a:r>
          </a:p>
          <a:p>
            <a:pPr marL="457200" lvl="0" indent="-298450" algn="l" rtl="0">
              <a:spcBef>
                <a:spcPts val="0"/>
              </a:spcBef>
              <a:spcAft>
                <a:spcPts val="0"/>
              </a:spcAft>
              <a:buSzPts val="1100"/>
              <a:buChar char="-"/>
            </a:pPr>
            <a:r>
              <a:rPr lang="en-US" dirty="0"/>
              <a:t>In Nashville, only 18% is diverted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3c853fe2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63c853fe2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0" dirty="0"/>
              <a:t>Lesson: </a:t>
            </a:r>
          </a:p>
          <a:p>
            <a:pPr marL="457200" lvl="0" indent="-298450" algn="l" rtl="0">
              <a:spcBef>
                <a:spcPts val="0"/>
              </a:spcBef>
              <a:spcAft>
                <a:spcPts val="0"/>
              </a:spcAft>
              <a:buSzPts val="1100"/>
              <a:buChar char="-"/>
            </a:pPr>
            <a:r>
              <a:rPr lang="en" b="0" dirty="0"/>
              <a:t>Modes of transportation </a:t>
            </a:r>
            <a:endParaRPr b="0" dirty="0"/>
          </a:p>
          <a:p>
            <a:pPr marL="457200" lvl="0" indent="-298450" algn="l" rtl="0">
              <a:spcBef>
                <a:spcPts val="0"/>
              </a:spcBef>
              <a:spcAft>
                <a:spcPts val="0"/>
              </a:spcAft>
              <a:buSzPts val="1100"/>
              <a:buChar char="-"/>
            </a:pPr>
            <a:r>
              <a:rPr lang="en" b="0" dirty="0"/>
              <a:t>Built environment</a:t>
            </a:r>
            <a:endParaRPr b="0" dirty="0"/>
          </a:p>
          <a:p>
            <a:pPr marL="457200" lvl="0" indent="-298450" algn="l" rtl="0">
              <a:spcBef>
                <a:spcPts val="0"/>
              </a:spcBef>
              <a:spcAft>
                <a:spcPts val="0"/>
              </a:spcAft>
              <a:buSzPts val="1100"/>
              <a:buChar char="-"/>
            </a:pPr>
            <a:r>
              <a:rPr lang="en" b="0" dirty="0"/>
              <a:t>Bingo cards identifying built environment components such as sidewalk, bike rack, hybrid car, bridge, etc. </a:t>
            </a:r>
            <a:endParaRPr b="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3c853fe2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3c853fe2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6318e0b50f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6318e0b50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Math: water lesson, graphing </a:t>
            </a:r>
            <a:endParaRPr dirty="0"/>
          </a:p>
          <a:p>
            <a:pPr marL="0" lvl="0" indent="0" algn="l" rtl="0">
              <a:spcBef>
                <a:spcPts val="0"/>
              </a:spcBef>
              <a:spcAft>
                <a:spcPts val="0"/>
              </a:spcAft>
              <a:buNone/>
            </a:pPr>
            <a:r>
              <a:rPr lang="en" dirty="0"/>
              <a:t>SS: how ancient civilizations used energy, water, and food </a:t>
            </a:r>
            <a:endParaRPr dirty="0"/>
          </a:p>
          <a:p>
            <a:pPr marL="0" lvl="0" indent="0" algn="l" rtl="0">
              <a:spcBef>
                <a:spcPts val="0"/>
              </a:spcBef>
              <a:spcAft>
                <a:spcPts val="0"/>
              </a:spcAft>
              <a:buNone/>
            </a:pPr>
            <a:r>
              <a:rPr lang="en" dirty="0"/>
              <a:t>ELA, Art, tech, </a:t>
            </a:r>
            <a:r>
              <a:rPr lang="en" dirty="0" err="1"/>
              <a:t>eng</a:t>
            </a:r>
            <a:r>
              <a:rPr lang="en" dirty="0"/>
              <a:t>: project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None/>
            </a:pPr>
            <a:r>
              <a:rPr lang="en" sz="1400" dirty="0">
                <a:latin typeface="Lato"/>
                <a:ea typeface="Lato"/>
                <a:cs typeface="Lato"/>
                <a:sym typeface="Lato"/>
              </a:rPr>
              <a:t>Urban Planner - Sustainability Manager - Solar Technician - Engineers- Hydrologists - Farmer - Waste Manager - Found Materials Artist - Contractor - Environmental Lawyer - Air Quality Technician</a:t>
            </a:r>
            <a:endParaRPr sz="1400" dirty="0">
              <a:latin typeface="Lato"/>
              <a:ea typeface="Lato"/>
              <a:cs typeface="Lato"/>
              <a:sym typeface="Lato"/>
            </a:endParaRPr>
          </a:p>
          <a:p>
            <a:pPr marL="0" lvl="0" indent="0" algn="l" rtl="0">
              <a:lnSpc>
                <a:spcPct val="115000"/>
              </a:lnSpc>
              <a:spcBef>
                <a:spcPts val="1600"/>
              </a:spcBef>
              <a:spcAft>
                <a:spcPts val="0"/>
              </a:spcAft>
              <a:buNone/>
            </a:pPr>
            <a:endParaRPr sz="1400" dirty="0">
              <a:latin typeface="Lato"/>
              <a:ea typeface="Lato"/>
              <a:cs typeface="Lato"/>
              <a:sym typeface="Lato"/>
            </a:endParaRPr>
          </a:p>
          <a:p>
            <a:pPr marL="0" lvl="0" indent="0" algn="l" rtl="0">
              <a:spcBef>
                <a:spcPts val="1600"/>
              </a:spcBef>
              <a:spcAft>
                <a:spcPts val="0"/>
              </a:spcAft>
              <a:buNone/>
            </a:pPr>
            <a:r>
              <a:rPr lang="en" sz="1600" dirty="0">
                <a:solidFill>
                  <a:schemeClr val="accent1"/>
                </a:solidFill>
                <a:latin typeface="Lato"/>
                <a:ea typeface="Lato"/>
                <a:cs typeface="Lato"/>
                <a:sym typeface="Lato"/>
              </a:rPr>
              <a:t>PBL: Students design solutions for meeting the needs of humanity without depleting natural resources.</a:t>
            </a:r>
            <a:endParaRPr sz="1600" dirty="0">
              <a:solidFill>
                <a:schemeClr val="accent1"/>
              </a:solidFill>
              <a:latin typeface="Lato"/>
              <a:ea typeface="Lato"/>
              <a:cs typeface="Lato"/>
              <a:sym typeface="Lato"/>
            </a:endParaRPr>
          </a:p>
          <a:p>
            <a:pPr marL="0" lvl="0" indent="0" algn="ctr" rtl="0">
              <a:spcBef>
                <a:spcPts val="0"/>
              </a:spcBef>
              <a:spcAft>
                <a:spcPts val="0"/>
              </a:spcAft>
              <a:buNone/>
            </a:pPr>
            <a:r>
              <a:rPr lang="en" sz="1600" dirty="0">
                <a:solidFill>
                  <a:schemeClr val="accent1"/>
                </a:solidFill>
                <a:latin typeface="Lato"/>
                <a:ea typeface="Lato"/>
                <a:cs typeface="Lato"/>
                <a:sym typeface="Lato"/>
              </a:rPr>
              <a:t>Hydroponics, product design, routes to schools, </a:t>
            </a:r>
            <a:endParaRPr sz="1600" dirty="0">
              <a:solidFill>
                <a:schemeClr val="accent1"/>
              </a:solidFill>
              <a:latin typeface="Lato"/>
              <a:ea typeface="Lato"/>
              <a:cs typeface="Lato"/>
              <a:sym typeface="Lato"/>
            </a:endParaRPr>
          </a:p>
          <a:p>
            <a:pPr marL="0" lvl="0" indent="0" algn="ctr" rtl="0">
              <a:spcBef>
                <a:spcPts val="0"/>
              </a:spcBef>
              <a:spcAft>
                <a:spcPts val="0"/>
              </a:spcAft>
              <a:buNone/>
            </a:pPr>
            <a:r>
              <a:rPr lang="en" sz="1600" dirty="0">
                <a:solidFill>
                  <a:schemeClr val="accent1"/>
                </a:solidFill>
                <a:latin typeface="Lato"/>
                <a:ea typeface="Lato"/>
                <a:cs typeface="Lato"/>
                <a:sym typeface="Lato"/>
              </a:rPr>
              <a:t>water filtration, composting, city design </a:t>
            </a:r>
            <a:endParaRPr sz="1400" dirty="0">
              <a:latin typeface="Lato"/>
              <a:ea typeface="Lato"/>
              <a:cs typeface="Lato"/>
              <a:sym typeface="Lato"/>
            </a:endParaRPr>
          </a:p>
          <a:p>
            <a:pPr marL="0" lvl="0" indent="0" algn="l" rtl="0">
              <a:lnSpc>
                <a:spcPct val="115000"/>
              </a:lnSpc>
              <a:spcBef>
                <a:spcPts val="0"/>
              </a:spcBef>
              <a:spcAft>
                <a:spcPts val="0"/>
              </a:spcAft>
              <a:buNone/>
            </a:pPr>
            <a:r>
              <a:rPr lang="en" sz="1400" dirty="0">
                <a:latin typeface="Lato"/>
                <a:ea typeface="Lato"/>
                <a:cs typeface="Lato"/>
                <a:sym typeface="Lato"/>
              </a:rPr>
              <a:t>SEL: </a:t>
            </a:r>
            <a:r>
              <a:rPr lang="en" sz="1600" dirty="0">
                <a:solidFill>
                  <a:schemeClr val="accent1"/>
                </a:solidFill>
                <a:latin typeface="Lato"/>
                <a:ea typeface="Lato"/>
                <a:cs typeface="Lato"/>
                <a:sym typeface="Lato"/>
              </a:rPr>
              <a:t>SEL: </a:t>
            </a:r>
            <a:endParaRPr sz="1600" dirty="0">
              <a:solidFill>
                <a:schemeClr val="accent1"/>
              </a:solidFill>
              <a:latin typeface="Lato"/>
              <a:ea typeface="Lato"/>
              <a:cs typeface="Lato"/>
              <a:sym typeface="Lato"/>
            </a:endParaRPr>
          </a:p>
          <a:p>
            <a:pPr marL="457200" lvl="0" indent="-330200" algn="l" rtl="0">
              <a:spcBef>
                <a:spcPts val="1600"/>
              </a:spcBef>
              <a:spcAft>
                <a:spcPts val="0"/>
              </a:spcAft>
              <a:buClr>
                <a:schemeClr val="accent1"/>
              </a:buClr>
              <a:buSzPts val="1600"/>
              <a:buFont typeface="Lato"/>
              <a:buAutoNum type="arabicPeriod"/>
            </a:pPr>
            <a:r>
              <a:rPr lang="en" sz="1600" dirty="0">
                <a:solidFill>
                  <a:schemeClr val="accent1"/>
                </a:solidFill>
                <a:latin typeface="Lato"/>
                <a:ea typeface="Lato"/>
                <a:cs typeface="Lato"/>
                <a:sym typeface="Lato"/>
              </a:rPr>
              <a:t>Responsible decision making</a:t>
            </a:r>
            <a:endParaRPr sz="1600" dirty="0">
              <a:solidFill>
                <a:schemeClr val="accent1"/>
              </a:solidFill>
              <a:latin typeface="Lato"/>
              <a:ea typeface="Lato"/>
              <a:cs typeface="Lato"/>
              <a:sym typeface="Lato"/>
            </a:endParaRPr>
          </a:p>
          <a:p>
            <a:pPr marL="457200" lvl="0" indent="-330200" algn="l" rtl="0">
              <a:spcBef>
                <a:spcPts val="0"/>
              </a:spcBef>
              <a:spcAft>
                <a:spcPts val="0"/>
              </a:spcAft>
              <a:buClr>
                <a:schemeClr val="accent1"/>
              </a:buClr>
              <a:buSzPts val="1600"/>
              <a:buFont typeface="Lato"/>
              <a:buAutoNum type="arabicPeriod"/>
            </a:pPr>
            <a:r>
              <a:rPr lang="en" sz="1600" dirty="0">
                <a:solidFill>
                  <a:schemeClr val="accent1"/>
                </a:solidFill>
                <a:latin typeface="Lato"/>
                <a:ea typeface="Lato"/>
                <a:cs typeface="Lato"/>
                <a:sym typeface="Lato"/>
              </a:rPr>
              <a:t>Awareness of personal impact on self &amp; others</a:t>
            </a:r>
            <a:endParaRPr sz="1600" dirty="0">
              <a:solidFill>
                <a:schemeClr val="accent1"/>
              </a:solidFill>
              <a:latin typeface="Lato"/>
              <a:ea typeface="Lato"/>
              <a:cs typeface="Lato"/>
              <a:sym typeface="Lato"/>
            </a:endParaRPr>
          </a:p>
          <a:p>
            <a:pPr marL="457200" lvl="0" indent="-330200" algn="l" rtl="0">
              <a:spcBef>
                <a:spcPts val="0"/>
              </a:spcBef>
              <a:spcAft>
                <a:spcPts val="0"/>
              </a:spcAft>
              <a:buClr>
                <a:schemeClr val="accent1"/>
              </a:buClr>
              <a:buSzPts val="1600"/>
              <a:buFont typeface="Lato"/>
              <a:buAutoNum type="arabicPeriod"/>
            </a:pPr>
            <a:r>
              <a:rPr lang="en" sz="1600" dirty="0">
                <a:solidFill>
                  <a:schemeClr val="accent1"/>
                </a:solidFill>
                <a:latin typeface="Lato"/>
                <a:ea typeface="Lato"/>
                <a:cs typeface="Lato"/>
                <a:sym typeface="Lato"/>
              </a:rPr>
              <a:t>Social awareness </a:t>
            </a:r>
            <a:endParaRPr sz="1600" dirty="0">
              <a:solidFill>
                <a:schemeClr val="accent1"/>
              </a:solidFill>
              <a:latin typeface="Lato"/>
              <a:ea typeface="Lato"/>
              <a:cs typeface="Lato"/>
              <a:sym typeface="Lato"/>
            </a:endParaRPr>
          </a:p>
          <a:p>
            <a:pPr marL="457200" lvl="0" indent="-330200" algn="l" rtl="0">
              <a:spcBef>
                <a:spcPts val="0"/>
              </a:spcBef>
              <a:spcAft>
                <a:spcPts val="0"/>
              </a:spcAft>
              <a:buClr>
                <a:schemeClr val="accent1"/>
              </a:buClr>
              <a:buSzPts val="1600"/>
              <a:buFont typeface="Lato"/>
              <a:buAutoNum type="arabicPeriod"/>
            </a:pPr>
            <a:r>
              <a:rPr lang="en" sz="1600" dirty="0">
                <a:solidFill>
                  <a:schemeClr val="accent1"/>
                </a:solidFill>
                <a:latin typeface="Lato"/>
                <a:ea typeface="Lato"/>
                <a:cs typeface="Lato"/>
                <a:sym typeface="Lato"/>
              </a:rPr>
              <a:t>Communication and teamwork </a:t>
            </a:r>
            <a:endParaRPr sz="1400" dirty="0">
              <a:latin typeface="Lato"/>
              <a:ea typeface="Lato"/>
              <a:cs typeface="Lato"/>
              <a:sym typeface="Lato"/>
            </a:endParaRPr>
          </a:p>
          <a:p>
            <a:pPr marL="0" lvl="0" indent="0" algn="l" rtl="0">
              <a:spcBef>
                <a:spcPts val="0"/>
              </a:spcBef>
              <a:spcAft>
                <a:spcPts val="0"/>
              </a:spcAft>
              <a:buNone/>
            </a:pPr>
            <a:endParaRPr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318e0b5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318e0b5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0e1623e8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0e1623e8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dcca4040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dcca4040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www.urbangreenlab.org</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63d5e125a7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63d5e125a7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Introduction video of Urban Green Lab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318e0b50f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6318e0b50f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are multiple definitions of sustainability, but UGL uses these.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3c853fe2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3c853fe2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318e0b5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318e0b50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Commonly use triple Venn diagram to define sustainability. Now use the nested model to show that there has to be a sustainable environment first, then society, then economy.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Have students look at their items they wrote down and fit into diagram. Discuss each item to determine how to ensure it is sustainable for their entire lives. e.g. how can coffee be sustainable in the way it is grown, the people who grow it, free-trade, cost, etc.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318e0b50f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318e0b50f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Example photos of students doing this activity.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have students choose 6 resources and draw a map/web showing how they are connected.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318e0b50f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318e0b50f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UGL found that teachers wanted training and material to teach sustainability.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1675" y="0"/>
            <a:ext cx="9144000" cy="487800"/>
          </a:xfrm>
          <a:prstGeom prst="rect">
            <a:avLst/>
          </a:prstGeom>
          <a:solidFill>
            <a:schemeClr val="lt1"/>
          </a:solidFill>
          <a:ln>
            <a:noFill/>
          </a:ln>
          <a:effectLst>
            <a:outerShdw blurRad="57150" dist="19050" dir="5400000" algn="bl" rotWithShape="0">
              <a:srgbClr val="FBAB18">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BAB18"/>
              </a:highlight>
            </a:endParaRPr>
          </a:p>
        </p:txBody>
      </p:sp>
      <p:sp>
        <p:nvSpPr>
          <p:cNvPr id="10" name="Google Shape;10;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1" name="Google Shape;11;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2" y="474990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5678344" y="4256194"/>
            <a:ext cx="3342100" cy="787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4"/>
        <p:cNvGrpSpPr/>
        <p:nvPr/>
      </p:nvGrpSpPr>
      <p:grpSpPr>
        <a:xfrm>
          <a:off x="0" y="0"/>
          <a:ext cx="0" cy="0"/>
          <a:chOff x="0" y="0"/>
          <a:chExt cx="0" cy="0"/>
        </a:xfrm>
      </p:grpSpPr>
      <p:grpSp>
        <p:nvGrpSpPr>
          <p:cNvPr id="75" name="Google Shape;75;p11"/>
          <p:cNvGrpSpPr/>
          <p:nvPr/>
        </p:nvGrpSpPr>
        <p:grpSpPr>
          <a:xfrm>
            <a:off x="830392" y="4169130"/>
            <a:ext cx="745763" cy="45826"/>
            <a:chOff x="4580561" y="2589004"/>
            <a:chExt cx="1064464" cy="25200"/>
          </a:xfrm>
        </p:grpSpPr>
        <p:sp>
          <p:nvSpPr>
            <p:cNvPr id="76" name="Google Shape;76;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79" name="Google Shape;79;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pic>
        <p:nvPicPr>
          <p:cNvPr id="80" name="Google Shape;80;p11"/>
          <p:cNvPicPr preferRelativeResize="0"/>
          <p:nvPr/>
        </p:nvPicPr>
        <p:blipFill>
          <a:blip r:embed="rId2">
            <a:alphaModFix/>
          </a:blip>
          <a:stretch>
            <a:fillRect/>
          </a:stretch>
        </p:blipFill>
        <p:spPr>
          <a:xfrm>
            <a:off x="8320778" y="3754624"/>
            <a:ext cx="749500" cy="13056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pic>
        <p:nvPicPr>
          <p:cNvPr id="82" name="Google Shape;82;p12"/>
          <p:cNvPicPr preferRelativeResize="0"/>
          <p:nvPr/>
        </p:nvPicPr>
        <p:blipFill>
          <a:blip r:embed="rId2">
            <a:alphaModFix/>
          </a:blip>
          <a:stretch>
            <a:fillRect/>
          </a:stretch>
        </p:blipFill>
        <p:spPr>
          <a:xfrm>
            <a:off x="8320774" y="3755275"/>
            <a:ext cx="749499" cy="130432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83"/>
        <p:cNvGrpSpPr/>
        <p:nvPr/>
      </p:nvGrpSpPr>
      <p:grpSpPr>
        <a:xfrm>
          <a:off x="0" y="0"/>
          <a:ext cx="0" cy="0"/>
          <a:chOff x="0" y="0"/>
          <a:chExt cx="0" cy="0"/>
        </a:xfrm>
      </p:grpSpPr>
      <p:sp>
        <p:nvSpPr>
          <p:cNvPr id="84" name="Google Shape;84;p13"/>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xfrm>
            <a:off x="226078" y="357800"/>
            <a:ext cx="2808000" cy="953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7" name="Google Shape;87;p13"/>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88" name="Google Shape;88;p1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89" name="Google Shape;89;p13"/>
          <p:cNvSpPr txBox="1">
            <a:spLocks noGrp="1"/>
          </p:cNvSpPr>
          <p:nvPr>
            <p:ph type="body" idx="2"/>
          </p:nvPr>
        </p:nvSpPr>
        <p:spPr>
          <a:xfrm>
            <a:off x="3657600" y="434000"/>
            <a:ext cx="5162700" cy="4277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BAB18"/>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830392" y="1191256"/>
            <a:ext cx="745763" cy="45826"/>
            <a:chOff x="4580561" y="2589004"/>
            <a:chExt cx="1064464" cy="25200"/>
          </a:xfrm>
        </p:grpSpPr>
        <p:sp>
          <p:nvSpPr>
            <p:cNvPr id="16" name="Google Shape;16;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pic>
        <p:nvPicPr>
          <p:cNvPr id="20" name="Google Shape;20;p3"/>
          <p:cNvPicPr preferRelativeResize="0"/>
          <p:nvPr/>
        </p:nvPicPr>
        <p:blipFill>
          <a:blip r:embed="rId2">
            <a:alphaModFix/>
          </a:blip>
          <a:stretch>
            <a:fillRect/>
          </a:stretch>
        </p:blipFill>
        <p:spPr>
          <a:xfrm>
            <a:off x="8320778" y="3754624"/>
            <a:ext cx="749500" cy="13056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4"/>
          <p:cNvGrpSpPr/>
          <p:nvPr/>
        </p:nvGrpSpPr>
        <p:grpSpPr>
          <a:xfrm>
            <a:off x="830392" y="1191256"/>
            <a:ext cx="745763" cy="45826"/>
            <a:chOff x="4580561" y="2589004"/>
            <a:chExt cx="1064464" cy="25200"/>
          </a:xfrm>
        </p:grpSpPr>
        <p:sp>
          <p:nvSpPr>
            <p:cNvPr id="24" name="Google Shape;24;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7" name="Google Shape;27;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pic>
        <p:nvPicPr>
          <p:cNvPr id="28" name="Google Shape;28;p4"/>
          <p:cNvPicPr preferRelativeResize="0"/>
          <p:nvPr/>
        </p:nvPicPr>
        <p:blipFill>
          <a:blip r:embed="rId2">
            <a:alphaModFix/>
          </a:blip>
          <a:stretch>
            <a:fillRect/>
          </a:stretch>
        </p:blipFill>
        <p:spPr>
          <a:xfrm>
            <a:off x="8320774" y="3755275"/>
            <a:ext cx="749499" cy="130432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5"/>
          <p:cNvGrpSpPr/>
          <p:nvPr/>
        </p:nvGrpSpPr>
        <p:grpSpPr>
          <a:xfrm>
            <a:off x="830392" y="1191256"/>
            <a:ext cx="745763" cy="45826"/>
            <a:chOff x="4580561" y="2589004"/>
            <a:chExt cx="1064464" cy="25200"/>
          </a:xfrm>
        </p:grpSpPr>
        <p:sp>
          <p:nvSpPr>
            <p:cNvPr id="32" name="Google Shape;32;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35" name="Google Shape;35;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6" name="Google Shape;36;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pic>
        <p:nvPicPr>
          <p:cNvPr id="37" name="Google Shape;37;p5"/>
          <p:cNvPicPr preferRelativeResize="0"/>
          <p:nvPr/>
        </p:nvPicPr>
        <p:blipFill>
          <a:blip r:embed="rId2">
            <a:alphaModFix/>
          </a:blip>
          <a:stretch>
            <a:fillRect/>
          </a:stretch>
        </p:blipFill>
        <p:spPr>
          <a:xfrm>
            <a:off x="8320774" y="3755275"/>
            <a:ext cx="749499" cy="13043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6"/>
          <p:cNvGrpSpPr/>
          <p:nvPr/>
        </p:nvGrpSpPr>
        <p:grpSpPr>
          <a:xfrm>
            <a:off x="830392" y="1191256"/>
            <a:ext cx="745763" cy="45826"/>
            <a:chOff x="4580561" y="2589004"/>
            <a:chExt cx="1064464" cy="25200"/>
          </a:xfrm>
        </p:grpSpPr>
        <p:sp>
          <p:nvSpPr>
            <p:cNvPr id="41" name="Google Shape;41;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pic>
        <p:nvPicPr>
          <p:cNvPr id="44" name="Google Shape;44;p6"/>
          <p:cNvPicPr preferRelativeResize="0"/>
          <p:nvPr/>
        </p:nvPicPr>
        <p:blipFill>
          <a:blip r:embed="rId2">
            <a:alphaModFix/>
          </a:blip>
          <a:stretch>
            <a:fillRect/>
          </a:stretch>
        </p:blipFill>
        <p:spPr>
          <a:xfrm>
            <a:off x="8320774" y="3755275"/>
            <a:ext cx="749499" cy="130432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7"/>
          <p:cNvGrpSpPr/>
          <p:nvPr/>
        </p:nvGrpSpPr>
        <p:grpSpPr>
          <a:xfrm>
            <a:off x="830392" y="1191256"/>
            <a:ext cx="745763" cy="45826"/>
            <a:chOff x="4580561" y="2589004"/>
            <a:chExt cx="1064464" cy="25200"/>
          </a:xfrm>
        </p:grpSpPr>
        <p:sp>
          <p:nvSpPr>
            <p:cNvPr id="48" name="Google Shape;48;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51" name="Google Shape;51;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2" name="Google Shape;52;p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53" name="Google Shape;53;p7"/>
          <p:cNvPicPr preferRelativeResize="0"/>
          <p:nvPr/>
        </p:nvPicPr>
        <p:blipFill>
          <a:blip r:embed="rId2">
            <a:alphaModFix/>
          </a:blip>
          <a:stretch>
            <a:fillRect/>
          </a:stretch>
        </p:blipFill>
        <p:spPr>
          <a:xfrm>
            <a:off x="8320774" y="3755275"/>
            <a:ext cx="749499" cy="130432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4"/>
        <p:cNvGrpSpPr/>
        <p:nvPr/>
      </p:nvGrpSpPr>
      <p:grpSpPr>
        <a:xfrm>
          <a:off x="0" y="0"/>
          <a:ext cx="0" cy="0"/>
          <a:chOff x="0" y="0"/>
          <a:chExt cx="0" cy="0"/>
        </a:xfrm>
      </p:grpSpPr>
      <p:grpSp>
        <p:nvGrpSpPr>
          <p:cNvPr id="55" name="Google Shape;55;p8"/>
          <p:cNvGrpSpPr/>
          <p:nvPr/>
        </p:nvGrpSpPr>
        <p:grpSpPr>
          <a:xfrm>
            <a:off x="830392" y="4169130"/>
            <a:ext cx="745763" cy="45826"/>
            <a:chOff x="4580561" y="2589004"/>
            <a:chExt cx="1064464" cy="25200"/>
          </a:xfrm>
        </p:grpSpPr>
        <p:sp>
          <p:nvSpPr>
            <p:cNvPr id="56" name="Google Shape;56;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59" name="Google Shape;59;p8"/>
          <p:cNvPicPr preferRelativeResize="0"/>
          <p:nvPr/>
        </p:nvPicPr>
        <p:blipFill>
          <a:blip r:embed="rId2">
            <a:alphaModFix/>
          </a:blip>
          <a:stretch>
            <a:fillRect/>
          </a:stretch>
        </p:blipFill>
        <p:spPr>
          <a:xfrm>
            <a:off x="8320778" y="3754624"/>
            <a:ext cx="749500" cy="13056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sp>
        <p:nvSpPr>
          <p:cNvPr id="61" name="Google Shape;61;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9"/>
          <p:cNvGrpSpPr/>
          <p:nvPr/>
        </p:nvGrpSpPr>
        <p:grpSpPr>
          <a:xfrm>
            <a:off x="830392" y="1191256"/>
            <a:ext cx="745763" cy="45826"/>
            <a:chOff x="4580561" y="2589004"/>
            <a:chExt cx="1064464" cy="25200"/>
          </a:xfrm>
        </p:grpSpPr>
        <p:sp>
          <p:nvSpPr>
            <p:cNvPr id="63" name="Google Shape;63;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64" name="Google Shape;64;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grpSp>
      <p:sp>
        <p:nvSpPr>
          <p:cNvPr id="65" name="Google Shape;65;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BAB18"/>
              </a:buClr>
              <a:buSzPts val="2600"/>
              <a:buNone/>
              <a:defRPr sz="2600">
                <a:solidFill>
                  <a:srgbClr val="FBAB18"/>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66" name="Google Shape;66;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7" name="Google Shape;67;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8" name="Google Shape;68;p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69" name="Google Shape;69;p9"/>
          <p:cNvPicPr preferRelativeResize="0"/>
          <p:nvPr/>
        </p:nvPicPr>
        <p:blipFill>
          <a:blip r:embed="rId2">
            <a:alphaModFix/>
          </a:blip>
          <a:stretch>
            <a:fillRect/>
          </a:stretch>
        </p:blipFill>
        <p:spPr>
          <a:xfrm>
            <a:off x="8320778" y="3754624"/>
            <a:ext cx="749500" cy="1305625"/>
          </a:xfrm>
          <a:prstGeom prst="rect">
            <a:avLst/>
          </a:prstGeom>
          <a:noFill/>
          <a:ln>
            <a:noFill/>
          </a:ln>
        </p:spPr>
      </p:pic>
      <p:pic>
        <p:nvPicPr>
          <p:cNvPr id="70" name="Google Shape;70;p9"/>
          <p:cNvPicPr preferRelativeResize="0"/>
          <p:nvPr/>
        </p:nvPicPr>
        <p:blipFill>
          <a:blip r:embed="rId3">
            <a:alphaModFix/>
          </a:blip>
          <a:stretch>
            <a:fillRect/>
          </a:stretch>
        </p:blipFill>
        <p:spPr>
          <a:xfrm flipH="1">
            <a:off x="3707026" y="3758527"/>
            <a:ext cx="745750" cy="129781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300"/>
              <a:buNone/>
              <a:defRPr/>
            </a:lvl1pPr>
          </a:lstStyle>
          <a:p>
            <a:endParaRPr/>
          </a:p>
        </p:txBody>
      </p:sp>
      <p:pic>
        <p:nvPicPr>
          <p:cNvPr id="73" name="Google Shape;73;p10"/>
          <p:cNvPicPr preferRelativeResize="0"/>
          <p:nvPr/>
        </p:nvPicPr>
        <p:blipFill>
          <a:blip r:embed="rId2">
            <a:alphaModFix/>
          </a:blip>
          <a:stretch>
            <a:fillRect/>
          </a:stretch>
        </p:blipFill>
        <p:spPr>
          <a:xfrm>
            <a:off x="8320774" y="3755275"/>
            <a:ext cx="749499" cy="130432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WREXBUZBrS8"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kPWWqqNHaQY"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3"/>
        <p:cNvGrpSpPr/>
        <p:nvPr/>
      </p:nvGrpSpPr>
      <p:grpSpPr>
        <a:xfrm>
          <a:off x="0" y="0"/>
          <a:ext cx="0" cy="0"/>
          <a:chOff x="0" y="0"/>
          <a:chExt cx="0" cy="0"/>
        </a:xfrm>
      </p:grpSpPr>
      <p:pic>
        <p:nvPicPr>
          <p:cNvPr id="94" name="Google Shape;94;p14"/>
          <p:cNvPicPr preferRelativeResize="0"/>
          <p:nvPr/>
        </p:nvPicPr>
        <p:blipFill rotWithShape="1">
          <a:blip r:embed="rId3">
            <a:alphaModFix/>
          </a:blip>
          <a:srcRect t="4058" b="11567"/>
          <a:stretch/>
        </p:blipFill>
        <p:spPr>
          <a:xfrm>
            <a:off x="0" y="0"/>
            <a:ext cx="9144000" cy="5143500"/>
          </a:xfrm>
          <a:prstGeom prst="rect">
            <a:avLst/>
          </a:prstGeom>
          <a:noFill/>
          <a:ln>
            <a:noFill/>
          </a:ln>
        </p:spPr>
      </p:pic>
      <p:sp>
        <p:nvSpPr>
          <p:cNvPr id="95" name="Google Shape;95;p14"/>
          <p:cNvSpPr txBox="1"/>
          <p:nvPr/>
        </p:nvSpPr>
        <p:spPr>
          <a:xfrm>
            <a:off x="107925" y="3828600"/>
            <a:ext cx="2233800" cy="122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lt1"/>
                </a:solidFill>
                <a:latin typeface="Oswald"/>
                <a:ea typeface="Oswald"/>
                <a:cs typeface="Oswald"/>
                <a:sym typeface="Oswald"/>
              </a:rPr>
              <a:t>NAAEE</a:t>
            </a:r>
            <a:endParaRPr sz="1800" b="1">
              <a:solidFill>
                <a:schemeClr val="lt1"/>
              </a:solidFill>
              <a:latin typeface="Oswald"/>
              <a:ea typeface="Oswald"/>
              <a:cs typeface="Oswald"/>
              <a:sym typeface="Oswald"/>
            </a:endParaRPr>
          </a:p>
          <a:p>
            <a:pPr marL="0" lvl="0" indent="0" algn="l" rtl="0">
              <a:spcBef>
                <a:spcPts val="0"/>
              </a:spcBef>
              <a:spcAft>
                <a:spcPts val="0"/>
              </a:spcAft>
              <a:buNone/>
            </a:pPr>
            <a:r>
              <a:rPr lang="en" sz="1800" b="1">
                <a:solidFill>
                  <a:srgbClr val="FFFFFF"/>
                </a:solidFill>
                <a:latin typeface="Oswald"/>
                <a:ea typeface="Oswald"/>
                <a:cs typeface="Oswald"/>
                <a:sym typeface="Oswald"/>
              </a:rPr>
              <a:t>Diana Andrew</a:t>
            </a:r>
            <a:endParaRPr sz="1800" b="1">
              <a:solidFill>
                <a:srgbClr val="FFFFFF"/>
              </a:solidFill>
              <a:latin typeface="Oswald"/>
              <a:ea typeface="Oswald"/>
              <a:cs typeface="Oswald"/>
              <a:sym typeface="Oswald"/>
            </a:endParaRPr>
          </a:p>
          <a:p>
            <a:pPr marL="0" lvl="0" indent="0" algn="l" rtl="0">
              <a:spcBef>
                <a:spcPts val="0"/>
              </a:spcBef>
              <a:spcAft>
                <a:spcPts val="0"/>
              </a:spcAft>
              <a:buNone/>
            </a:pPr>
            <a:r>
              <a:rPr lang="en" sz="1800" b="1">
                <a:solidFill>
                  <a:srgbClr val="FFFFFF"/>
                </a:solidFill>
                <a:latin typeface="Oswald"/>
                <a:ea typeface="Oswald"/>
                <a:cs typeface="Oswald"/>
                <a:sym typeface="Oswald"/>
              </a:rPr>
              <a:t>Lexington, KY</a:t>
            </a:r>
            <a:endParaRPr sz="1800" b="1">
              <a:solidFill>
                <a:srgbClr val="FFFFFF"/>
              </a:solidFill>
              <a:latin typeface="Oswald"/>
              <a:ea typeface="Oswald"/>
              <a:cs typeface="Oswald"/>
              <a:sym typeface="Oswald"/>
            </a:endParaRPr>
          </a:p>
          <a:p>
            <a:pPr marL="0" lvl="0" indent="0" algn="l" rtl="0">
              <a:spcBef>
                <a:spcPts val="0"/>
              </a:spcBef>
              <a:spcAft>
                <a:spcPts val="0"/>
              </a:spcAft>
              <a:buNone/>
            </a:pPr>
            <a:r>
              <a:rPr lang="en" sz="1800" b="1">
                <a:solidFill>
                  <a:srgbClr val="FFFFFF"/>
                </a:solidFill>
                <a:latin typeface="Oswald"/>
                <a:ea typeface="Oswald"/>
                <a:cs typeface="Oswald"/>
                <a:sym typeface="Oswald"/>
              </a:rPr>
              <a:t>October 17, 2019</a:t>
            </a:r>
            <a:endParaRPr sz="1800" b="1">
              <a:solidFill>
                <a:srgbClr val="FFFFFF"/>
              </a:solidFill>
              <a:latin typeface="Oswald"/>
              <a:ea typeface="Oswald"/>
              <a:cs typeface="Oswald"/>
              <a:sym typeface="Oswald"/>
            </a:endParaRPr>
          </a:p>
        </p:txBody>
      </p:sp>
      <p:pic>
        <p:nvPicPr>
          <p:cNvPr id="96" name="Google Shape;96;p14"/>
          <p:cNvPicPr preferRelativeResize="0"/>
          <p:nvPr/>
        </p:nvPicPr>
        <p:blipFill>
          <a:blip r:embed="rId4">
            <a:alphaModFix/>
          </a:blip>
          <a:stretch>
            <a:fillRect/>
          </a:stretch>
        </p:blipFill>
        <p:spPr>
          <a:xfrm>
            <a:off x="1229700" y="1778663"/>
            <a:ext cx="6684599" cy="1586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0" y="0"/>
            <a:ext cx="8851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rPr>
              <a:t>Sustainable Classrooms Curriculum &amp; Home Investigations </a:t>
            </a:r>
            <a:endParaRPr sz="1800">
              <a:solidFill>
                <a:srgbClr val="FFFFFF"/>
              </a:solidFill>
            </a:endParaRPr>
          </a:p>
        </p:txBody>
      </p:sp>
      <p:pic>
        <p:nvPicPr>
          <p:cNvPr id="163" name="Google Shape;163;p23"/>
          <p:cNvPicPr preferRelativeResize="0"/>
          <p:nvPr/>
        </p:nvPicPr>
        <p:blipFill>
          <a:blip r:embed="rId3">
            <a:alphaModFix/>
          </a:blip>
          <a:stretch>
            <a:fillRect/>
          </a:stretch>
        </p:blipFill>
        <p:spPr>
          <a:xfrm>
            <a:off x="705850" y="771450"/>
            <a:ext cx="3452441" cy="4219650"/>
          </a:xfrm>
          <a:prstGeom prst="rect">
            <a:avLst/>
          </a:prstGeom>
          <a:noFill/>
          <a:ln>
            <a:noFill/>
          </a:ln>
          <a:effectLst>
            <a:outerShdw blurRad="57150" dist="19050" dir="5400000" algn="bl" rotWithShape="0">
              <a:srgbClr val="000000">
                <a:alpha val="50000"/>
              </a:srgbClr>
            </a:outerShdw>
          </a:effectLst>
        </p:spPr>
      </p:pic>
      <p:pic>
        <p:nvPicPr>
          <p:cNvPr id="164" name="Google Shape;164;p23"/>
          <p:cNvPicPr preferRelativeResize="0"/>
          <p:nvPr/>
        </p:nvPicPr>
        <p:blipFill>
          <a:blip r:embed="rId4">
            <a:alphaModFix/>
          </a:blip>
          <a:stretch>
            <a:fillRect/>
          </a:stretch>
        </p:blipFill>
        <p:spPr>
          <a:xfrm>
            <a:off x="4572000" y="813375"/>
            <a:ext cx="4329638" cy="4219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0" y="0"/>
            <a:ext cx="8851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rPr>
              <a:t>Home Investigations &amp; Sustainable City Challenge</a:t>
            </a:r>
            <a:endParaRPr sz="1800">
              <a:solidFill>
                <a:srgbClr val="FFFFFF"/>
              </a:solidFill>
            </a:endParaRPr>
          </a:p>
        </p:txBody>
      </p:sp>
      <p:pic>
        <p:nvPicPr>
          <p:cNvPr id="170" name="Google Shape;170;p24"/>
          <p:cNvPicPr preferRelativeResize="0"/>
          <p:nvPr/>
        </p:nvPicPr>
        <p:blipFill>
          <a:blip r:embed="rId3">
            <a:alphaModFix/>
          </a:blip>
          <a:stretch>
            <a:fillRect/>
          </a:stretch>
        </p:blipFill>
        <p:spPr>
          <a:xfrm>
            <a:off x="362640" y="732275"/>
            <a:ext cx="3375720" cy="4219650"/>
          </a:xfrm>
          <a:prstGeom prst="rect">
            <a:avLst/>
          </a:prstGeom>
          <a:noFill/>
          <a:ln>
            <a:noFill/>
          </a:ln>
          <a:effectLst>
            <a:outerShdw blurRad="57150" dist="19050" dir="5400000" algn="bl" rotWithShape="0">
              <a:srgbClr val="000000">
                <a:alpha val="50000"/>
              </a:srgbClr>
            </a:outerShdw>
          </a:effectLst>
        </p:spPr>
      </p:pic>
      <p:pic>
        <p:nvPicPr>
          <p:cNvPr id="171" name="Google Shape;171;p24"/>
          <p:cNvPicPr preferRelativeResize="0"/>
          <p:nvPr/>
        </p:nvPicPr>
        <p:blipFill>
          <a:blip r:embed="rId4">
            <a:alphaModFix/>
          </a:blip>
          <a:stretch>
            <a:fillRect/>
          </a:stretch>
        </p:blipFill>
        <p:spPr>
          <a:xfrm>
            <a:off x="4501284" y="732275"/>
            <a:ext cx="3337812" cy="42196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5"/>
        <p:cNvGrpSpPr/>
        <p:nvPr/>
      </p:nvGrpSpPr>
      <p:grpSpPr>
        <a:xfrm>
          <a:off x="0" y="0"/>
          <a:ext cx="0" cy="0"/>
          <a:chOff x="0" y="0"/>
          <a:chExt cx="0" cy="0"/>
        </a:xfrm>
      </p:grpSpPr>
      <p:sp>
        <p:nvSpPr>
          <p:cNvPr id="176" name="Google Shape;176;p25"/>
          <p:cNvSpPr txBox="1"/>
          <p:nvPr/>
        </p:nvSpPr>
        <p:spPr>
          <a:xfrm>
            <a:off x="4903725" y="988450"/>
            <a:ext cx="3837000" cy="3695100"/>
          </a:xfrm>
          <a:prstGeom prst="rect">
            <a:avLst/>
          </a:prstGeom>
          <a:solidFill>
            <a:srgbClr val="FFFFFF"/>
          </a:solidFill>
          <a:ln>
            <a:noFill/>
          </a:ln>
        </p:spPr>
        <p:txBody>
          <a:bodyPr spcFirstLastPara="1" wrap="square" lIns="91425" tIns="91425" rIns="91425" bIns="91425" anchor="ctr" anchorCtr="0">
            <a:noAutofit/>
          </a:bodyPr>
          <a:lstStyle/>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Nuclear</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Renewable</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Coal</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Natural Gas</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Hydroelectric</a:t>
            </a:r>
            <a:endParaRPr sz="3000">
              <a:solidFill>
                <a:schemeClr val="accent1"/>
              </a:solidFill>
              <a:latin typeface="Roboto"/>
              <a:ea typeface="Roboto"/>
              <a:cs typeface="Roboto"/>
              <a:sym typeface="Roboto"/>
            </a:endParaRPr>
          </a:p>
        </p:txBody>
      </p:sp>
      <p:pic>
        <p:nvPicPr>
          <p:cNvPr id="177" name="Google Shape;177;p25"/>
          <p:cNvPicPr preferRelativeResize="0"/>
          <p:nvPr/>
        </p:nvPicPr>
        <p:blipFill>
          <a:blip r:embed="rId3">
            <a:alphaModFix/>
          </a:blip>
          <a:stretch>
            <a:fillRect/>
          </a:stretch>
        </p:blipFill>
        <p:spPr>
          <a:xfrm>
            <a:off x="-1545225" y="0"/>
            <a:ext cx="6117224" cy="51435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1"/>
        <p:cNvGrpSpPr/>
        <p:nvPr/>
      </p:nvGrpSpPr>
      <p:grpSpPr>
        <a:xfrm>
          <a:off x="0" y="0"/>
          <a:ext cx="0" cy="0"/>
          <a:chOff x="0" y="0"/>
          <a:chExt cx="0" cy="0"/>
        </a:xfrm>
      </p:grpSpPr>
      <p:sp>
        <p:nvSpPr>
          <p:cNvPr id="182" name="Google Shape;182;p26"/>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lphaLcPeriod"/>
            </a:pPr>
            <a:r>
              <a:rPr lang="en" sz="3000"/>
              <a:t>150 gallons</a:t>
            </a:r>
            <a:endParaRPr sz="3000"/>
          </a:p>
          <a:p>
            <a:pPr marL="457200" lvl="0" indent="-419100" algn="l" rtl="0">
              <a:spcBef>
                <a:spcPts val="0"/>
              </a:spcBef>
              <a:spcAft>
                <a:spcPts val="0"/>
              </a:spcAft>
              <a:buSzPts val="3000"/>
              <a:buAutoNum type="alphaLcPeriod"/>
            </a:pPr>
            <a:r>
              <a:rPr lang="en" sz="3000"/>
              <a:t>300 gallons</a:t>
            </a:r>
            <a:endParaRPr sz="3000"/>
          </a:p>
          <a:p>
            <a:pPr marL="457200" lvl="0" indent="-419100" algn="l" rtl="0">
              <a:spcBef>
                <a:spcPts val="0"/>
              </a:spcBef>
              <a:spcAft>
                <a:spcPts val="0"/>
              </a:spcAft>
              <a:buSzPts val="3000"/>
              <a:buAutoNum type="alphaLcPeriod"/>
            </a:pPr>
            <a:r>
              <a:rPr lang="en" sz="3000"/>
              <a:t>50 gallons</a:t>
            </a:r>
            <a:endParaRPr sz="3000"/>
          </a:p>
          <a:p>
            <a:pPr marL="457200" lvl="0" indent="-419100" algn="l" rtl="0">
              <a:spcBef>
                <a:spcPts val="0"/>
              </a:spcBef>
              <a:spcAft>
                <a:spcPts val="0"/>
              </a:spcAft>
              <a:buSzPts val="3000"/>
              <a:buAutoNum type="alphaLcPeriod"/>
            </a:pPr>
            <a:r>
              <a:rPr lang="en" sz="3000"/>
              <a:t>500 gallons</a:t>
            </a:r>
            <a:endParaRPr sz="3000"/>
          </a:p>
          <a:p>
            <a:pPr marL="457200" lvl="0" indent="-419100" algn="l" rtl="0">
              <a:spcBef>
                <a:spcPts val="0"/>
              </a:spcBef>
              <a:spcAft>
                <a:spcPts val="0"/>
              </a:spcAft>
              <a:buSzPts val="3000"/>
              <a:buAutoNum type="alphaLcPeriod"/>
            </a:pPr>
            <a:r>
              <a:rPr lang="en" sz="3000"/>
              <a:t>1000 gallons</a:t>
            </a:r>
            <a:endParaRPr sz="3000"/>
          </a:p>
        </p:txBody>
      </p:sp>
      <p:pic>
        <p:nvPicPr>
          <p:cNvPr id="183" name="Google Shape;183;p26"/>
          <p:cNvPicPr preferRelativeResize="0"/>
          <p:nvPr/>
        </p:nvPicPr>
        <p:blipFill>
          <a:blip r:embed="rId3">
            <a:alphaModFix/>
          </a:blip>
          <a:stretch>
            <a:fillRect/>
          </a:stretch>
        </p:blipFill>
        <p:spPr>
          <a:xfrm>
            <a:off x="-2834350" y="0"/>
            <a:ext cx="7715264"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7"/>
          <p:cNvPicPr preferRelativeResize="0"/>
          <p:nvPr/>
        </p:nvPicPr>
        <p:blipFill>
          <a:blip r:embed="rId3">
            <a:alphaModFix/>
          </a:blip>
          <a:stretch>
            <a:fillRect/>
          </a:stretch>
        </p:blipFill>
        <p:spPr>
          <a:xfrm>
            <a:off x="0" y="0"/>
            <a:ext cx="9144000" cy="5143489"/>
          </a:xfrm>
          <a:prstGeom prst="rect">
            <a:avLst/>
          </a:prstGeom>
          <a:noFill/>
          <a:ln>
            <a:noFill/>
          </a:ln>
        </p:spPr>
      </p:pic>
      <p:pic>
        <p:nvPicPr>
          <p:cNvPr id="189" name="Google Shape;189;p27"/>
          <p:cNvPicPr preferRelativeResize="0"/>
          <p:nvPr/>
        </p:nvPicPr>
        <p:blipFill>
          <a:blip r:embed="rId4">
            <a:alphaModFix/>
          </a:blip>
          <a:stretch>
            <a:fillRect/>
          </a:stretch>
        </p:blipFill>
        <p:spPr>
          <a:xfrm>
            <a:off x="8390775" y="4000226"/>
            <a:ext cx="515400" cy="897822"/>
          </a:xfrm>
          <a:prstGeom prst="rect">
            <a:avLst/>
          </a:prstGeom>
          <a:noFill/>
          <a:ln>
            <a:noFill/>
          </a:ln>
        </p:spPr>
      </p:pic>
      <p:sp>
        <p:nvSpPr>
          <p:cNvPr id="190" name="Google Shape;190;p27"/>
          <p:cNvSpPr txBox="1">
            <a:spLocks noGrp="1"/>
          </p:cNvSpPr>
          <p:nvPr>
            <p:ph type="title" idx="4294967295"/>
          </p:nvPr>
        </p:nvSpPr>
        <p:spPr>
          <a:xfrm>
            <a:off x="265500" y="215625"/>
            <a:ext cx="4126800" cy="304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On average, what percentage of food is wasted in the US?</a:t>
            </a:r>
            <a:endParaRPr sz="3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4"/>
        <p:cNvGrpSpPr/>
        <p:nvPr/>
      </p:nvGrpSpPr>
      <p:grpSpPr>
        <a:xfrm>
          <a:off x="0" y="0"/>
          <a:ext cx="0" cy="0"/>
          <a:chOff x="0" y="0"/>
          <a:chExt cx="0" cy="0"/>
        </a:xfrm>
      </p:grpSpPr>
      <p:sp>
        <p:nvSpPr>
          <p:cNvPr id="195" name="Google Shape;195;p28"/>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lphaUcParenR"/>
            </a:pPr>
            <a:r>
              <a:rPr lang="en" sz="3000"/>
              <a:t>1.3 lb.</a:t>
            </a:r>
            <a:endParaRPr sz="3000"/>
          </a:p>
          <a:p>
            <a:pPr marL="457200" lvl="0" indent="-419100" algn="l" rtl="0">
              <a:spcBef>
                <a:spcPts val="0"/>
              </a:spcBef>
              <a:spcAft>
                <a:spcPts val="0"/>
              </a:spcAft>
              <a:buSzPts val="3000"/>
              <a:buAutoNum type="alphaUcParenR"/>
            </a:pPr>
            <a:r>
              <a:rPr lang="en" sz="3000"/>
              <a:t>3.0 lbs.</a:t>
            </a:r>
            <a:endParaRPr sz="3000"/>
          </a:p>
          <a:p>
            <a:pPr marL="457200" lvl="0" indent="-419100" algn="l" rtl="0">
              <a:spcBef>
                <a:spcPts val="0"/>
              </a:spcBef>
              <a:spcAft>
                <a:spcPts val="0"/>
              </a:spcAft>
              <a:buSzPts val="3000"/>
              <a:buAutoNum type="alphaUcParenR"/>
            </a:pPr>
            <a:r>
              <a:rPr lang="en" sz="3000"/>
              <a:t>4.5 lbs.</a:t>
            </a:r>
            <a:endParaRPr sz="3000"/>
          </a:p>
          <a:p>
            <a:pPr marL="457200" lvl="0" indent="-419100" algn="l" rtl="0">
              <a:spcBef>
                <a:spcPts val="0"/>
              </a:spcBef>
              <a:spcAft>
                <a:spcPts val="0"/>
              </a:spcAft>
              <a:buSzPts val="3000"/>
              <a:buAutoNum type="alphaUcParenR"/>
            </a:pPr>
            <a:r>
              <a:rPr lang="en" sz="3000"/>
              <a:t>10.2 lbs.</a:t>
            </a:r>
            <a:endParaRPr sz="3000"/>
          </a:p>
        </p:txBody>
      </p:sp>
      <p:pic>
        <p:nvPicPr>
          <p:cNvPr id="196" name="Google Shape;196;p28"/>
          <p:cNvPicPr preferRelativeResize="0"/>
          <p:nvPr/>
        </p:nvPicPr>
        <p:blipFill>
          <a:blip r:embed="rId3">
            <a:alphaModFix amt="63000"/>
          </a:blip>
          <a:stretch>
            <a:fillRect/>
          </a:stretch>
        </p:blipFill>
        <p:spPr>
          <a:xfrm>
            <a:off x="0" y="4632600"/>
            <a:ext cx="812109" cy="510900"/>
          </a:xfrm>
          <a:prstGeom prst="rect">
            <a:avLst/>
          </a:prstGeom>
          <a:noFill/>
          <a:ln>
            <a:noFill/>
          </a:ln>
        </p:spPr>
      </p:pic>
      <p:pic>
        <p:nvPicPr>
          <p:cNvPr id="197" name="Google Shape;197;p28"/>
          <p:cNvPicPr preferRelativeResize="0"/>
          <p:nvPr/>
        </p:nvPicPr>
        <p:blipFill>
          <a:blip r:embed="rId4">
            <a:alphaModFix/>
          </a:blip>
          <a:stretch>
            <a:fillRect/>
          </a:stretch>
        </p:blipFill>
        <p:spPr>
          <a:xfrm>
            <a:off x="-3235825" y="-30862"/>
            <a:ext cx="7807837" cy="520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4572000" y="198625"/>
            <a:ext cx="4572000" cy="106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Greenhouse gas emissions person/mile</a:t>
            </a:r>
            <a:endParaRPr sz="3000"/>
          </a:p>
        </p:txBody>
      </p:sp>
      <p:sp>
        <p:nvSpPr>
          <p:cNvPr id="203" name="Google Shape;203;p29"/>
          <p:cNvSpPr txBox="1">
            <a:spLocks noGrp="1"/>
          </p:cNvSpPr>
          <p:nvPr>
            <p:ph type="body" idx="4294967295"/>
          </p:nvPr>
        </p:nvSpPr>
        <p:spPr>
          <a:xfrm>
            <a:off x="4835400" y="1452900"/>
            <a:ext cx="4045200" cy="3168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a:t>Hybrid Car</a:t>
            </a:r>
            <a:endParaRPr sz="2400"/>
          </a:p>
          <a:p>
            <a:pPr marL="457200" lvl="0" indent="-381000" algn="l" rtl="0">
              <a:spcBef>
                <a:spcPts val="1000"/>
              </a:spcBef>
              <a:spcAft>
                <a:spcPts val="0"/>
              </a:spcAft>
              <a:buSzPts val="2400"/>
              <a:buAutoNum type="arabicPeriod"/>
            </a:pPr>
            <a:r>
              <a:rPr lang="en" sz="2400"/>
              <a:t>Walk/Biking</a:t>
            </a:r>
            <a:endParaRPr sz="2400"/>
          </a:p>
          <a:p>
            <a:pPr marL="457200" lvl="0" indent="-381000" algn="l" rtl="0">
              <a:spcBef>
                <a:spcPts val="1000"/>
              </a:spcBef>
              <a:spcAft>
                <a:spcPts val="0"/>
              </a:spcAft>
              <a:buSzPts val="2400"/>
              <a:buAutoNum type="arabicPeriod"/>
            </a:pPr>
            <a:r>
              <a:rPr lang="en" sz="2400"/>
              <a:t>School/City Bus</a:t>
            </a:r>
            <a:endParaRPr sz="2400"/>
          </a:p>
          <a:p>
            <a:pPr marL="457200" lvl="0" indent="-381000" algn="l" rtl="0">
              <a:spcBef>
                <a:spcPts val="1000"/>
              </a:spcBef>
              <a:spcAft>
                <a:spcPts val="0"/>
              </a:spcAft>
              <a:buSzPts val="2400"/>
              <a:buAutoNum type="arabicPeriod"/>
            </a:pPr>
            <a:r>
              <a:rPr lang="en" sz="2400"/>
              <a:t>Carpool (3 or more ppl)</a:t>
            </a:r>
            <a:endParaRPr sz="2400"/>
          </a:p>
          <a:p>
            <a:pPr marL="457200" lvl="0" indent="-381000" algn="l" rtl="0">
              <a:spcBef>
                <a:spcPts val="1000"/>
              </a:spcBef>
              <a:spcAft>
                <a:spcPts val="1000"/>
              </a:spcAft>
              <a:buSzPts val="2400"/>
              <a:buAutoNum type="arabicPeriod"/>
            </a:pPr>
            <a:r>
              <a:rPr lang="en" sz="2400"/>
              <a:t>Gasoline Car</a:t>
            </a:r>
            <a:endParaRPr sz="2400"/>
          </a:p>
        </p:txBody>
      </p:sp>
      <p:pic>
        <p:nvPicPr>
          <p:cNvPr id="204" name="Google Shape;204;p29"/>
          <p:cNvPicPr preferRelativeResize="0"/>
          <p:nvPr/>
        </p:nvPicPr>
        <p:blipFill>
          <a:blip r:embed="rId3">
            <a:alphaModFix/>
          </a:blip>
          <a:stretch>
            <a:fillRect/>
          </a:stretch>
        </p:blipFill>
        <p:spPr>
          <a:xfrm>
            <a:off x="0" y="-1130405"/>
            <a:ext cx="4572002" cy="81259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265500" y="1233175"/>
            <a:ext cx="4156200" cy="22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Where does the US source energy for electricity?</a:t>
            </a:r>
            <a:r>
              <a:rPr lang="en"/>
              <a:t> </a:t>
            </a:r>
            <a:endParaRPr/>
          </a:p>
        </p:txBody>
      </p:sp>
      <p:sp>
        <p:nvSpPr>
          <p:cNvPr id="210" name="Google Shape;210;p30"/>
          <p:cNvSpPr txBox="1"/>
          <p:nvPr/>
        </p:nvSpPr>
        <p:spPr>
          <a:xfrm>
            <a:off x="4830225" y="812925"/>
            <a:ext cx="3837000" cy="3695100"/>
          </a:xfrm>
          <a:prstGeom prst="rect">
            <a:avLst/>
          </a:prstGeom>
          <a:solidFill>
            <a:srgbClr val="FFFFFF"/>
          </a:solidFill>
          <a:ln>
            <a:noFill/>
          </a:ln>
        </p:spPr>
        <p:txBody>
          <a:bodyPr spcFirstLastPara="1" wrap="square" lIns="91425" tIns="91425" rIns="91425" bIns="91425" anchor="ctr" anchorCtr="0">
            <a:noAutofit/>
          </a:bodyPr>
          <a:lstStyle/>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Natural Gas: 32%</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Coal: 30%</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Nuclear: 20%</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Renewable: 9%</a:t>
            </a:r>
            <a:endParaRPr sz="3000">
              <a:solidFill>
                <a:schemeClr val="accent1"/>
              </a:solidFill>
              <a:latin typeface="Roboto"/>
              <a:ea typeface="Roboto"/>
              <a:cs typeface="Roboto"/>
              <a:sym typeface="Roboto"/>
            </a:endParaRPr>
          </a:p>
          <a:p>
            <a:pPr marL="457200" lvl="0" indent="-419100" algn="l" rtl="0">
              <a:lnSpc>
                <a:spcPct val="115000"/>
              </a:lnSpc>
              <a:spcBef>
                <a:spcPts val="0"/>
              </a:spcBef>
              <a:spcAft>
                <a:spcPts val="0"/>
              </a:spcAft>
              <a:buClr>
                <a:schemeClr val="accent1"/>
              </a:buClr>
              <a:buSzPts val="3000"/>
              <a:buFont typeface="Roboto"/>
              <a:buChar char="●"/>
            </a:pPr>
            <a:r>
              <a:rPr lang="en" sz="3000">
                <a:solidFill>
                  <a:schemeClr val="accent1"/>
                </a:solidFill>
                <a:latin typeface="Roboto"/>
                <a:ea typeface="Roboto"/>
                <a:cs typeface="Roboto"/>
                <a:sym typeface="Roboto"/>
              </a:rPr>
              <a:t>Hydroelectric: 7%</a:t>
            </a:r>
            <a:endParaRPr sz="3000">
              <a:solidFill>
                <a:schemeClr val="accent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278800" y="329700"/>
            <a:ext cx="4045200" cy="4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How many gallons of water does an average American family use every day? </a:t>
            </a:r>
            <a:endParaRPr sz="3600"/>
          </a:p>
        </p:txBody>
      </p:sp>
      <p:sp>
        <p:nvSpPr>
          <p:cNvPr id="216" name="Google Shape;216;p31"/>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lphaLcPeriod"/>
            </a:pPr>
            <a:r>
              <a:rPr lang="en" sz="3000"/>
              <a:t>150 gallons</a:t>
            </a:r>
            <a:endParaRPr sz="3000"/>
          </a:p>
          <a:p>
            <a:pPr marL="457200" lvl="0" indent="-419100" algn="l" rtl="0">
              <a:spcBef>
                <a:spcPts val="0"/>
              </a:spcBef>
              <a:spcAft>
                <a:spcPts val="0"/>
              </a:spcAft>
              <a:buClr>
                <a:srgbClr val="FF0000"/>
              </a:buClr>
              <a:buSzPts val="3000"/>
              <a:buAutoNum type="alphaLcPeriod"/>
            </a:pPr>
            <a:r>
              <a:rPr lang="en" sz="3000" b="1">
                <a:solidFill>
                  <a:srgbClr val="FF0000"/>
                </a:solidFill>
              </a:rPr>
              <a:t>300 gallons</a:t>
            </a:r>
            <a:endParaRPr sz="3000" b="1">
              <a:solidFill>
                <a:srgbClr val="FF0000"/>
              </a:solidFill>
            </a:endParaRPr>
          </a:p>
          <a:p>
            <a:pPr marL="457200" lvl="0" indent="-419100" algn="l" rtl="0">
              <a:spcBef>
                <a:spcPts val="0"/>
              </a:spcBef>
              <a:spcAft>
                <a:spcPts val="0"/>
              </a:spcAft>
              <a:buSzPts val="3000"/>
              <a:buAutoNum type="alphaLcPeriod"/>
            </a:pPr>
            <a:r>
              <a:rPr lang="en" sz="3000"/>
              <a:t>50 gallons</a:t>
            </a:r>
            <a:endParaRPr sz="3000"/>
          </a:p>
          <a:p>
            <a:pPr marL="457200" lvl="0" indent="-419100" algn="l" rtl="0">
              <a:spcBef>
                <a:spcPts val="0"/>
              </a:spcBef>
              <a:spcAft>
                <a:spcPts val="0"/>
              </a:spcAft>
              <a:buSzPts val="3000"/>
              <a:buAutoNum type="alphaLcPeriod"/>
            </a:pPr>
            <a:r>
              <a:rPr lang="en" sz="3000"/>
              <a:t>500 gallons</a:t>
            </a:r>
            <a:endParaRPr sz="3000"/>
          </a:p>
          <a:p>
            <a:pPr marL="457200" lvl="0" indent="-419100" algn="l" rtl="0">
              <a:spcBef>
                <a:spcPts val="0"/>
              </a:spcBef>
              <a:spcAft>
                <a:spcPts val="0"/>
              </a:spcAft>
              <a:buSzPts val="3000"/>
              <a:buAutoNum type="alphaLcPeriod"/>
            </a:pPr>
            <a:r>
              <a:rPr lang="en" sz="3000"/>
              <a:t>1000 gallons</a:t>
            </a:r>
            <a:endParaRPr sz="3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0"/>
        <p:cNvGrpSpPr/>
        <p:nvPr/>
      </p:nvGrpSpPr>
      <p:grpSpPr>
        <a:xfrm>
          <a:off x="0" y="0"/>
          <a:ext cx="0" cy="0"/>
          <a:chOff x="0" y="0"/>
          <a:chExt cx="0" cy="0"/>
        </a:xfrm>
      </p:grpSpPr>
      <p:sp>
        <p:nvSpPr>
          <p:cNvPr id="221" name="Google Shape;221;p32"/>
          <p:cNvSpPr txBox="1">
            <a:spLocks noGrp="1"/>
          </p:cNvSpPr>
          <p:nvPr>
            <p:ph type="body" idx="1"/>
          </p:nvPr>
        </p:nvSpPr>
        <p:spPr>
          <a:xfrm>
            <a:off x="653250" y="1697875"/>
            <a:ext cx="29481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1600"/>
              </a:spcBef>
              <a:spcAft>
                <a:spcPts val="1600"/>
              </a:spcAft>
              <a:buNone/>
            </a:pPr>
            <a:r>
              <a:rPr lang="en" sz="3600">
                <a:solidFill>
                  <a:schemeClr val="dk1"/>
                </a:solidFill>
              </a:rPr>
              <a:t>of Food Is Wasted</a:t>
            </a:r>
            <a:endParaRPr>
              <a:solidFill>
                <a:schemeClr val="dk1"/>
              </a:solidFill>
            </a:endParaRPr>
          </a:p>
        </p:txBody>
      </p:sp>
      <p:pic>
        <p:nvPicPr>
          <p:cNvPr id="222" name="Google Shape;222;p32" descr="Follow the journey of a strawberry from the farm to the refrigerator to understand all that it takes to bring your food to you. Did you know that 40% of our food ends up wasted? Wasted food is the single largest contributor to landfills in the US—not to mention that it wastes water, labor, fuel, money, &amp; love! &#10;&#10;Learn more about food waste by visiting http://www.savethefood.com.&#10;&#10;Smokey Bear Says Stay Connected:&#10;&#10;Visit Ad Council’s Official Blog: http://po.st/BlogAdCouncil&#10;LIKE Ad Council On Facebook: http://po.st/LikeAdCouncil&#10;Follow Ad Council On Twitter: http://po.st/FollowAdCouncil&#10;Follow Ad Council On Tumblr: http://po.st/TumblrAdCouncil&#10;Follow Ad Council On G+: http://po.st/PlusAdCouncil&#10;Follow Ad Council On Pinterest: http://po.st/PinAdCouncil&#10;Follow Ad Council On Linked In: http://po.st/LinkedinAdCouncil&#10;Sign Up For Newsletters From The Ad Council: http://po.st/SignUpAdCouncil&#10;&#10;About the Ad Council:&#10;&#10;Our mission is to identify a select number of significant public issues and stimulate action on those issues through communications programs that make a measurable difference in our society. For information, news, events, and more, please click here:&#10;http://po.st/AdCouncil" title="The Extraordinary Life and Times of Strawberry | Save The Food | Ad Council">
            <a:hlinkClick r:id="rId3"/>
          </p:cNvPr>
          <p:cNvPicPr preferRelativeResize="0"/>
          <p:nvPr/>
        </p:nvPicPr>
        <p:blipFill>
          <a:blip r:embed="rId4">
            <a:alphaModFix/>
          </a:blip>
          <a:stretch>
            <a:fillRect/>
          </a:stretch>
        </p:blipFill>
        <p:spPr>
          <a:xfrm>
            <a:off x="4053050" y="743475"/>
            <a:ext cx="3724500" cy="2793375"/>
          </a:xfrm>
          <a:prstGeom prst="rect">
            <a:avLst/>
          </a:prstGeom>
          <a:noFill/>
          <a:ln>
            <a:noFill/>
          </a:ln>
        </p:spPr>
      </p:pic>
      <p:sp>
        <p:nvSpPr>
          <p:cNvPr id="223" name="Google Shape;223;p32"/>
          <p:cNvSpPr txBox="1">
            <a:spLocks noGrp="1"/>
          </p:cNvSpPr>
          <p:nvPr>
            <p:ph type="title"/>
          </p:nvPr>
        </p:nvSpPr>
        <p:spPr>
          <a:xfrm>
            <a:off x="653250" y="937650"/>
            <a:ext cx="2280300" cy="124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0">
                <a:solidFill>
                  <a:schemeClr val="accent1"/>
                </a:solidFill>
              </a:rPr>
              <a:t>40%</a:t>
            </a:r>
            <a:endParaRPr sz="8000">
              <a:solidFill>
                <a:schemeClr val="accent1"/>
              </a:solidFill>
            </a:endParaRPr>
          </a:p>
        </p:txBody>
      </p:sp>
      <p:sp>
        <p:nvSpPr>
          <p:cNvPr id="224" name="Google Shape;224;p32"/>
          <p:cNvSpPr txBox="1">
            <a:spLocks noGrp="1"/>
          </p:cNvSpPr>
          <p:nvPr>
            <p:ph type="title"/>
          </p:nvPr>
        </p:nvSpPr>
        <p:spPr>
          <a:xfrm>
            <a:off x="980350" y="3799500"/>
            <a:ext cx="7688400" cy="124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accent1"/>
                </a:solidFill>
                <a:latin typeface="Lato"/>
                <a:ea typeface="Lato"/>
                <a:cs typeface="Lato"/>
                <a:sym typeface="Lato"/>
              </a:rPr>
              <a:t>Wasting Food Wastes Everything</a:t>
            </a:r>
            <a:endParaRPr sz="3000">
              <a:solidFill>
                <a:schemeClr val="accent1"/>
              </a:solidFill>
              <a:latin typeface="Lato"/>
              <a:ea typeface="Lato"/>
              <a:cs typeface="Lato"/>
              <a:sym typeface="Lato"/>
            </a:endParaRPr>
          </a:p>
          <a:p>
            <a:pPr marL="0" lvl="0" indent="0" algn="ctr" rtl="0">
              <a:spcBef>
                <a:spcPts val="0"/>
              </a:spcBef>
              <a:spcAft>
                <a:spcPts val="0"/>
              </a:spcAft>
              <a:buNone/>
            </a:pPr>
            <a:r>
              <a:rPr lang="en" sz="2400">
                <a:solidFill>
                  <a:schemeClr val="accent1"/>
                </a:solidFill>
                <a:latin typeface="Lato"/>
                <a:ea typeface="Lato"/>
                <a:cs typeface="Lato"/>
                <a:sym typeface="Lato"/>
              </a:rPr>
              <a:t>Energy	Water		Money	Love</a:t>
            </a:r>
            <a:endParaRPr sz="2400">
              <a:solidFill>
                <a:schemeClr val="accent1"/>
              </a:solidFill>
              <a:latin typeface="Lato"/>
              <a:ea typeface="Lato"/>
              <a:cs typeface="Lato"/>
              <a:sym typeface="Lato"/>
            </a:endParaRPr>
          </a:p>
          <a:p>
            <a:pPr marL="0" lvl="0" indent="0" algn="ctr" rtl="0">
              <a:spcBef>
                <a:spcPts val="0"/>
              </a:spcBef>
              <a:spcAft>
                <a:spcPts val="0"/>
              </a:spcAft>
              <a:buNone/>
            </a:pPr>
            <a:endParaRPr sz="3000">
              <a:solidFill>
                <a:schemeClr val="accen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Google Shape;101;p15"/>
          <p:cNvPicPr preferRelativeResize="0"/>
          <p:nvPr/>
        </p:nvPicPr>
        <p:blipFill rotWithShape="1">
          <a:blip r:embed="rId3">
            <a:alphaModFix amt="81000"/>
          </a:blip>
          <a:srcRect t="12501" b="12501"/>
          <a:stretch/>
        </p:blipFill>
        <p:spPr>
          <a:xfrm>
            <a:off x="0" y="0"/>
            <a:ext cx="9144000" cy="5143500"/>
          </a:xfrm>
          <a:prstGeom prst="rect">
            <a:avLst/>
          </a:prstGeom>
          <a:noFill/>
          <a:ln>
            <a:noFill/>
          </a:ln>
        </p:spPr>
      </p:pic>
      <p:sp>
        <p:nvSpPr>
          <p:cNvPr id="102" name="Google Shape;102;p15"/>
          <p:cNvSpPr txBox="1"/>
          <p:nvPr/>
        </p:nvSpPr>
        <p:spPr>
          <a:xfrm>
            <a:off x="506275" y="2083200"/>
            <a:ext cx="5523000" cy="21222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3600" b="1">
                <a:solidFill>
                  <a:srgbClr val="FFFFFF"/>
                </a:solidFill>
                <a:latin typeface="Oswald"/>
                <a:ea typeface="Oswald"/>
                <a:cs typeface="Oswald"/>
                <a:sym typeface="Oswald"/>
              </a:rPr>
              <a:t>NAME TWO THINGS YOU NEED FOR A HAPPY AND HEALTHY LIFE</a:t>
            </a:r>
            <a:endParaRPr sz="1000" b="1">
              <a:solidFill>
                <a:srgbClr val="FFFFFF"/>
              </a:solidFill>
              <a:latin typeface="Corbel"/>
              <a:ea typeface="Corbel"/>
              <a:cs typeface="Corbel"/>
              <a:sym typeface="Corbel"/>
            </a:endParaRPr>
          </a:p>
        </p:txBody>
      </p:sp>
      <p:cxnSp>
        <p:nvCxnSpPr>
          <p:cNvPr id="103" name="Google Shape;103;p15"/>
          <p:cNvCxnSpPr/>
          <p:nvPr/>
        </p:nvCxnSpPr>
        <p:spPr>
          <a:xfrm>
            <a:off x="609600" y="1990725"/>
            <a:ext cx="5086500" cy="38100"/>
          </a:xfrm>
          <a:prstGeom prst="straightConnector1">
            <a:avLst/>
          </a:prstGeom>
          <a:noFill/>
          <a:ln w="38100" cap="flat" cmpd="sng">
            <a:solidFill>
              <a:srgbClr val="6FA8DC"/>
            </a:solidFill>
            <a:prstDash val="solid"/>
            <a:round/>
            <a:headEnd type="none" w="med" len="med"/>
            <a:tailEnd type="none" w="med" len="med"/>
          </a:ln>
        </p:spPr>
      </p:cxnSp>
      <p:pic>
        <p:nvPicPr>
          <p:cNvPr id="104" name="Google Shape;104;p15"/>
          <p:cNvPicPr preferRelativeResize="0"/>
          <p:nvPr/>
        </p:nvPicPr>
        <p:blipFill>
          <a:blip r:embed="rId4">
            <a:alphaModFix/>
          </a:blip>
          <a:stretch>
            <a:fillRect/>
          </a:stretch>
        </p:blipFill>
        <p:spPr>
          <a:xfrm>
            <a:off x="8281100" y="3968676"/>
            <a:ext cx="515400" cy="897822"/>
          </a:xfrm>
          <a:prstGeom prst="rect">
            <a:avLst/>
          </a:prstGeom>
          <a:noFill/>
          <a:ln>
            <a:noFill/>
          </a:ln>
        </p:spPr>
      </p:pic>
      <p:pic>
        <p:nvPicPr>
          <p:cNvPr id="105" name="Google Shape;105;p15"/>
          <p:cNvPicPr preferRelativeResize="0"/>
          <p:nvPr/>
        </p:nvPicPr>
        <p:blipFill>
          <a:blip r:embed="rId5">
            <a:alphaModFix/>
          </a:blip>
          <a:stretch>
            <a:fillRect/>
          </a:stretch>
        </p:blipFill>
        <p:spPr>
          <a:xfrm>
            <a:off x="6191925" y="815475"/>
            <a:ext cx="1655075" cy="1655075"/>
          </a:xfrm>
          <a:prstGeom prst="rect">
            <a:avLst/>
          </a:prstGeom>
          <a:noFill/>
          <a:ln>
            <a:noFill/>
          </a:ln>
        </p:spPr>
      </p:pic>
      <p:pic>
        <p:nvPicPr>
          <p:cNvPr id="106" name="Google Shape;106;p15"/>
          <p:cNvPicPr preferRelativeResize="0"/>
          <p:nvPr/>
        </p:nvPicPr>
        <p:blipFill>
          <a:blip r:embed="rId6">
            <a:alphaModFix/>
          </a:blip>
          <a:stretch>
            <a:fillRect/>
          </a:stretch>
        </p:blipFill>
        <p:spPr>
          <a:xfrm>
            <a:off x="7412950" y="2126800"/>
            <a:ext cx="1224550" cy="1224550"/>
          </a:xfrm>
          <a:prstGeom prst="rect">
            <a:avLst/>
          </a:prstGeom>
          <a:noFill/>
          <a:ln>
            <a:noFill/>
          </a:ln>
        </p:spPr>
      </p:pic>
      <p:pic>
        <p:nvPicPr>
          <p:cNvPr id="107" name="Google Shape;107;p15"/>
          <p:cNvPicPr preferRelativeResize="0"/>
          <p:nvPr/>
        </p:nvPicPr>
        <p:blipFill>
          <a:blip r:embed="rId7">
            <a:alphaModFix/>
          </a:blip>
          <a:stretch>
            <a:fillRect/>
          </a:stretch>
        </p:blipFill>
        <p:spPr>
          <a:xfrm>
            <a:off x="6343775" y="2409175"/>
            <a:ext cx="988000" cy="98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278775" y="1234125"/>
            <a:ext cx="4045200" cy="326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About how many pounds of trash does the average person throw away in one day?</a:t>
            </a:r>
            <a:endParaRPr sz="3000"/>
          </a:p>
        </p:txBody>
      </p:sp>
      <p:sp>
        <p:nvSpPr>
          <p:cNvPr id="230" name="Google Shape;230;p33"/>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lphaUcParenR"/>
            </a:pPr>
            <a:r>
              <a:rPr lang="en" sz="3000"/>
              <a:t>1.3 lb.</a:t>
            </a:r>
            <a:endParaRPr sz="3000"/>
          </a:p>
          <a:p>
            <a:pPr marL="457200" lvl="0" indent="-419100" algn="l" rtl="0">
              <a:spcBef>
                <a:spcPts val="0"/>
              </a:spcBef>
              <a:spcAft>
                <a:spcPts val="0"/>
              </a:spcAft>
              <a:buSzPts val="3000"/>
              <a:buAutoNum type="alphaUcParenR"/>
            </a:pPr>
            <a:r>
              <a:rPr lang="en" sz="3000"/>
              <a:t>3.0 lbs.</a:t>
            </a:r>
            <a:endParaRPr sz="3000"/>
          </a:p>
          <a:p>
            <a:pPr marL="457200" lvl="0" indent="-419100" algn="l" rtl="0">
              <a:spcBef>
                <a:spcPts val="0"/>
              </a:spcBef>
              <a:spcAft>
                <a:spcPts val="0"/>
              </a:spcAft>
              <a:buClr>
                <a:srgbClr val="FF0000"/>
              </a:buClr>
              <a:buSzPts val="3000"/>
              <a:buAutoNum type="alphaUcParenR"/>
            </a:pPr>
            <a:r>
              <a:rPr lang="en" sz="3000" b="1">
                <a:solidFill>
                  <a:srgbClr val="FF0000"/>
                </a:solidFill>
              </a:rPr>
              <a:t>4.5 lbs.</a:t>
            </a:r>
            <a:endParaRPr sz="3000" b="1">
              <a:solidFill>
                <a:srgbClr val="FF0000"/>
              </a:solidFill>
            </a:endParaRPr>
          </a:p>
          <a:p>
            <a:pPr marL="457200" lvl="0" indent="-419100" algn="l" rtl="0">
              <a:spcBef>
                <a:spcPts val="0"/>
              </a:spcBef>
              <a:spcAft>
                <a:spcPts val="0"/>
              </a:spcAft>
              <a:buSzPts val="3000"/>
              <a:buAutoNum type="alphaUcParenR"/>
            </a:pPr>
            <a:r>
              <a:rPr lang="en" sz="3000"/>
              <a:t>10.2 lbs.</a:t>
            </a:r>
            <a:endParaRPr sz="3000"/>
          </a:p>
        </p:txBody>
      </p:sp>
      <p:pic>
        <p:nvPicPr>
          <p:cNvPr id="231" name="Google Shape;231;p33"/>
          <p:cNvPicPr preferRelativeResize="0"/>
          <p:nvPr/>
        </p:nvPicPr>
        <p:blipFill>
          <a:blip r:embed="rId3">
            <a:alphaModFix amt="63000"/>
          </a:blip>
          <a:stretch>
            <a:fillRect/>
          </a:stretch>
        </p:blipFill>
        <p:spPr>
          <a:xfrm>
            <a:off x="0" y="4632600"/>
            <a:ext cx="812109" cy="510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4"/>
          <p:cNvPicPr preferRelativeResize="0"/>
          <p:nvPr/>
        </p:nvPicPr>
        <p:blipFill>
          <a:blip r:embed="rId3">
            <a:alphaModFix/>
          </a:blip>
          <a:stretch>
            <a:fillRect/>
          </a:stretch>
        </p:blipFill>
        <p:spPr>
          <a:xfrm>
            <a:off x="4766675" y="667138"/>
            <a:ext cx="4197376" cy="3809225"/>
          </a:xfrm>
          <a:prstGeom prst="rect">
            <a:avLst/>
          </a:prstGeom>
          <a:noFill/>
          <a:ln>
            <a:noFill/>
          </a:ln>
        </p:spPr>
      </p:pic>
      <p:pic>
        <p:nvPicPr>
          <p:cNvPr id="237" name="Google Shape;237;p34"/>
          <p:cNvPicPr preferRelativeResize="0"/>
          <p:nvPr/>
        </p:nvPicPr>
        <p:blipFill rotWithShape="1">
          <a:blip r:embed="rId4">
            <a:alphaModFix/>
          </a:blip>
          <a:srcRect r="50994"/>
          <a:stretch/>
        </p:blipFill>
        <p:spPr>
          <a:xfrm>
            <a:off x="84241" y="339329"/>
            <a:ext cx="4849476" cy="4122421"/>
          </a:xfrm>
          <a:prstGeom prst="rect">
            <a:avLst/>
          </a:prstGeom>
          <a:noFill/>
          <a:ln>
            <a:noFill/>
          </a:ln>
        </p:spPr>
      </p:pic>
      <p:sp>
        <p:nvSpPr>
          <p:cNvPr id="238" name="Google Shape;238;p34"/>
          <p:cNvSpPr/>
          <p:nvPr/>
        </p:nvSpPr>
        <p:spPr>
          <a:xfrm>
            <a:off x="8043525" y="3433300"/>
            <a:ext cx="1188600" cy="1793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730000" y="1318650"/>
            <a:ext cx="3538500" cy="218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Greenhouse gas emissions person/mile</a:t>
            </a:r>
            <a:endParaRPr sz="3000"/>
          </a:p>
          <a:p>
            <a:pPr marL="0" lvl="0" indent="0" algn="l" rtl="0">
              <a:spcBef>
                <a:spcPts val="0"/>
              </a:spcBef>
              <a:spcAft>
                <a:spcPts val="0"/>
              </a:spcAft>
              <a:buNone/>
            </a:pPr>
            <a:r>
              <a:rPr lang="en" sz="2400"/>
              <a:t>(CO2 lbs)</a:t>
            </a:r>
            <a:endParaRPr sz="2400"/>
          </a:p>
        </p:txBody>
      </p:sp>
      <p:sp>
        <p:nvSpPr>
          <p:cNvPr id="244" name="Google Shape;244;p35"/>
          <p:cNvSpPr txBox="1">
            <a:spLocks noGrp="1"/>
          </p:cNvSpPr>
          <p:nvPr>
            <p:ph type="body" idx="4294967295"/>
          </p:nvPr>
        </p:nvSpPr>
        <p:spPr>
          <a:xfrm>
            <a:off x="4788250" y="925775"/>
            <a:ext cx="4045200" cy="3168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a:t>Gasoline Car, 1.1</a:t>
            </a:r>
            <a:endParaRPr sz="2400"/>
          </a:p>
          <a:p>
            <a:pPr marL="457200" lvl="0" indent="-381000" algn="l" rtl="0">
              <a:spcBef>
                <a:spcPts val="1000"/>
              </a:spcBef>
              <a:spcAft>
                <a:spcPts val="0"/>
              </a:spcAft>
              <a:buSzPts val="2400"/>
              <a:buAutoNum type="arabicPeriod"/>
            </a:pPr>
            <a:r>
              <a:rPr lang="en" sz="2400"/>
              <a:t>Hybrid Car, 0.55</a:t>
            </a:r>
            <a:endParaRPr sz="2400"/>
          </a:p>
          <a:p>
            <a:pPr marL="457200" lvl="0" indent="-381000" algn="l" rtl="0">
              <a:spcBef>
                <a:spcPts val="1000"/>
              </a:spcBef>
              <a:spcAft>
                <a:spcPts val="0"/>
              </a:spcAft>
              <a:buSzPts val="2400"/>
              <a:buAutoNum type="arabicPeriod"/>
            </a:pPr>
            <a:r>
              <a:rPr lang="en" sz="2400"/>
              <a:t>Carpool, 0.37</a:t>
            </a:r>
            <a:endParaRPr sz="2400"/>
          </a:p>
          <a:p>
            <a:pPr marL="457200" lvl="0" indent="-381000" algn="l" rtl="0">
              <a:spcBef>
                <a:spcPts val="1000"/>
              </a:spcBef>
              <a:spcAft>
                <a:spcPts val="0"/>
              </a:spcAft>
              <a:buSzPts val="2400"/>
              <a:buAutoNum type="arabicPeriod"/>
            </a:pPr>
            <a:r>
              <a:rPr lang="en" sz="2400"/>
              <a:t>School/City Bus, 0.21</a:t>
            </a:r>
            <a:endParaRPr sz="2400"/>
          </a:p>
          <a:p>
            <a:pPr marL="457200" lvl="0" indent="-381000" algn="l" rtl="0">
              <a:spcBef>
                <a:spcPts val="1000"/>
              </a:spcBef>
              <a:spcAft>
                <a:spcPts val="1000"/>
              </a:spcAft>
              <a:buSzPts val="2400"/>
              <a:buAutoNum type="arabicPeriod"/>
            </a:pPr>
            <a:r>
              <a:rPr lang="en" sz="2400"/>
              <a:t>Walking/Biking 0.0</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6"/>
          <p:cNvPicPr preferRelativeResize="0"/>
          <p:nvPr/>
        </p:nvPicPr>
        <p:blipFill>
          <a:blip r:embed="rId3">
            <a:alphaModFix/>
          </a:blip>
          <a:stretch>
            <a:fillRect/>
          </a:stretch>
        </p:blipFill>
        <p:spPr>
          <a:xfrm>
            <a:off x="3" y="-858858"/>
            <a:ext cx="9144003" cy="6098965"/>
          </a:xfrm>
          <a:prstGeom prst="rect">
            <a:avLst/>
          </a:prstGeom>
          <a:noFill/>
          <a:ln>
            <a:noFill/>
          </a:ln>
        </p:spPr>
      </p:pic>
      <p:sp>
        <p:nvSpPr>
          <p:cNvPr id="250" name="Google Shape;250;p36"/>
          <p:cNvSpPr txBox="1">
            <a:spLocks noGrp="1"/>
          </p:cNvSpPr>
          <p:nvPr>
            <p:ph type="body" idx="4294967295"/>
          </p:nvPr>
        </p:nvSpPr>
        <p:spPr>
          <a:xfrm>
            <a:off x="0" y="1728100"/>
            <a:ext cx="2701800" cy="3010500"/>
          </a:xfrm>
          <a:prstGeom prst="rect">
            <a:avLst/>
          </a:prstGeom>
          <a:solidFill>
            <a:schemeClr val="lt2"/>
          </a:solidFill>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rPr>
              <a:t>73 Teachers Trained</a:t>
            </a:r>
            <a:endParaRPr sz="2000">
              <a:solidFill>
                <a:srgbClr val="FFFFFF"/>
              </a:solidFill>
            </a:endParaRPr>
          </a:p>
          <a:p>
            <a:pPr marL="0" lvl="0" indent="0" algn="l" rtl="0">
              <a:spcBef>
                <a:spcPts val="1600"/>
              </a:spcBef>
              <a:spcAft>
                <a:spcPts val="0"/>
              </a:spcAft>
              <a:buNone/>
            </a:pPr>
            <a:r>
              <a:rPr lang="en" sz="2000">
                <a:solidFill>
                  <a:srgbClr val="FFFFFF"/>
                </a:solidFill>
              </a:rPr>
              <a:t>^ teaching strategies, content knowledge confidence, everyday practices </a:t>
            </a:r>
            <a:endParaRPr sz="2000">
              <a:solidFill>
                <a:srgbClr val="FFFFFF"/>
              </a:solidFill>
            </a:endParaRPr>
          </a:p>
          <a:p>
            <a:pPr marL="0" lvl="0" indent="0" algn="l" rtl="0">
              <a:spcBef>
                <a:spcPts val="1600"/>
              </a:spcBef>
              <a:spcAft>
                <a:spcPts val="1600"/>
              </a:spcAft>
              <a:buNone/>
            </a:pPr>
            <a:r>
              <a:rPr lang="en" sz="2000">
                <a:solidFill>
                  <a:srgbClr val="FFFFFF"/>
                </a:solidFill>
              </a:rPr>
              <a:t>^ student knowledge</a:t>
            </a:r>
            <a:endParaRPr sz="2000">
              <a:solidFill>
                <a:srgbClr val="FFFFFF"/>
              </a:solidFill>
            </a:endParaRPr>
          </a:p>
        </p:txBody>
      </p:sp>
      <p:sp>
        <p:nvSpPr>
          <p:cNvPr id="251" name="Google Shape;251;p36"/>
          <p:cNvSpPr/>
          <p:nvPr/>
        </p:nvSpPr>
        <p:spPr>
          <a:xfrm>
            <a:off x="165875" y="234700"/>
            <a:ext cx="2020800" cy="571800"/>
          </a:xfrm>
          <a:prstGeom prst="homePlate">
            <a:avLst>
              <a:gd name="adj" fmla="val 50000"/>
            </a:avLst>
          </a:prstGeom>
          <a:solidFill>
            <a:srgbClr val="FBAB1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Corbel"/>
                <a:ea typeface="Corbel"/>
                <a:cs typeface="Corbel"/>
                <a:sym typeface="Corbel"/>
              </a:rPr>
              <a:t>RESULTS</a:t>
            </a:r>
            <a:endParaRPr sz="2400" b="1">
              <a:solidFill>
                <a:srgbClr val="FFFFFF"/>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5"/>
        <p:cNvGrpSpPr/>
        <p:nvPr/>
      </p:nvGrpSpPr>
      <p:grpSpPr>
        <a:xfrm>
          <a:off x="0" y="0"/>
          <a:ext cx="0" cy="0"/>
          <a:chOff x="0" y="0"/>
          <a:chExt cx="0" cy="0"/>
        </a:xfrm>
      </p:grpSpPr>
      <p:sp>
        <p:nvSpPr>
          <p:cNvPr id="256" name="Google Shape;256;p3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Sustainable Living Into the Classroom</a:t>
            </a:r>
            <a:endParaRPr sz="1400"/>
          </a:p>
        </p:txBody>
      </p:sp>
      <p:sp>
        <p:nvSpPr>
          <p:cNvPr id="257" name="Google Shape;257;p37"/>
          <p:cNvSpPr txBox="1">
            <a:spLocks noGrp="1"/>
          </p:cNvSpPr>
          <p:nvPr>
            <p:ph type="body" idx="4294967295"/>
          </p:nvPr>
        </p:nvSpPr>
        <p:spPr>
          <a:xfrm>
            <a:off x="390525" y="1954600"/>
            <a:ext cx="7911300" cy="26781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AutoNum type="arabicPeriod"/>
            </a:pPr>
            <a:r>
              <a:rPr lang="en" sz="2000"/>
              <a:t>Standards alignment and 3D learning for Science</a:t>
            </a:r>
            <a:endParaRPr sz="2000"/>
          </a:p>
          <a:p>
            <a:pPr marL="457200" lvl="0" indent="-355600" algn="l" rtl="0">
              <a:lnSpc>
                <a:spcPct val="150000"/>
              </a:lnSpc>
              <a:spcBef>
                <a:spcPts val="0"/>
              </a:spcBef>
              <a:spcAft>
                <a:spcPts val="0"/>
              </a:spcAft>
              <a:buSzPts val="2000"/>
              <a:buAutoNum type="arabicPeriod"/>
            </a:pPr>
            <a:r>
              <a:rPr lang="en" sz="2000"/>
              <a:t>Explore STEAM careers </a:t>
            </a:r>
            <a:endParaRPr sz="2000"/>
          </a:p>
          <a:p>
            <a:pPr marL="457200" lvl="0" indent="-355600" algn="l" rtl="0">
              <a:lnSpc>
                <a:spcPct val="150000"/>
              </a:lnSpc>
              <a:spcBef>
                <a:spcPts val="0"/>
              </a:spcBef>
              <a:spcAft>
                <a:spcPts val="0"/>
              </a:spcAft>
              <a:buSzPts val="2000"/>
              <a:buAutoNum type="arabicPeriod"/>
            </a:pPr>
            <a:r>
              <a:rPr lang="en" sz="2000"/>
              <a:t>Practice in the classroom and school </a:t>
            </a:r>
            <a:endParaRPr sz="2000"/>
          </a:p>
          <a:p>
            <a:pPr marL="457200" lvl="0" indent="-355600" algn="l" rtl="0">
              <a:lnSpc>
                <a:spcPct val="150000"/>
              </a:lnSpc>
              <a:spcBef>
                <a:spcPts val="0"/>
              </a:spcBef>
              <a:spcAft>
                <a:spcPts val="0"/>
              </a:spcAft>
              <a:buSzPts val="2000"/>
              <a:buAutoNum type="arabicPeriod"/>
            </a:pPr>
            <a:r>
              <a:rPr lang="en" sz="2000"/>
              <a:t>Encourage community involvement  </a:t>
            </a:r>
            <a:endParaRPr sz="2000"/>
          </a:p>
          <a:p>
            <a:pPr marL="457200" lvl="0" indent="-355600" algn="l" rtl="0">
              <a:lnSpc>
                <a:spcPct val="150000"/>
              </a:lnSpc>
              <a:spcBef>
                <a:spcPts val="0"/>
              </a:spcBef>
              <a:spcAft>
                <a:spcPts val="0"/>
              </a:spcAft>
              <a:buSzPts val="2000"/>
              <a:buAutoNum type="arabicPeriod"/>
            </a:pPr>
            <a:r>
              <a:rPr lang="en" sz="2000"/>
              <a:t>PBL and SEL</a:t>
            </a:r>
            <a:endParaRPr sz="2000"/>
          </a:p>
          <a:p>
            <a:pPr marL="0" lvl="0" indent="0" algn="l" rtl="0">
              <a:lnSpc>
                <a:spcPct val="150000"/>
              </a:lnSpc>
              <a:spcBef>
                <a:spcPts val="1600"/>
              </a:spcBef>
              <a:spcAft>
                <a:spcPts val="0"/>
              </a:spcAft>
              <a:buNone/>
            </a:pPr>
            <a:endParaRPr sz="2000">
              <a:solidFill>
                <a:srgbClr val="000000"/>
              </a:solidFill>
            </a:endParaRPr>
          </a:p>
          <a:p>
            <a:pPr marL="0" lvl="0" indent="0" algn="l" rtl="0">
              <a:lnSpc>
                <a:spcPct val="150000"/>
              </a:lnSpc>
              <a:spcBef>
                <a:spcPts val="0"/>
              </a:spcBef>
              <a:spcAft>
                <a:spcPts val="0"/>
              </a:spcAft>
              <a:buNone/>
            </a:pPr>
            <a:endParaRPr sz="2000"/>
          </a:p>
          <a:p>
            <a:pPr marL="0" lvl="0" indent="0" algn="l" rtl="0">
              <a:lnSpc>
                <a:spcPct val="150000"/>
              </a:lnSpc>
              <a:spcBef>
                <a:spcPts val="1600"/>
              </a:spcBef>
              <a:spcAft>
                <a:spcPts val="1600"/>
              </a:spcAft>
              <a:buNone/>
            </a:pPr>
            <a:endParaRPr sz="2000"/>
          </a:p>
        </p:txBody>
      </p:sp>
      <p:pic>
        <p:nvPicPr>
          <p:cNvPr id="258" name="Google Shape;258;p37"/>
          <p:cNvPicPr preferRelativeResize="0"/>
          <p:nvPr/>
        </p:nvPicPr>
        <p:blipFill>
          <a:blip r:embed="rId3">
            <a:alphaModFix amt="63000"/>
          </a:blip>
          <a:stretch>
            <a:fillRect/>
          </a:stretch>
        </p:blipFill>
        <p:spPr>
          <a:xfrm>
            <a:off x="0" y="4632600"/>
            <a:ext cx="812109" cy="510900"/>
          </a:xfrm>
          <a:prstGeom prst="rect">
            <a:avLst/>
          </a:prstGeom>
          <a:noFill/>
          <a:ln>
            <a:noFill/>
          </a:ln>
        </p:spPr>
      </p:pic>
      <p:pic>
        <p:nvPicPr>
          <p:cNvPr id="259" name="Google Shape;259;p37"/>
          <p:cNvPicPr preferRelativeResize="0"/>
          <p:nvPr/>
        </p:nvPicPr>
        <p:blipFill>
          <a:blip r:embed="rId4">
            <a:alphaModFix/>
          </a:blip>
          <a:stretch>
            <a:fillRect/>
          </a:stretch>
        </p:blipFill>
        <p:spPr>
          <a:xfrm>
            <a:off x="6283875" y="2571749"/>
            <a:ext cx="2860124" cy="2145074"/>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fade">
                                      <p:cBhvr>
                                        <p:cTn id="7" dur="10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fade">
                                      <p:cBhvr>
                                        <p:cTn id="12" dur="10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xEl>
                                              <p:pRg st="2" end="2"/>
                                            </p:txEl>
                                          </p:spTgt>
                                        </p:tgtEl>
                                        <p:attrNameLst>
                                          <p:attrName>style.visibility</p:attrName>
                                        </p:attrNameLst>
                                      </p:cBhvr>
                                      <p:to>
                                        <p:strVal val="visible"/>
                                      </p:to>
                                    </p:set>
                                    <p:animEffect transition="in" filter="fade">
                                      <p:cBhvr>
                                        <p:cTn id="17" dur="1000"/>
                                        <p:tgtEl>
                                          <p:spTgt spid="2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xEl>
                                              <p:pRg st="3" end="3"/>
                                            </p:txEl>
                                          </p:spTgt>
                                        </p:tgtEl>
                                        <p:attrNameLst>
                                          <p:attrName>style.visibility</p:attrName>
                                        </p:attrNameLst>
                                      </p:cBhvr>
                                      <p:to>
                                        <p:strVal val="visible"/>
                                      </p:to>
                                    </p:set>
                                    <p:animEffect transition="in" filter="fade">
                                      <p:cBhvr>
                                        <p:cTn id="22" dur="1000"/>
                                        <p:tgtEl>
                                          <p:spTgt spid="2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7">
                                            <p:txEl>
                                              <p:pRg st="4" end="4"/>
                                            </p:txEl>
                                          </p:spTgt>
                                        </p:tgtEl>
                                        <p:attrNameLst>
                                          <p:attrName>style.visibility</p:attrName>
                                        </p:attrNameLst>
                                      </p:cBhvr>
                                      <p:to>
                                        <p:strVal val="visible"/>
                                      </p:to>
                                    </p:set>
                                    <p:animEffect transition="in" filter="fade">
                                      <p:cBhvr>
                                        <p:cTn id="27" dur="1000"/>
                                        <p:tgtEl>
                                          <p:spTgt spid="2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7">
                                            <p:txEl>
                                              <p:pRg st="5" end="5"/>
                                            </p:txEl>
                                          </p:spTgt>
                                        </p:tgtEl>
                                        <p:attrNameLst>
                                          <p:attrName>style.visibility</p:attrName>
                                        </p:attrNameLst>
                                      </p:cBhvr>
                                      <p:to>
                                        <p:strVal val="visible"/>
                                      </p:to>
                                    </p:set>
                                    <p:animEffect transition="in" filter="fade">
                                      <p:cBhvr>
                                        <p:cTn id="32" dur="1000"/>
                                        <p:tgtEl>
                                          <p:spTgt spid="25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7">
                                            <p:txEl>
                                              <p:pRg st="6" end="6"/>
                                            </p:txEl>
                                          </p:spTgt>
                                        </p:tgtEl>
                                        <p:attrNameLst>
                                          <p:attrName>style.visibility</p:attrName>
                                        </p:attrNameLst>
                                      </p:cBhvr>
                                      <p:to>
                                        <p:strVal val="visible"/>
                                      </p:to>
                                    </p:set>
                                    <p:animEffect transition="in" filter="fade">
                                      <p:cBhvr>
                                        <p:cTn id="37" dur="1000"/>
                                        <p:tgtEl>
                                          <p:spTgt spid="25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7">
                                            <p:txEl>
                                              <p:pRg st="7" end="7"/>
                                            </p:txEl>
                                          </p:spTgt>
                                        </p:tgtEl>
                                        <p:attrNameLst>
                                          <p:attrName>style.visibility</p:attrName>
                                        </p:attrNameLst>
                                      </p:cBhvr>
                                      <p:to>
                                        <p:strVal val="visible"/>
                                      </p:to>
                                    </p:set>
                                    <p:animEffect transition="in" filter="fade">
                                      <p:cBhvr>
                                        <p:cTn id="42" dur="1000"/>
                                        <p:tgtEl>
                                          <p:spTgt spid="2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3"/>
        <p:cNvGrpSpPr/>
        <p:nvPr/>
      </p:nvGrpSpPr>
      <p:grpSpPr>
        <a:xfrm>
          <a:off x="0" y="0"/>
          <a:ext cx="0" cy="0"/>
          <a:chOff x="0" y="0"/>
          <a:chExt cx="0" cy="0"/>
        </a:xfrm>
      </p:grpSpPr>
      <p:sp>
        <p:nvSpPr>
          <p:cNvPr id="264" name="Google Shape;264;p38"/>
          <p:cNvSpPr/>
          <p:nvPr/>
        </p:nvSpPr>
        <p:spPr>
          <a:xfrm>
            <a:off x="396275" y="423175"/>
            <a:ext cx="1607100" cy="467100"/>
          </a:xfrm>
          <a:prstGeom prst="homePlate">
            <a:avLst>
              <a:gd name="adj" fmla="val 50000"/>
            </a:avLst>
          </a:prstGeom>
          <a:solidFill>
            <a:srgbClr val="FBAB1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Corbel"/>
                <a:ea typeface="Corbel"/>
                <a:cs typeface="Corbel"/>
                <a:sym typeface="Corbel"/>
              </a:rPr>
              <a:t>Take Home</a:t>
            </a:r>
            <a:endParaRPr b="1">
              <a:solidFill>
                <a:srgbClr val="FFFFFF"/>
              </a:solidFill>
              <a:latin typeface="Corbel"/>
              <a:ea typeface="Corbel"/>
              <a:cs typeface="Corbel"/>
              <a:sym typeface="Corbel"/>
            </a:endParaRPr>
          </a:p>
        </p:txBody>
      </p:sp>
      <p:sp>
        <p:nvSpPr>
          <p:cNvPr id="265" name="Google Shape;265;p38"/>
          <p:cNvSpPr txBox="1"/>
          <p:nvPr/>
        </p:nvSpPr>
        <p:spPr>
          <a:xfrm>
            <a:off x="683400" y="1393500"/>
            <a:ext cx="7319700" cy="33720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Font typeface="Montserrat"/>
              <a:buAutoNum type="arabicPeriod"/>
            </a:pPr>
            <a:r>
              <a:rPr lang="en" sz="1800">
                <a:latin typeface="Montserrat"/>
                <a:ea typeface="Montserrat"/>
                <a:cs typeface="Montserrat"/>
                <a:sym typeface="Montserrat"/>
              </a:rPr>
              <a:t>Putting Sustainability on the Map Lesson</a:t>
            </a:r>
            <a:endParaRPr sz="1800">
              <a:latin typeface="Montserrat"/>
              <a:ea typeface="Montserrat"/>
              <a:cs typeface="Montserrat"/>
              <a:sym typeface="Montserrat"/>
            </a:endParaRPr>
          </a:p>
          <a:p>
            <a:pPr marL="457200" lvl="0" indent="-342900" algn="l" rtl="0">
              <a:lnSpc>
                <a:spcPct val="150000"/>
              </a:lnSpc>
              <a:spcBef>
                <a:spcPts val="0"/>
              </a:spcBef>
              <a:spcAft>
                <a:spcPts val="0"/>
              </a:spcAft>
              <a:buSzPts val="1800"/>
              <a:buFont typeface="Montserrat"/>
              <a:buAutoNum type="arabicPeriod"/>
            </a:pPr>
            <a:r>
              <a:rPr lang="en" sz="1800">
                <a:latin typeface="Montserrat"/>
                <a:ea typeface="Montserrat"/>
                <a:cs typeface="Montserrat"/>
                <a:sym typeface="Montserrat"/>
              </a:rPr>
              <a:t>Online Student Home Investigations</a:t>
            </a:r>
            <a:endParaRPr sz="1800">
              <a:latin typeface="Montserrat"/>
              <a:ea typeface="Montserrat"/>
              <a:cs typeface="Montserrat"/>
              <a:sym typeface="Montserrat"/>
            </a:endParaRPr>
          </a:p>
          <a:p>
            <a:pPr marL="457200" lvl="0" indent="-342900" algn="l" rtl="0">
              <a:lnSpc>
                <a:spcPct val="150000"/>
              </a:lnSpc>
              <a:spcBef>
                <a:spcPts val="0"/>
              </a:spcBef>
              <a:spcAft>
                <a:spcPts val="0"/>
              </a:spcAft>
              <a:buSzPts val="1800"/>
              <a:buFont typeface="Montserrat"/>
              <a:buAutoNum type="arabicPeriod"/>
            </a:pPr>
            <a:r>
              <a:rPr lang="en" sz="1800">
                <a:latin typeface="Montserrat"/>
                <a:ea typeface="Montserrat"/>
                <a:cs typeface="Montserrat"/>
                <a:sym typeface="Montserrat"/>
              </a:rPr>
              <a:t>Teacher Resources Page </a:t>
            </a:r>
            <a:endParaRPr sz="1800" b="1">
              <a:latin typeface="Montserrat"/>
              <a:ea typeface="Montserrat"/>
              <a:cs typeface="Montserrat"/>
              <a:sym typeface="Montserrat"/>
            </a:endParaRPr>
          </a:p>
          <a:p>
            <a:pPr marL="0" lvl="0" indent="0" algn="ctr" rtl="0">
              <a:lnSpc>
                <a:spcPct val="150000"/>
              </a:lnSpc>
              <a:spcBef>
                <a:spcPts val="0"/>
              </a:spcBef>
              <a:spcAft>
                <a:spcPts val="0"/>
              </a:spcAft>
              <a:buNone/>
            </a:pPr>
            <a:r>
              <a:rPr lang="en" sz="1800" b="1">
                <a:latin typeface="Montserrat"/>
                <a:ea typeface="Montserrat"/>
                <a:cs typeface="Montserrat"/>
                <a:sym typeface="Montserrat"/>
              </a:rPr>
              <a:t>www.urbangreenlab.org/classrooms</a:t>
            </a:r>
            <a:endParaRPr sz="1800" b="1">
              <a:latin typeface="Montserrat"/>
              <a:ea typeface="Montserrat"/>
              <a:cs typeface="Montserrat"/>
              <a:sym typeface="Montserrat"/>
            </a:endParaRPr>
          </a:p>
          <a:p>
            <a:pPr marL="0" lvl="0" indent="0" algn="ctr" rtl="0">
              <a:lnSpc>
                <a:spcPct val="150000"/>
              </a:lnSpc>
              <a:spcBef>
                <a:spcPts val="0"/>
              </a:spcBef>
              <a:spcAft>
                <a:spcPts val="0"/>
              </a:spcAft>
              <a:buNone/>
            </a:pPr>
            <a:r>
              <a:rPr lang="en" sz="1800" b="1">
                <a:latin typeface="Montserrat"/>
                <a:ea typeface="Montserrat"/>
                <a:cs typeface="Montserrat"/>
                <a:sym typeface="Montserrat"/>
              </a:rPr>
              <a:t>www.urbangreenlab.org/teacherresources</a:t>
            </a:r>
            <a:endParaRPr sz="1800" b="1">
              <a:latin typeface="Montserrat"/>
              <a:ea typeface="Montserrat"/>
              <a:cs typeface="Montserrat"/>
              <a:sym typeface="Montserrat"/>
            </a:endParaRPr>
          </a:p>
        </p:txBody>
      </p:sp>
      <p:sp>
        <p:nvSpPr>
          <p:cNvPr id="266" name="Google Shape;266;p38"/>
          <p:cNvSpPr txBox="1"/>
          <p:nvPr/>
        </p:nvSpPr>
        <p:spPr>
          <a:xfrm>
            <a:off x="1101500" y="3779700"/>
            <a:ext cx="6695100" cy="1363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600" b="1">
                <a:latin typeface="Montserrat"/>
                <a:ea typeface="Montserrat"/>
                <a:cs typeface="Montserrat"/>
                <a:sym typeface="Montserrat"/>
              </a:rPr>
              <a:t>Diana Andrew</a:t>
            </a:r>
            <a:endParaRPr sz="1600" b="1">
              <a:latin typeface="Montserrat"/>
              <a:ea typeface="Montserrat"/>
              <a:cs typeface="Montserrat"/>
              <a:sym typeface="Montserrat"/>
            </a:endParaRPr>
          </a:p>
          <a:p>
            <a:pPr marL="0" lvl="0" indent="0" algn="ctr" rtl="0">
              <a:lnSpc>
                <a:spcPct val="100000"/>
              </a:lnSpc>
              <a:spcBef>
                <a:spcPts val="0"/>
              </a:spcBef>
              <a:spcAft>
                <a:spcPts val="0"/>
              </a:spcAft>
              <a:buNone/>
            </a:pPr>
            <a:r>
              <a:rPr lang="en" sz="1600">
                <a:latin typeface="Montserrat"/>
                <a:ea typeface="Montserrat"/>
                <a:cs typeface="Montserrat"/>
                <a:sym typeface="Montserrat"/>
              </a:rPr>
              <a:t>Sustainable Classrooms Manager</a:t>
            </a:r>
            <a:endParaRPr sz="1600">
              <a:latin typeface="Montserrat"/>
              <a:ea typeface="Montserrat"/>
              <a:cs typeface="Montserrat"/>
              <a:sym typeface="Montserrat"/>
            </a:endParaRPr>
          </a:p>
          <a:p>
            <a:pPr marL="0" lvl="0" indent="0" algn="ctr" rtl="0">
              <a:lnSpc>
                <a:spcPct val="100000"/>
              </a:lnSpc>
              <a:spcBef>
                <a:spcPts val="0"/>
              </a:spcBef>
              <a:spcAft>
                <a:spcPts val="0"/>
              </a:spcAft>
              <a:buNone/>
            </a:pPr>
            <a:r>
              <a:rPr lang="en" sz="1600">
                <a:latin typeface="Montserrat"/>
                <a:ea typeface="Montserrat"/>
                <a:cs typeface="Montserrat"/>
                <a:sym typeface="Montserrat"/>
              </a:rPr>
              <a:t>diana@urbangreenlab.org</a:t>
            </a:r>
            <a:endParaRPr sz="1600">
              <a:latin typeface="Montserrat"/>
              <a:ea typeface="Montserrat"/>
              <a:cs typeface="Montserrat"/>
              <a:sym typeface="Montserrat"/>
            </a:endParaRPr>
          </a:p>
          <a:p>
            <a:pPr marL="0" lvl="0" indent="0" algn="ctr" rtl="0">
              <a:lnSpc>
                <a:spcPct val="100000"/>
              </a:lnSpc>
              <a:spcBef>
                <a:spcPts val="0"/>
              </a:spcBef>
              <a:spcAft>
                <a:spcPts val="0"/>
              </a:spcAft>
              <a:buNone/>
            </a:pPr>
            <a:r>
              <a:rPr lang="en" sz="1600">
                <a:latin typeface="Montserrat"/>
                <a:ea typeface="Montserrat"/>
                <a:cs typeface="Montserrat"/>
                <a:sym typeface="Montserrat"/>
              </a:rPr>
              <a:t>urbangreenlab.org</a:t>
            </a:r>
            <a:endParaRPr sz="1600">
              <a:latin typeface="Montserrat"/>
              <a:ea typeface="Montserrat"/>
              <a:cs typeface="Montserrat"/>
              <a:sym typeface="Montserrat"/>
            </a:endParaRPr>
          </a:p>
          <a:p>
            <a:pPr marL="0" lvl="0" indent="0" algn="ctr" rtl="0">
              <a:lnSpc>
                <a:spcPct val="100000"/>
              </a:lnSpc>
              <a:spcBef>
                <a:spcPts val="0"/>
              </a:spcBef>
              <a:spcAft>
                <a:spcPts val="0"/>
              </a:spcAft>
              <a:buNone/>
            </a:pPr>
            <a:r>
              <a:rPr lang="en" sz="1600">
                <a:latin typeface="Montserrat"/>
                <a:ea typeface="Montserrat"/>
                <a:cs typeface="Montserrat"/>
                <a:sym typeface="Montserrat"/>
              </a:rPr>
              <a:t>(615) 442-7072</a:t>
            </a:r>
            <a:endParaRPr sz="160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0"/>
        <p:cNvGrpSpPr/>
        <p:nvPr/>
      </p:nvGrpSpPr>
      <p:grpSpPr>
        <a:xfrm>
          <a:off x="0" y="0"/>
          <a:ext cx="0" cy="0"/>
          <a:chOff x="0" y="0"/>
          <a:chExt cx="0" cy="0"/>
        </a:xfrm>
      </p:grpSpPr>
      <p:pic>
        <p:nvPicPr>
          <p:cNvPr id="271" name="Google Shape;271;p39"/>
          <p:cNvPicPr preferRelativeResize="0"/>
          <p:nvPr/>
        </p:nvPicPr>
        <p:blipFill rotWithShape="1">
          <a:blip r:embed="rId3">
            <a:alphaModFix/>
          </a:blip>
          <a:srcRect t="14363" b="7996"/>
          <a:stretch/>
        </p:blipFill>
        <p:spPr>
          <a:xfrm>
            <a:off x="0" y="0"/>
            <a:ext cx="9144001" cy="5143498"/>
          </a:xfrm>
          <a:prstGeom prst="rect">
            <a:avLst/>
          </a:prstGeom>
          <a:noFill/>
          <a:ln>
            <a:noFill/>
          </a:ln>
        </p:spPr>
      </p:pic>
      <p:sp>
        <p:nvSpPr>
          <p:cNvPr id="272" name="Google Shape;272;p39"/>
          <p:cNvSpPr/>
          <p:nvPr/>
        </p:nvSpPr>
        <p:spPr>
          <a:xfrm>
            <a:off x="396275" y="423175"/>
            <a:ext cx="1985100" cy="467100"/>
          </a:xfrm>
          <a:prstGeom prst="homePlate">
            <a:avLst>
              <a:gd name="adj" fmla="val 50000"/>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Corbel"/>
                <a:ea typeface="Corbel"/>
                <a:cs typeface="Corbel"/>
                <a:sym typeface="Corbel"/>
              </a:rPr>
              <a:t>THANK YOU</a:t>
            </a:r>
            <a:endParaRPr b="1">
              <a:solidFill>
                <a:srgbClr val="FFFFFF"/>
              </a:solidFill>
              <a:latin typeface="Corbel"/>
              <a:ea typeface="Corbel"/>
              <a:cs typeface="Corbel"/>
              <a:sym typeface="Corbel"/>
            </a:endParaRPr>
          </a:p>
        </p:txBody>
      </p:sp>
      <p:pic>
        <p:nvPicPr>
          <p:cNvPr id="273" name="Google Shape;273;p39"/>
          <p:cNvPicPr preferRelativeResize="0"/>
          <p:nvPr/>
        </p:nvPicPr>
        <p:blipFill>
          <a:blip r:embed="rId4">
            <a:alphaModFix/>
          </a:blip>
          <a:stretch>
            <a:fillRect/>
          </a:stretch>
        </p:blipFill>
        <p:spPr>
          <a:xfrm>
            <a:off x="8281100" y="3968676"/>
            <a:ext cx="515400" cy="8978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1"/>
        <p:cNvGrpSpPr/>
        <p:nvPr/>
      </p:nvGrpSpPr>
      <p:grpSpPr>
        <a:xfrm>
          <a:off x="0" y="0"/>
          <a:ext cx="0" cy="0"/>
          <a:chOff x="0" y="0"/>
          <a:chExt cx="0" cy="0"/>
        </a:xfrm>
      </p:grpSpPr>
      <p:pic>
        <p:nvPicPr>
          <p:cNvPr id="112" name="Google Shape;112;p16"/>
          <p:cNvPicPr preferRelativeResize="0"/>
          <p:nvPr/>
        </p:nvPicPr>
        <p:blipFill rotWithShape="1">
          <a:blip r:embed="rId3">
            <a:alphaModFix/>
          </a:blip>
          <a:srcRect t="16876" b="12392"/>
          <a:stretch/>
        </p:blipFill>
        <p:spPr>
          <a:xfrm>
            <a:off x="0" y="0"/>
            <a:ext cx="9143997" cy="5143502"/>
          </a:xfrm>
          <a:prstGeom prst="rect">
            <a:avLst/>
          </a:prstGeom>
          <a:noFill/>
          <a:ln>
            <a:noFill/>
          </a:ln>
        </p:spPr>
      </p:pic>
      <p:sp>
        <p:nvSpPr>
          <p:cNvPr id="113" name="Google Shape;113;p16"/>
          <p:cNvSpPr/>
          <p:nvPr/>
        </p:nvSpPr>
        <p:spPr>
          <a:xfrm>
            <a:off x="396275" y="423175"/>
            <a:ext cx="1524900" cy="467100"/>
          </a:xfrm>
          <a:prstGeom prst="homePlate">
            <a:avLst>
              <a:gd name="adj" fmla="val 50000"/>
            </a:avLst>
          </a:prstGeom>
          <a:solidFill>
            <a:srgbClr val="000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Corbel"/>
                <a:ea typeface="Corbel"/>
                <a:cs typeface="Corbel"/>
                <a:sym typeface="Corbel"/>
              </a:rPr>
              <a:t>Mission</a:t>
            </a:r>
            <a:endParaRPr b="1">
              <a:solidFill>
                <a:srgbClr val="FFFFFF"/>
              </a:solidFill>
              <a:latin typeface="Corbel"/>
              <a:ea typeface="Corbel"/>
              <a:cs typeface="Corbel"/>
              <a:sym typeface="Corbel"/>
            </a:endParaRPr>
          </a:p>
        </p:txBody>
      </p:sp>
      <p:pic>
        <p:nvPicPr>
          <p:cNvPr id="114" name="Google Shape;114;p16"/>
          <p:cNvPicPr preferRelativeResize="0"/>
          <p:nvPr/>
        </p:nvPicPr>
        <p:blipFill>
          <a:blip r:embed="rId4">
            <a:alphaModFix/>
          </a:blip>
          <a:stretch>
            <a:fillRect/>
          </a:stretch>
        </p:blipFill>
        <p:spPr>
          <a:xfrm>
            <a:off x="8281100" y="3968676"/>
            <a:ext cx="515400" cy="897822"/>
          </a:xfrm>
          <a:prstGeom prst="rect">
            <a:avLst/>
          </a:prstGeom>
          <a:noFill/>
          <a:ln>
            <a:noFill/>
          </a:ln>
        </p:spPr>
      </p:pic>
      <p:sp>
        <p:nvSpPr>
          <p:cNvPr id="115" name="Google Shape;115;p16"/>
          <p:cNvSpPr txBox="1"/>
          <p:nvPr/>
        </p:nvSpPr>
        <p:spPr>
          <a:xfrm>
            <a:off x="0" y="4245625"/>
            <a:ext cx="6499200" cy="897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Oswald"/>
                <a:ea typeface="Oswald"/>
                <a:cs typeface="Oswald"/>
                <a:sym typeface="Oswald"/>
              </a:rPr>
              <a:t>Teaching Communities to Live Sustainably</a:t>
            </a:r>
            <a:endParaRPr sz="2400" b="1">
              <a:solidFill>
                <a:srgbClr val="FFFFFF"/>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7" title="CNM 2019 – Urban Green Lab">
            <a:hlinkClick r:id="rId3"/>
          </p:cNvPr>
          <p:cNvPicPr preferRelativeResize="0"/>
          <p:nvPr/>
        </p:nvPicPr>
        <p:blipFill>
          <a:blip r:embed="rId4">
            <a:alphaModFix/>
          </a:blip>
          <a:stretch>
            <a:fillRect/>
          </a:stretch>
        </p:blipFill>
        <p:spPr>
          <a:xfrm>
            <a:off x="888384" y="0"/>
            <a:ext cx="6857992"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What is “sustainability”?</a:t>
            </a:r>
            <a:endParaRPr/>
          </a:p>
        </p:txBody>
      </p:sp>
      <p:sp>
        <p:nvSpPr>
          <p:cNvPr id="126" name="Google Shape;126;p18"/>
          <p:cNvSpPr txBox="1">
            <a:spLocks noGrp="1"/>
          </p:cNvSpPr>
          <p:nvPr>
            <p:ph type="body" idx="2"/>
          </p:nvPr>
        </p:nvSpPr>
        <p:spPr>
          <a:xfrm>
            <a:off x="5187425" y="1059000"/>
            <a:ext cx="3374400" cy="417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Protecting the </a:t>
            </a:r>
            <a:r>
              <a:rPr lang="en" sz="2000" b="1"/>
              <a:t>environment </a:t>
            </a:r>
            <a:r>
              <a:rPr lang="en" sz="2000"/>
              <a:t>while also supporting </a:t>
            </a:r>
            <a:r>
              <a:rPr lang="en" sz="2000" b="1"/>
              <a:t>social </a:t>
            </a:r>
            <a:r>
              <a:rPr lang="en" sz="2000"/>
              <a:t>equity and </a:t>
            </a:r>
            <a:r>
              <a:rPr lang="en" sz="2000" b="1"/>
              <a:t>economic</a:t>
            </a:r>
            <a:r>
              <a:rPr lang="en" sz="2000"/>
              <a:t> vitality. </a:t>
            </a:r>
            <a:endParaRPr sz="2000"/>
          </a:p>
          <a:p>
            <a:pPr marL="0" lvl="0" indent="0" algn="l" rtl="0">
              <a:spcBef>
                <a:spcPts val="1600"/>
              </a:spcBef>
              <a:spcAft>
                <a:spcPts val="0"/>
              </a:spcAft>
              <a:buNone/>
            </a:pPr>
            <a:endParaRPr sz="2000"/>
          </a:p>
          <a:p>
            <a:pPr marL="0" lvl="0" indent="0" algn="ctr" rtl="0">
              <a:spcBef>
                <a:spcPts val="1600"/>
              </a:spcBef>
              <a:spcAft>
                <a:spcPts val="0"/>
              </a:spcAft>
              <a:buNone/>
            </a:pPr>
            <a:r>
              <a:rPr lang="en" sz="2000"/>
              <a:t>Meeting the needs of the present without compromising the future. </a:t>
            </a:r>
            <a:endParaRPr sz="2000"/>
          </a:p>
          <a:p>
            <a:pPr marL="0" lvl="0" indent="0" algn="ctr" rtl="0">
              <a:spcBef>
                <a:spcPts val="1600"/>
              </a:spcBef>
              <a:spcAft>
                <a:spcPts val="1600"/>
              </a:spcAft>
              <a:buNone/>
            </a:pP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body" idx="2"/>
          </p:nvPr>
        </p:nvSpPr>
        <p:spPr>
          <a:xfrm>
            <a:off x="4572000" y="745150"/>
            <a:ext cx="4572000" cy="44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Behavior Change</a:t>
            </a:r>
            <a:endParaRPr sz="2000" dirty="0"/>
          </a:p>
          <a:p>
            <a:pPr marL="0" lvl="0" indent="0" algn="l" rtl="0">
              <a:spcBef>
                <a:spcPts val="1600"/>
              </a:spcBef>
              <a:spcAft>
                <a:spcPts val="0"/>
              </a:spcAft>
              <a:buNone/>
            </a:pPr>
            <a:endParaRPr sz="2000" dirty="0"/>
          </a:p>
          <a:p>
            <a:pPr marL="0" lvl="0" indent="0" algn="ctr" rtl="0">
              <a:spcBef>
                <a:spcPts val="1600"/>
              </a:spcBef>
              <a:spcAft>
                <a:spcPts val="0"/>
              </a:spcAft>
              <a:buNone/>
            </a:pPr>
            <a:endParaRPr sz="2000" dirty="0"/>
          </a:p>
          <a:p>
            <a:pPr marL="0" lvl="0" indent="0" algn="ctr" rtl="0">
              <a:spcBef>
                <a:spcPts val="1600"/>
              </a:spcBef>
              <a:spcAft>
                <a:spcPts val="0"/>
              </a:spcAft>
              <a:buNone/>
            </a:pPr>
            <a:endParaRPr sz="2000" dirty="0"/>
          </a:p>
          <a:p>
            <a:pPr marL="0" lvl="0" indent="0" algn="ctr" rtl="0">
              <a:spcBef>
                <a:spcPts val="1600"/>
              </a:spcBef>
              <a:spcAft>
                <a:spcPts val="0"/>
              </a:spcAft>
              <a:buNone/>
            </a:pPr>
            <a:r>
              <a:rPr lang="en" sz="2000" dirty="0"/>
              <a:t>Advocate</a:t>
            </a:r>
            <a:br>
              <a:rPr lang="en" sz="2000" dirty="0"/>
            </a:br>
            <a:endParaRPr sz="2000" dirty="0"/>
          </a:p>
          <a:p>
            <a:pPr marL="0" lvl="0" indent="0" algn="ctr" rtl="0">
              <a:spcBef>
                <a:spcPts val="1600"/>
              </a:spcBef>
              <a:spcAft>
                <a:spcPts val="0"/>
              </a:spcAft>
              <a:buNone/>
            </a:pPr>
            <a:endParaRPr sz="2000" dirty="0"/>
          </a:p>
          <a:p>
            <a:pPr marL="0" lvl="0" indent="0" algn="l" rtl="0">
              <a:spcBef>
                <a:spcPts val="1600"/>
              </a:spcBef>
              <a:spcAft>
                <a:spcPts val="0"/>
              </a:spcAft>
              <a:buNone/>
            </a:pPr>
            <a:r>
              <a:rPr lang="en" sz="2000" dirty="0"/>
              <a:t>      Reduce Waste       Design Solutions</a:t>
            </a:r>
            <a:endParaRPr sz="2000" dirty="0"/>
          </a:p>
          <a:p>
            <a:pPr marL="0" lvl="0" indent="0" algn="ctr" rtl="0">
              <a:spcBef>
                <a:spcPts val="1600"/>
              </a:spcBef>
              <a:spcAft>
                <a:spcPts val="0"/>
              </a:spcAft>
              <a:buNone/>
            </a:pPr>
            <a:endParaRPr sz="2000" dirty="0"/>
          </a:p>
          <a:p>
            <a:pPr marL="0" lvl="0" indent="0" algn="ctr" rtl="0">
              <a:spcBef>
                <a:spcPts val="1600"/>
              </a:spcBef>
              <a:spcAft>
                <a:spcPts val="0"/>
              </a:spcAft>
              <a:buNone/>
            </a:pPr>
            <a:endParaRPr sz="2000" dirty="0"/>
          </a:p>
          <a:p>
            <a:pPr marL="0" lvl="0" indent="0" algn="ctr" rtl="0">
              <a:spcBef>
                <a:spcPts val="1600"/>
              </a:spcBef>
              <a:spcAft>
                <a:spcPts val="0"/>
              </a:spcAft>
              <a:buNone/>
            </a:pPr>
            <a:endParaRPr sz="2000" dirty="0"/>
          </a:p>
          <a:p>
            <a:pPr marL="0" lvl="0" indent="0" algn="l" rtl="0">
              <a:spcBef>
                <a:spcPts val="1600"/>
              </a:spcBef>
              <a:spcAft>
                <a:spcPts val="1600"/>
              </a:spcAft>
              <a:buNone/>
            </a:pPr>
            <a:endParaRPr sz="2000" dirty="0"/>
          </a:p>
        </p:txBody>
      </p:sp>
      <p:sp>
        <p:nvSpPr>
          <p:cNvPr id="132" name="Google Shape;132;p19"/>
          <p:cNvSpPr txBox="1">
            <a:spLocks noGrp="1"/>
          </p:cNvSpPr>
          <p:nvPr>
            <p:ph type="title"/>
          </p:nvPr>
        </p:nvSpPr>
        <p:spPr>
          <a:xfrm>
            <a:off x="656450" y="1349025"/>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How is “sustainable living education” different?</a:t>
            </a:r>
            <a:endParaRPr/>
          </a:p>
        </p:txBody>
      </p:sp>
      <p:pic>
        <p:nvPicPr>
          <p:cNvPr id="133" name="Google Shape;133;p19"/>
          <p:cNvPicPr preferRelativeResize="0"/>
          <p:nvPr/>
        </p:nvPicPr>
        <p:blipFill>
          <a:blip r:embed="rId3">
            <a:alphaModFix/>
          </a:blip>
          <a:stretch>
            <a:fillRect/>
          </a:stretch>
        </p:blipFill>
        <p:spPr>
          <a:xfrm>
            <a:off x="4921625" y="3036226"/>
            <a:ext cx="1335274" cy="1335274"/>
          </a:xfrm>
          <a:prstGeom prst="rect">
            <a:avLst/>
          </a:prstGeom>
          <a:noFill/>
          <a:ln>
            <a:noFill/>
          </a:ln>
        </p:spPr>
      </p:pic>
      <p:pic>
        <p:nvPicPr>
          <p:cNvPr id="134" name="Google Shape;134;p19"/>
          <p:cNvPicPr preferRelativeResize="0"/>
          <p:nvPr/>
        </p:nvPicPr>
        <p:blipFill>
          <a:blip r:embed="rId4">
            <a:alphaModFix/>
          </a:blip>
          <a:stretch>
            <a:fillRect/>
          </a:stretch>
        </p:blipFill>
        <p:spPr>
          <a:xfrm>
            <a:off x="7556450" y="3036225"/>
            <a:ext cx="1335274" cy="1335274"/>
          </a:xfrm>
          <a:prstGeom prst="rect">
            <a:avLst/>
          </a:prstGeom>
          <a:noFill/>
          <a:ln>
            <a:noFill/>
          </a:ln>
        </p:spPr>
      </p:pic>
      <p:pic>
        <p:nvPicPr>
          <p:cNvPr id="135" name="Google Shape;135;p19"/>
          <p:cNvPicPr preferRelativeResize="0"/>
          <p:nvPr/>
        </p:nvPicPr>
        <p:blipFill>
          <a:blip r:embed="rId5">
            <a:alphaModFix/>
          </a:blip>
          <a:stretch>
            <a:fillRect/>
          </a:stretch>
        </p:blipFill>
        <p:spPr>
          <a:xfrm>
            <a:off x="6256900" y="1621300"/>
            <a:ext cx="1465126" cy="1245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0"/>
          <p:cNvPicPr preferRelativeResize="0"/>
          <p:nvPr/>
        </p:nvPicPr>
        <p:blipFill>
          <a:blip r:embed="rId3">
            <a:alphaModFix/>
          </a:blip>
          <a:stretch>
            <a:fillRect/>
          </a:stretch>
        </p:blipFill>
        <p:spPr>
          <a:xfrm>
            <a:off x="2246150" y="69700"/>
            <a:ext cx="5316375" cy="4909950"/>
          </a:xfrm>
          <a:prstGeom prst="rect">
            <a:avLst/>
          </a:prstGeom>
          <a:noFill/>
          <a:ln>
            <a:noFill/>
          </a:ln>
        </p:spPr>
      </p:pic>
      <p:pic>
        <p:nvPicPr>
          <p:cNvPr id="141" name="Google Shape;141;p20"/>
          <p:cNvPicPr preferRelativeResize="0"/>
          <p:nvPr/>
        </p:nvPicPr>
        <p:blipFill>
          <a:blip r:embed="rId4">
            <a:alphaModFix/>
          </a:blip>
          <a:stretch>
            <a:fillRect/>
          </a:stretch>
        </p:blipFill>
        <p:spPr>
          <a:xfrm>
            <a:off x="2069253" y="157702"/>
            <a:ext cx="5173925" cy="4596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par>
                                <p:cTn id="8" presetID="10" presetClass="exit" presetSubtype="0" fill="hold" nodeType="withEffect">
                                  <p:stCondLst>
                                    <p:cond delay="0"/>
                                  </p:stCondLst>
                                  <p:childTnLst>
                                    <p:animEffect transition="out" filter="fade">
                                      <p:cBhvr>
                                        <p:cTn id="9" dur="1000"/>
                                        <p:tgtEl>
                                          <p:spTgt spid="141"/>
                                        </p:tgtEl>
                                      </p:cBhvr>
                                    </p:animEffect>
                                    <p:set>
                                      <p:cBhvr>
                                        <p:cTn id="10" dur="1" fill="hold">
                                          <p:stCondLst>
                                            <p:cond delay="1000"/>
                                          </p:stCondLst>
                                        </p:cTn>
                                        <p:tgtEl>
                                          <p:spTgt spid="1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186175" y="967078"/>
            <a:ext cx="3300901" cy="3854172"/>
          </a:xfrm>
          <a:prstGeom prst="rect">
            <a:avLst/>
          </a:prstGeom>
          <a:noFill/>
          <a:ln>
            <a:noFill/>
          </a:ln>
          <a:effectLst>
            <a:outerShdw blurRad="57150" dist="19050" dir="5400000" algn="bl" rotWithShape="0">
              <a:srgbClr val="000000">
                <a:alpha val="50000"/>
              </a:srgbClr>
            </a:outerShdw>
          </a:effectLst>
        </p:spPr>
      </p:pic>
      <p:pic>
        <p:nvPicPr>
          <p:cNvPr id="147" name="Google Shape;147;p21"/>
          <p:cNvPicPr preferRelativeResize="0"/>
          <p:nvPr/>
        </p:nvPicPr>
        <p:blipFill>
          <a:blip r:embed="rId4">
            <a:alphaModFix/>
          </a:blip>
          <a:stretch>
            <a:fillRect/>
          </a:stretch>
        </p:blipFill>
        <p:spPr>
          <a:xfrm>
            <a:off x="3670675" y="967081"/>
            <a:ext cx="4572001" cy="342899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837550" y="1318650"/>
            <a:ext cx="2845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a:t>
            </a:r>
            <a:endParaRPr/>
          </a:p>
        </p:txBody>
      </p:sp>
      <p:sp>
        <p:nvSpPr>
          <p:cNvPr id="153" name="Google Shape;153;p22"/>
          <p:cNvSpPr txBox="1">
            <a:spLocks noGrp="1"/>
          </p:cNvSpPr>
          <p:nvPr>
            <p:ph type="body" idx="1"/>
          </p:nvPr>
        </p:nvSpPr>
        <p:spPr>
          <a:xfrm>
            <a:off x="837425" y="2078875"/>
            <a:ext cx="38676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Formal educators lack standards-aligned materials and training to teach sustainable living.</a:t>
            </a:r>
            <a:endParaRPr sz="1800"/>
          </a:p>
          <a:p>
            <a:pPr marL="0" lvl="0" indent="0" algn="l" rtl="0">
              <a:spcBef>
                <a:spcPts val="1600"/>
              </a:spcBef>
              <a:spcAft>
                <a:spcPts val="1600"/>
              </a:spcAft>
              <a:buNone/>
            </a:pPr>
            <a:endParaRPr sz="1800"/>
          </a:p>
        </p:txBody>
      </p:sp>
      <p:sp>
        <p:nvSpPr>
          <p:cNvPr id="154" name="Google Shape;154;p22"/>
          <p:cNvSpPr txBox="1">
            <a:spLocks noGrp="1"/>
          </p:cNvSpPr>
          <p:nvPr>
            <p:ph type="title"/>
          </p:nvPr>
        </p:nvSpPr>
        <p:spPr>
          <a:xfrm>
            <a:off x="4959125" y="1318650"/>
            <a:ext cx="2845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a:t>
            </a:r>
            <a:endParaRPr/>
          </a:p>
        </p:txBody>
      </p:sp>
      <p:sp>
        <p:nvSpPr>
          <p:cNvPr id="155" name="Google Shape;155;p22"/>
          <p:cNvSpPr txBox="1">
            <a:spLocks noGrp="1"/>
          </p:cNvSpPr>
          <p:nvPr>
            <p:ph type="body" idx="1"/>
          </p:nvPr>
        </p:nvSpPr>
        <p:spPr>
          <a:xfrm>
            <a:off x="4959250" y="2078875"/>
            <a:ext cx="35736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Standards-aligned curriculum</a:t>
            </a:r>
            <a:endParaRPr sz="1800"/>
          </a:p>
          <a:p>
            <a:pPr marL="0" lvl="0" indent="0" algn="l" rtl="0">
              <a:spcBef>
                <a:spcPts val="1600"/>
              </a:spcBef>
              <a:spcAft>
                <a:spcPts val="0"/>
              </a:spcAft>
              <a:buNone/>
            </a:pPr>
            <a:r>
              <a:rPr lang="en" sz="1800"/>
              <a:t>Professional Development</a:t>
            </a:r>
            <a:endParaRPr sz="1800"/>
          </a:p>
          <a:p>
            <a:pPr marL="0" lvl="0" indent="0" algn="l" rtl="0">
              <a:spcBef>
                <a:spcPts val="1600"/>
              </a:spcBef>
              <a:spcAft>
                <a:spcPts val="0"/>
              </a:spcAft>
              <a:buNone/>
            </a:pPr>
            <a:r>
              <a:rPr lang="en" sz="1800"/>
              <a:t>Home Investigations</a:t>
            </a:r>
            <a:endParaRPr sz="1800"/>
          </a:p>
          <a:p>
            <a:pPr marL="0" lvl="0" indent="0" algn="l" rtl="0">
              <a:spcBef>
                <a:spcPts val="1600"/>
              </a:spcBef>
              <a:spcAft>
                <a:spcPts val="0"/>
              </a:spcAft>
              <a:buNone/>
            </a:pPr>
            <a:r>
              <a:rPr lang="en" sz="1800"/>
              <a:t>Project </a:t>
            </a:r>
            <a:endParaRPr sz="1800"/>
          </a:p>
          <a:p>
            <a:pPr marL="0" lvl="0" indent="0" algn="l" rtl="0">
              <a:spcBef>
                <a:spcPts val="1600"/>
              </a:spcBef>
              <a:spcAft>
                <a:spcPts val="1600"/>
              </a:spcAft>
              <a:buNone/>
            </a:pPr>
            <a:endParaRPr sz="1800"/>
          </a:p>
        </p:txBody>
      </p:sp>
      <p:pic>
        <p:nvPicPr>
          <p:cNvPr id="156" name="Google Shape;156;p22"/>
          <p:cNvPicPr preferRelativeResize="0"/>
          <p:nvPr/>
        </p:nvPicPr>
        <p:blipFill>
          <a:blip r:embed="rId3">
            <a:alphaModFix/>
          </a:blip>
          <a:stretch>
            <a:fillRect/>
          </a:stretch>
        </p:blipFill>
        <p:spPr>
          <a:xfrm>
            <a:off x="0" y="3978050"/>
            <a:ext cx="1714625" cy="1165450"/>
          </a:xfrm>
          <a:prstGeom prst="rect">
            <a:avLst/>
          </a:prstGeom>
          <a:noFill/>
          <a:ln>
            <a:noFill/>
          </a:ln>
        </p:spPr>
      </p:pic>
      <p:pic>
        <p:nvPicPr>
          <p:cNvPr id="157" name="Google Shape;157;p22"/>
          <p:cNvPicPr preferRelativeResize="0"/>
          <p:nvPr/>
        </p:nvPicPr>
        <p:blipFill>
          <a:blip r:embed="rId4">
            <a:alphaModFix/>
          </a:blip>
          <a:stretch>
            <a:fillRect/>
          </a:stretch>
        </p:blipFill>
        <p:spPr>
          <a:xfrm>
            <a:off x="1785322" y="3978050"/>
            <a:ext cx="2525126" cy="1165450"/>
          </a:xfrm>
          <a:prstGeom prst="rect">
            <a:avLst/>
          </a:prstGeom>
          <a:noFill/>
          <a:ln>
            <a:noFill/>
          </a:ln>
        </p:spPr>
      </p:pic>
    </p:spTree>
  </p:cSld>
  <p:clrMapOvr>
    <a:masterClrMapping/>
  </p:clrMapOvr>
</p:sld>
</file>

<file path=ppt/theme/theme1.xml><?xml version="1.0" encoding="utf-8"?>
<a:theme xmlns:a="http://schemas.openxmlformats.org/drawingml/2006/main" name="UGL">
  <a:themeElements>
    <a:clrScheme name="Streamline">
      <a:dk1>
        <a:srgbClr val="FBAB18"/>
      </a:dk1>
      <a:lt1>
        <a:srgbClr val="FFFFFF"/>
      </a:lt1>
      <a:dk2>
        <a:srgbClr val="F26722"/>
      </a:dk2>
      <a:lt2>
        <a:srgbClr val="343434"/>
      </a:lt2>
      <a:accent1>
        <a:srgbClr val="595959"/>
      </a:accent1>
      <a:accent2>
        <a:srgbClr val="6AA4C8"/>
      </a:accent2>
      <a:accent3>
        <a:srgbClr val="FBAB1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908</Words>
  <Application>Microsoft Macintosh PowerPoint</Application>
  <PresentationFormat>On-screen Show (16:9)</PresentationFormat>
  <Paragraphs>167</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Corbel</vt:lpstr>
      <vt:lpstr>Raleway</vt:lpstr>
      <vt:lpstr>Arial</vt:lpstr>
      <vt:lpstr>Oswald</vt:lpstr>
      <vt:lpstr>Lato</vt:lpstr>
      <vt:lpstr>Roboto</vt:lpstr>
      <vt:lpstr>Montserrat</vt:lpstr>
      <vt:lpstr>UGL</vt:lpstr>
      <vt:lpstr>PowerPoint Presentation</vt:lpstr>
      <vt:lpstr>PowerPoint Presentation</vt:lpstr>
      <vt:lpstr>PowerPoint Presentation</vt:lpstr>
      <vt:lpstr>PowerPoint Presentation</vt:lpstr>
      <vt:lpstr>What is “sustainability”?</vt:lpstr>
      <vt:lpstr>How is “sustainable living education” different?</vt:lpstr>
      <vt:lpstr>PowerPoint Presentation</vt:lpstr>
      <vt:lpstr>PowerPoint Presentation</vt:lpstr>
      <vt:lpstr>PROBLEM</vt:lpstr>
      <vt:lpstr>Sustainable Classrooms Curriculum &amp; Home Investigations </vt:lpstr>
      <vt:lpstr>Home Investigations &amp; Sustainable City Challenge</vt:lpstr>
      <vt:lpstr>PowerPoint Presentation</vt:lpstr>
      <vt:lpstr>PowerPoint Presentation</vt:lpstr>
      <vt:lpstr>On average, what percentage of food is wasted in the US?</vt:lpstr>
      <vt:lpstr>PowerPoint Presentation</vt:lpstr>
      <vt:lpstr>Greenhouse gas emissions person/mile</vt:lpstr>
      <vt:lpstr>Where does the US source energy for electricity? </vt:lpstr>
      <vt:lpstr>How many gallons of water does an average American family use every day? </vt:lpstr>
      <vt:lpstr>40%</vt:lpstr>
      <vt:lpstr>About how many pounds of trash does the average person throw away in one day?</vt:lpstr>
      <vt:lpstr>PowerPoint Presentation</vt:lpstr>
      <vt:lpstr>Greenhouse gas emissions person/mile (CO2 lbs)</vt:lpstr>
      <vt:lpstr>PowerPoint Presentation</vt:lpstr>
      <vt:lpstr>Getting Sustainable Living Into the Classroom</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cp:revision>
  <cp:lastPrinted>2019-10-16T16:05:56Z</cp:lastPrinted>
  <dcterms:modified xsi:type="dcterms:W3CDTF">2019-10-29T20:46:13Z</dcterms:modified>
</cp:coreProperties>
</file>