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15"/>
  </p:notesMasterIdLst>
  <p:sldIdLst>
    <p:sldId id="293" r:id="rId2"/>
    <p:sldId id="596" r:id="rId3"/>
    <p:sldId id="295" r:id="rId4"/>
    <p:sldId id="261" r:id="rId5"/>
    <p:sldId id="296" r:id="rId6"/>
    <p:sldId id="592" r:id="rId7"/>
    <p:sldId id="543" r:id="rId8"/>
    <p:sldId id="279" r:id="rId9"/>
    <p:sldId id="280" r:id="rId10"/>
    <p:sldId id="593" r:id="rId11"/>
    <p:sldId id="594" r:id="rId12"/>
    <p:sldId id="595"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9" autoAdjust="0"/>
  </p:normalViewPr>
  <p:slideViewPr>
    <p:cSldViewPr>
      <p:cViewPr varScale="1">
        <p:scale>
          <a:sx n="116" d="100"/>
          <a:sy n="116"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table!$C$6:$C$13</c:f>
              <c:strCache>
                <c:ptCount val="8"/>
                <c:pt idx="0">
                  <c:v>Relevance</c:v>
                </c:pt>
                <c:pt idx="1">
                  <c:v>Voice</c:v>
                </c:pt>
                <c:pt idx="2">
                  <c:v>Negotiation</c:v>
                </c:pt>
                <c:pt idx="3">
                  <c:v>Cohesiveness</c:v>
                </c:pt>
                <c:pt idx="4">
                  <c:v>Involvement</c:v>
                </c:pt>
                <c:pt idx="5">
                  <c:v>Control</c:v>
                </c:pt>
                <c:pt idx="6">
                  <c:v>Open Endedness</c:v>
                </c:pt>
                <c:pt idx="7">
                  <c:v>Enviro. Interaction</c:v>
                </c:pt>
              </c:strCache>
            </c:strRef>
          </c:cat>
          <c:val>
            <c:numRef>
              <c:f>table!$D$6:$D$13</c:f>
              <c:numCache>
                <c:formatCode>0.0</c:formatCode>
                <c:ptCount val="8"/>
                <c:pt idx="0">
                  <c:v>4.4388888888888873</c:v>
                </c:pt>
                <c:pt idx="1">
                  <c:v>4.6944444444444429</c:v>
                </c:pt>
                <c:pt idx="2">
                  <c:v>4.2555555555555546</c:v>
                </c:pt>
                <c:pt idx="3">
                  <c:v>4.6722222222222216</c:v>
                </c:pt>
                <c:pt idx="4">
                  <c:v>4.3777777777777773</c:v>
                </c:pt>
                <c:pt idx="5">
                  <c:v>3.5444444444444447</c:v>
                </c:pt>
                <c:pt idx="6">
                  <c:v>4.4833333333333325</c:v>
                </c:pt>
                <c:pt idx="7">
                  <c:v>4.4499999999999993</c:v>
                </c:pt>
              </c:numCache>
            </c:numRef>
          </c:val>
          <c:extLst>
            <c:ext xmlns:c16="http://schemas.microsoft.com/office/drawing/2014/chart" uri="{C3380CC4-5D6E-409C-BE32-E72D297353CC}">
              <c16:uniqueId val="{00000000-5A8C-4CDB-A6C5-D7A9986D6A5B}"/>
            </c:ext>
          </c:extLst>
        </c:ser>
        <c:dLbls>
          <c:dLblPos val="outEnd"/>
          <c:showLegendKey val="0"/>
          <c:showVal val="1"/>
          <c:showCatName val="0"/>
          <c:showSerName val="0"/>
          <c:showPercent val="0"/>
          <c:showBubbleSize val="0"/>
        </c:dLbls>
        <c:gapWidth val="182"/>
        <c:axId val="316330368"/>
        <c:axId val="316333056"/>
      </c:barChart>
      <c:catAx>
        <c:axId val="3163303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16333056"/>
        <c:crosses val="autoZero"/>
        <c:auto val="1"/>
        <c:lblAlgn val="ctr"/>
        <c:lblOffset val="100"/>
        <c:noMultiLvlLbl val="0"/>
      </c:catAx>
      <c:valAx>
        <c:axId val="316333056"/>
        <c:scaling>
          <c:orientation val="minMax"/>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63303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1" i="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2007 - Koci (post 5 yrs)</c:v>
          </c:tx>
          <c:spPr>
            <a:solidFill>
              <a:schemeClr val="accent1"/>
            </a:solidFill>
            <a:ln>
              <a:noFill/>
            </a:ln>
            <a:effectLst/>
          </c:spPr>
          <c:invertIfNegative val="0"/>
          <c:cat>
            <c:strRef>
              <c:f>table!$J$31:$J$38</c:f>
              <c:strCache>
                <c:ptCount val="8"/>
                <c:pt idx="0">
                  <c:v>Relevance</c:v>
                </c:pt>
                <c:pt idx="1">
                  <c:v>Voice</c:v>
                </c:pt>
                <c:pt idx="2">
                  <c:v>Negotiation</c:v>
                </c:pt>
                <c:pt idx="3">
                  <c:v>Cohesiveness</c:v>
                </c:pt>
                <c:pt idx="4">
                  <c:v>Involvement</c:v>
                </c:pt>
                <c:pt idx="5">
                  <c:v>Control</c:v>
                </c:pt>
                <c:pt idx="6">
                  <c:v>Open Endedness</c:v>
                </c:pt>
                <c:pt idx="7">
                  <c:v>Enviro. Interaction</c:v>
                </c:pt>
              </c:strCache>
            </c:strRef>
          </c:cat>
          <c:val>
            <c:numRef>
              <c:f>table!$K$31:$K$38</c:f>
              <c:numCache>
                <c:formatCode>General</c:formatCode>
                <c:ptCount val="8"/>
                <c:pt idx="0">
                  <c:v>4.2</c:v>
                </c:pt>
                <c:pt idx="1">
                  <c:v>4.8</c:v>
                </c:pt>
                <c:pt idx="2">
                  <c:v>4.3</c:v>
                </c:pt>
                <c:pt idx="3">
                  <c:v>4.7</c:v>
                </c:pt>
                <c:pt idx="4">
                  <c:v>4.2</c:v>
                </c:pt>
                <c:pt idx="5">
                  <c:v>3.8</c:v>
                </c:pt>
                <c:pt idx="6">
                  <c:v>4.5</c:v>
                </c:pt>
                <c:pt idx="7">
                  <c:v>4.4000000000000004</c:v>
                </c:pt>
              </c:numCache>
            </c:numRef>
          </c:val>
          <c:extLst>
            <c:ext xmlns:c16="http://schemas.microsoft.com/office/drawing/2014/chart" uri="{C3380CC4-5D6E-409C-BE32-E72D297353CC}">
              <c16:uniqueId val="{00000000-481E-4C01-BCAD-1996DB2F2C01}"/>
            </c:ext>
          </c:extLst>
        </c:ser>
        <c:ser>
          <c:idx val="1"/>
          <c:order val="1"/>
          <c:tx>
            <c:v>2007 - Koci</c:v>
          </c:tx>
          <c:spPr>
            <a:solidFill>
              <a:schemeClr val="accent2">
                <a:lumMod val="40000"/>
                <a:lumOff val="60000"/>
              </a:schemeClr>
            </a:solidFill>
            <a:ln>
              <a:noFill/>
            </a:ln>
            <a:effectLst/>
          </c:spPr>
          <c:invertIfNegative val="0"/>
          <c:cat>
            <c:strRef>
              <c:f>table!$J$31:$J$38</c:f>
              <c:strCache>
                <c:ptCount val="8"/>
                <c:pt idx="0">
                  <c:v>Relevance</c:v>
                </c:pt>
                <c:pt idx="1">
                  <c:v>Voice</c:v>
                </c:pt>
                <c:pt idx="2">
                  <c:v>Negotiation</c:v>
                </c:pt>
                <c:pt idx="3">
                  <c:v>Cohesiveness</c:v>
                </c:pt>
                <c:pt idx="4">
                  <c:v>Involvement</c:v>
                </c:pt>
                <c:pt idx="5">
                  <c:v>Control</c:v>
                </c:pt>
                <c:pt idx="6">
                  <c:v>Open Endedness</c:v>
                </c:pt>
                <c:pt idx="7">
                  <c:v>Enviro. Interaction</c:v>
                </c:pt>
              </c:strCache>
            </c:strRef>
          </c:cat>
          <c:val>
            <c:numRef>
              <c:f>table!$L$31:$L$38</c:f>
              <c:numCache>
                <c:formatCode>General</c:formatCode>
                <c:ptCount val="8"/>
                <c:pt idx="0">
                  <c:v>4.5</c:v>
                </c:pt>
                <c:pt idx="1">
                  <c:v>4.9000000000000004</c:v>
                </c:pt>
                <c:pt idx="2">
                  <c:v>4.0999999999999996</c:v>
                </c:pt>
                <c:pt idx="3">
                  <c:v>4.7</c:v>
                </c:pt>
                <c:pt idx="4">
                  <c:v>4.3</c:v>
                </c:pt>
                <c:pt idx="5">
                  <c:v>3.9</c:v>
                </c:pt>
                <c:pt idx="6">
                  <c:v>4.5999999999999996</c:v>
                </c:pt>
                <c:pt idx="7">
                  <c:v>4.5999999999999996</c:v>
                </c:pt>
              </c:numCache>
            </c:numRef>
          </c:val>
          <c:extLst>
            <c:ext xmlns:c16="http://schemas.microsoft.com/office/drawing/2014/chart" uri="{C3380CC4-5D6E-409C-BE32-E72D297353CC}">
              <c16:uniqueId val="{00000001-481E-4C01-BCAD-1996DB2F2C01}"/>
            </c:ext>
          </c:extLst>
        </c:ser>
        <c:dLbls>
          <c:showLegendKey val="0"/>
          <c:showVal val="0"/>
          <c:showCatName val="0"/>
          <c:showSerName val="0"/>
          <c:showPercent val="0"/>
          <c:showBubbleSize val="0"/>
        </c:dLbls>
        <c:gapWidth val="182"/>
        <c:axId val="316444672"/>
        <c:axId val="316446208"/>
      </c:barChart>
      <c:catAx>
        <c:axId val="31644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16446208"/>
        <c:crosses val="autoZero"/>
        <c:auto val="1"/>
        <c:lblAlgn val="ctr"/>
        <c:lblOffset val="100"/>
        <c:noMultiLvlLbl val="0"/>
      </c:catAx>
      <c:valAx>
        <c:axId val="316446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44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A3AC3-09E4-46F3-866B-DCD7ACD6486F}" type="datetimeFigureOut">
              <a:rPr lang="en-US" smtClean="0"/>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E0A2F-91D7-4E8B-869F-F98908270D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3">
            <a:extLst>
              <a:ext uri="{FF2B5EF4-FFF2-40B4-BE49-F238E27FC236}">
                <a16:creationId xmlns:a16="http://schemas.microsoft.com/office/drawing/2014/main" id="{26942408-5AB1-4B6C-8FAD-EC1B55353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a:solidFill>
                  <a:schemeClr val="tx1"/>
                </a:solidFill>
                <a:latin typeface="Arial" panose="020B0604020202020204" pitchFamily="34" charset="0"/>
                <a:ea typeface="Osaka" pitchFamily="2" charset="-128"/>
              </a:defRPr>
            </a:lvl1pPr>
            <a:lvl2pPr marL="742950" indent="-285750">
              <a:defRPr kumimoji="1" sz="3000">
                <a:solidFill>
                  <a:schemeClr val="tx1"/>
                </a:solidFill>
                <a:latin typeface="Arial" panose="020B0604020202020204" pitchFamily="34" charset="0"/>
                <a:ea typeface="Osaka" pitchFamily="2" charset="-128"/>
              </a:defRPr>
            </a:lvl2pPr>
            <a:lvl3pPr marL="1143000" indent="-228600">
              <a:defRPr kumimoji="1" sz="3000">
                <a:solidFill>
                  <a:schemeClr val="tx1"/>
                </a:solidFill>
                <a:latin typeface="Arial" panose="020B0604020202020204" pitchFamily="34" charset="0"/>
                <a:ea typeface="Osaka" pitchFamily="2" charset="-128"/>
              </a:defRPr>
            </a:lvl3pPr>
            <a:lvl4pPr marL="1600200" indent="-228600">
              <a:defRPr kumimoji="1" sz="3000">
                <a:solidFill>
                  <a:schemeClr val="tx1"/>
                </a:solidFill>
                <a:latin typeface="Arial" panose="020B0604020202020204" pitchFamily="34" charset="0"/>
                <a:ea typeface="Osaka" pitchFamily="2" charset="-128"/>
              </a:defRPr>
            </a:lvl4pPr>
            <a:lvl5pPr marL="2057400" indent="-228600">
              <a:defRPr kumimoji="1" sz="3000">
                <a:solidFill>
                  <a:schemeClr val="tx1"/>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9pPr>
          </a:lstStyle>
          <a:p>
            <a:fld id="{E19A727D-FCA6-41DF-AA57-21DC8213B8BE}" type="slidenum">
              <a:rPr kumimoji="0" lang="en-US" altLang="en-US" sz="1200"/>
              <a:pPr/>
              <a:t>6</a:t>
            </a:fld>
            <a:endParaRPr kumimoji="0" lang="en-US" altLang="en-US" sz="1200"/>
          </a:p>
        </p:txBody>
      </p:sp>
      <p:sp>
        <p:nvSpPr>
          <p:cNvPr id="19458" name="Rectangle 2">
            <a:extLst>
              <a:ext uri="{FF2B5EF4-FFF2-40B4-BE49-F238E27FC236}">
                <a16:creationId xmlns:a16="http://schemas.microsoft.com/office/drawing/2014/main" id="{7734BED6-38BB-42CE-83DD-3D7EC281DDC3}"/>
              </a:ext>
            </a:extLst>
          </p:cNvPr>
          <p:cNvSpPr>
            <a:spLocks noGrp="1" noRot="1" noChangeAspect="1" noChangeArrowheads="1"/>
          </p:cNvSpPr>
          <p:nvPr>
            <p:ph type="sldImg"/>
          </p:nvPr>
        </p:nvSpPr>
        <p:spPr>
          <a:ln/>
        </p:spPr>
      </p:sp>
      <p:sp>
        <p:nvSpPr>
          <p:cNvPr id="19459" name="Rectangle 3">
            <a:extLst>
              <a:ext uri="{FF2B5EF4-FFF2-40B4-BE49-F238E27FC236}">
                <a16:creationId xmlns:a16="http://schemas.microsoft.com/office/drawing/2014/main" id="{80616A5C-8596-4300-8C3C-7EA5838EC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a:extLst>
              <a:ext uri="{FF2B5EF4-FFF2-40B4-BE49-F238E27FC236}">
                <a16:creationId xmlns:a16="http://schemas.microsoft.com/office/drawing/2014/main" id="{83DEC809-E948-4341-8702-C53B0FB8B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a:solidFill>
                  <a:schemeClr val="tx1"/>
                </a:solidFill>
                <a:latin typeface="Arial" panose="020B0604020202020204" pitchFamily="34" charset="0"/>
                <a:ea typeface="Osaka" pitchFamily="2" charset="-128"/>
              </a:defRPr>
            </a:lvl1pPr>
            <a:lvl2pPr marL="742950" indent="-285750">
              <a:defRPr kumimoji="1" sz="3000">
                <a:solidFill>
                  <a:schemeClr val="tx1"/>
                </a:solidFill>
                <a:latin typeface="Arial" panose="020B0604020202020204" pitchFamily="34" charset="0"/>
                <a:ea typeface="Osaka" pitchFamily="2" charset="-128"/>
              </a:defRPr>
            </a:lvl2pPr>
            <a:lvl3pPr marL="1143000" indent="-228600">
              <a:defRPr kumimoji="1" sz="3000">
                <a:solidFill>
                  <a:schemeClr val="tx1"/>
                </a:solidFill>
                <a:latin typeface="Arial" panose="020B0604020202020204" pitchFamily="34" charset="0"/>
                <a:ea typeface="Osaka" pitchFamily="2" charset="-128"/>
              </a:defRPr>
            </a:lvl3pPr>
            <a:lvl4pPr marL="1600200" indent="-228600">
              <a:defRPr kumimoji="1" sz="3000">
                <a:solidFill>
                  <a:schemeClr val="tx1"/>
                </a:solidFill>
                <a:latin typeface="Arial" panose="020B0604020202020204" pitchFamily="34" charset="0"/>
                <a:ea typeface="Osaka" pitchFamily="2" charset="-128"/>
              </a:defRPr>
            </a:lvl4pPr>
            <a:lvl5pPr marL="2057400" indent="-228600">
              <a:defRPr kumimoji="1" sz="3000">
                <a:solidFill>
                  <a:schemeClr val="tx1"/>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9pPr>
          </a:lstStyle>
          <a:p>
            <a:fld id="{C227013B-BF59-4733-B895-7C9E7BA15F4E}" type="slidenum">
              <a:rPr kumimoji="0" lang="en-US" altLang="en-US" sz="1200"/>
              <a:pPr/>
              <a:t>7</a:t>
            </a:fld>
            <a:endParaRPr kumimoji="0" lang="en-US" altLang="en-US" sz="1200"/>
          </a:p>
        </p:txBody>
      </p:sp>
      <p:sp>
        <p:nvSpPr>
          <p:cNvPr id="21506" name="Rectangle 1026">
            <a:extLst>
              <a:ext uri="{FF2B5EF4-FFF2-40B4-BE49-F238E27FC236}">
                <a16:creationId xmlns:a16="http://schemas.microsoft.com/office/drawing/2014/main" id="{80215B20-19C4-40AE-81A6-4A8305D8684A}"/>
              </a:ext>
            </a:extLst>
          </p:cNvPr>
          <p:cNvSpPr>
            <a:spLocks noGrp="1" noRot="1" noChangeAspect="1" noChangeArrowheads="1"/>
          </p:cNvSpPr>
          <p:nvPr>
            <p:ph type="sldImg"/>
          </p:nvPr>
        </p:nvSpPr>
        <p:spPr>
          <a:ln/>
        </p:spPr>
      </p:sp>
      <p:sp>
        <p:nvSpPr>
          <p:cNvPr id="21507" name="Rectangle 1027">
            <a:extLst>
              <a:ext uri="{FF2B5EF4-FFF2-40B4-BE49-F238E27FC236}">
                <a16:creationId xmlns:a16="http://schemas.microsoft.com/office/drawing/2014/main" id="{FEEB9D1A-F084-4414-AF01-5F1CE2865A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2853-50BB-45A9-A66D-ED3DAE13660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2BDA2857-38A6-4F53-B26F-17F6011E83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D2383F7-9EDA-4C0F-AC12-28B83E2595DE}"/>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5" name="Footer Placeholder 4">
            <a:extLst>
              <a:ext uri="{FF2B5EF4-FFF2-40B4-BE49-F238E27FC236}">
                <a16:creationId xmlns:a16="http://schemas.microsoft.com/office/drawing/2014/main" id="{BCCE55EC-BDCE-42C2-9D15-F4CC74BC6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22397-6131-4831-B0C7-F8A1978A5FC9}"/>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151923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B80C-9C0A-47FF-9112-25994E9DB2F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169FBFF-8638-4E95-BB6C-798C1C8420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798869-0C36-4D57-AD2F-7DE18C677BE9}"/>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5" name="Footer Placeholder 4">
            <a:extLst>
              <a:ext uri="{FF2B5EF4-FFF2-40B4-BE49-F238E27FC236}">
                <a16:creationId xmlns:a16="http://schemas.microsoft.com/office/drawing/2014/main" id="{B6E1C9F5-5294-406A-AFAF-8456BEF9A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0FEF1-BB85-4632-8179-32858F42DCA9}"/>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222628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95B05-A0FD-4287-9D58-E7010654820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34C2B7F-9416-478A-BB98-F106C18DCA1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054C89-A74B-4493-B545-1F8FA487B27D}"/>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5" name="Footer Placeholder 4">
            <a:extLst>
              <a:ext uri="{FF2B5EF4-FFF2-40B4-BE49-F238E27FC236}">
                <a16:creationId xmlns:a16="http://schemas.microsoft.com/office/drawing/2014/main" id="{950A324A-137F-4152-B5B4-667B5B5FC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B8C99-DA91-48AF-AF1D-E45D3D1FF72A}"/>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39329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2CFF-1F94-4FE5-A8F3-26E4470907D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D54AB5E-B836-47EA-BC3E-01831BC56E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52A6AE-E3D1-45BE-AA95-9480414016F8}"/>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5" name="Footer Placeholder 4">
            <a:extLst>
              <a:ext uri="{FF2B5EF4-FFF2-40B4-BE49-F238E27FC236}">
                <a16:creationId xmlns:a16="http://schemas.microsoft.com/office/drawing/2014/main" id="{6C44AF93-061A-4B57-A759-EA080977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722D3-DE56-4A31-886F-0F6BB157E584}"/>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30385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951F-454A-4A8B-9009-7E7B817524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1D0D3E6-0B2C-4DCB-90B0-283551FDAF7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39EFAE-1A2C-485B-98BA-5DF507499876}"/>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5" name="Footer Placeholder 4">
            <a:extLst>
              <a:ext uri="{FF2B5EF4-FFF2-40B4-BE49-F238E27FC236}">
                <a16:creationId xmlns:a16="http://schemas.microsoft.com/office/drawing/2014/main" id="{12B4F8EE-DEC7-4029-B52C-9D609C2C0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401E9-A0A9-4EB2-96B3-29860512BCCE}"/>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270823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EB4D-80B3-4D77-873A-276DA5EAD7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D3BCE81-B848-4757-B417-D0711D13C62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7885C74-02BB-4D33-81E7-393B23CA713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7B6F61-BDFC-481B-914A-9625A31D236A}"/>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6" name="Footer Placeholder 5">
            <a:extLst>
              <a:ext uri="{FF2B5EF4-FFF2-40B4-BE49-F238E27FC236}">
                <a16:creationId xmlns:a16="http://schemas.microsoft.com/office/drawing/2014/main" id="{94E49A15-2952-4672-BDAD-CF5C98465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20289-88D1-4134-862D-6E6DB6D0F694}"/>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410953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02A8-E1F4-4E89-B93D-B513316B5B6B}"/>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34ED5C9-4BA8-42C6-9795-C6421227E4B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1B9E781-9E03-430D-97C5-75AAEA2A8FC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08D6F51-2EEB-446F-AAB8-881358F3F2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587EA96-8960-4FEE-9B61-0C740DCABAE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D5941B0-EBD9-4AF2-B334-B6DCBC5CA3EE}"/>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8" name="Footer Placeholder 7">
            <a:extLst>
              <a:ext uri="{FF2B5EF4-FFF2-40B4-BE49-F238E27FC236}">
                <a16:creationId xmlns:a16="http://schemas.microsoft.com/office/drawing/2014/main" id="{D9D578E0-957A-438D-B7F1-E841B72209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92AC8-2BE4-4403-9575-824D8E409FC7}"/>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26790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2B68-41E4-4B7D-B511-BB0AF5C0E1D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A68461F-B539-4FC6-923F-17DF783AF0F7}"/>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4" name="Footer Placeholder 3">
            <a:extLst>
              <a:ext uri="{FF2B5EF4-FFF2-40B4-BE49-F238E27FC236}">
                <a16:creationId xmlns:a16="http://schemas.microsoft.com/office/drawing/2014/main" id="{F64ED8C3-552F-4248-B239-3B4C3B696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0BB84-73F1-4CB8-920C-223F186FF2DE}"/>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206189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271E8-7EB9-4815-BC2E-EADEFC8334C7}"/>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3" name="Footer Placeholder 2">
            <a:extLst>
              <a:ext uri="{FF2B5EF4-FFF2-40B4-BE49-F238E27FC236}">
                <a16:creationId xmlns:a16="http://schemas.microsoft.com/office/drawing/2014/main" id="{25C435E2-B07E-41FE-8712-D4FDA3B1A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C752CA-2E35-42F8-92A1-6123A5A354FD}"/>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199395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EDD3-F686-41B2-A8E1-2ED9F93454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D7FD1B-4B68-4D5D-B86A-6D421B13AD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112E154-7E34-4F22-B1D6-9CE639F0CF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4524D56-F4CB-4255-941F-E1F70C2842A5}"/>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6" name="Footer Placeholder 5">
            <a:extLst>
              <a:ext uri="{FF2B5EF4-FFF2-40B4-BE49-F238E27FC236}">
                <a16:creationId xmlns:a16="http://schemas.microsoft.com/office/drawing/2014/main" id="{A4744CCB-D332-4243-A761-BD0980AE0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D80D3-A44A-4A8E-8CFB-978626FF636F}"/>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34215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2DCA-CB7A-4F6C-B3CB-614D81BE05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0F61ED0-0F9F-426C-BB3D-C320CC6BB9D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7470A3C4-A856-4E13-AD34-8266FD754E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1068281-641C-474F-8BB0-BBD79A299CB3}"/>
              </a:ext>
            </a:extLst>
          </p:cNvPr>
          <p:cNvSpPr>
            <a:spLocks noGrp="1"/>
          </p:cNvSpPr>
          <p:nvPr>
            <p:ph type="dt" sz="half" idx="10"/>
          </p:nvPr>
        </p:nvSpPr>
        <p:spPr/>
        <p:txBody>
          <a:bodyPr/>
          <a:lstStyle/>
          <a:p>
            <a:fld id="{22C7E2A4-2ACE-4E72-954F-1D54C7C06189}" type="datetimeFigureOut">
              <a:rPr lang="en-US" smtClean="0"/>
              <a:pPr/>
              <a:t>11/19/2018</a:t>
            </a:fld>
            <a:endParaRPr lang="en-US"/>
          </a:p>
        </p:txBody>
      </p:sp>
      <p:sp>
        <p:nvSpPr>
          <p:cNvPr id="6" name="Footer Placeholder 5">
            <a:extLst>
              <a:ext uri="{FF2B5EF4-FFF2-40B4-BE49-F238E27FC236}">
                <a16:creationId xmlns:a16="http://schemas.microsoft.com/office/drawing/2014/main" id="{17258BB0-2D56-4D1A-88A9-85A0E9CED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840D7-270F-4E63-92D1-48E3042CD086}"/>
              </a:ext>
            </a:extLst>
          </p:cNvPr>
          <p:cNvSpPr>
            <a:spLocks noGrp="1"/>
          </p:cNvSpPr>
          <p:nvPr>
            <p:ph type="sldNum" sz="quarter" idx="12"/>
          </p:nvPr>
        </p:nvSpPr>
        <p:spPr/>
        <p:txBody>
          <a:bodyPr/>
          <a:lstStyle/>
          <a:p>
            <a:fld id="{DE954E4E-1464-4E40-8EEA-2360DDE9F6AF}" type="slidenum">
              <a:rPr lang="en-US" smtClean="0"/>
              <a:pPr/>
              <a:t>‹#›</a:t>
            </a:fld>
            <a:endParaRPr lang="en-US"/>
          </a:p>
        </p:txBody>
      </p:sp>
    </p:spTree>
    <p:extLst>
      <p:ext uri="{BB962C8B-B14F-4D97-AF65-F5344CB8AC3E}">
        <p14:creationId xmlns:p14="http://schemas.microsoft.com/office/powerpoint/2010/main" val="35098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208F5-271C-4ADA-9163-B1F2CCEA2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8EEE4B-8292-46C7-A403-BE77CAD33A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229333-762A-4317-9A2D-7AFC90D7C6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C7E2A4-2ACE-4E72-954F-1D54C7C06189}" type="datetimeFigureOut">
              <a:rPr lang="en-US" smtClean="0"/>
              <a:pPr/>
              <a:t>11/19/2018</a:t>
            </a:fld>
            <a:endParaRPr lang="en-US"/>
          </a:p>
        </p:txBody>
      </p:sp>
      <p:sp>
        <p:nvSpPr>
          <p:cNvPr id="5" name="Footer Placeholder 4">
            <a:extLst>
              <a:ext uri="{FF2B5EF4-FFF2-40B4-BE49-F238E27FC236}">
                <a16:creationId xmlns:a16="http://schemas.microsoft.com/office/drawing/2014/main" id="{15BE761B-6058-4D62-A3F7-CD6003C381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2584E-3506-43A6-9D0A-64D8F4332C4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954E4E-1464-4E40-8EEA-2360DDE9F6AF}" type="slidenum">
              <a:rPr lang="en-US" smtClean="0"/>
              <a:pPr/>
              <a:t>‹#›</a:t>
            </a:fld>
            <a:endParaRPr lang="en-US"/>
          </a:p>
        </p:txBody>
      </p:sp>
    </p:spTree>
    <p:extLst>
      <p:ext uri="{BB962C8B-B14F-4D97-AF65-F5344CB8AC3E}">
        <p14:creationId xmlns:p14="http://schemas.microsoft.com/office/powerpoint/2010/main" val="2985477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dbz@sfu.ca" TargetMode="Externa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hyperlink" Target="mailto:sturrockg@douglascollege.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972F-5697-4AED-BC19-ED0D877EC306}"/>
              </a:ext>
            </a:extLst>
          </p:cNvPr>
          <p:cNvSpPr>
            <a:spLocks noGrp="1"/>
          </p:cNvSpPr>
          <p:nvPr>
            <p:ph type="title"/>
          </p:nvPr>
        </p:nvSpPr>
        <p:spPr>
          <a:xfrm>
            <a:off x="251520" y="404664"/>
            <a:ext cx="8712968" cy="1335682"/>
          </a:xfrm>
        </p:spPr>
        <p:txBody>
          <a:bodyPr>
            <a:normAutofit fontScale="90000"/>
          </a:bodyPr>
          <a:lstStyle/>
          <a:p>
            <a:pPr algn="ctr">
              <a:lnSpc>
                <a:spcPct val="107000"/>
              </a:lnSpc>
              <a:spcAft>
                <a:spcPts val="800"/>
              </a:spcAft>
            </a:pPr>
            <a:r>
              <a:rPr lang="en-US" sz="3100" dirty="0">
                <a:latin typeface="Arial" panose="020B0604020202020204" pitchFamily="34" charset="0"/>
                <a:ea typeface="Cambria" panose="02040503050406030204" pitchFamily="18" charset="0"/>
                <a:cs typeface="Times New Roman" panose="02020603050405020304" pitchFamily="18" charset="0"/>
              </a:rPr>
              <a:t>School Learning Environments and Long-term Outcomes related to Community and Civic Engagement</a:t>
            </a:r>
            <a:br>
              <a:rPr lang="en-CA" sz="3200" dirty="0">
                <a:latin typeface="Calibri" panose="020F0502020204030204" pitchFamily="34" charset="0"/>
                <a:ea typeface="Calibri" panose="020F0502020204030204" pitchFamily="34" charset="0"/>
                <a:cs typeface="Times New Roman" panose="02020603050405020304" pitchFamily="18" charset="0"/>
              </a:rPr>
            </a:br>
            <a:endParaRPr lang="en-CA" dirty="0"/>
          </a:p>
        </p:txBody>
      </p:sp>
      <p:pic>
        <p:nvPicPr>
          <p:cNvPr id="4" name="Content Placeholder 3">
            <a:extLst>
              <a:ext uri="{FF2B5EF4-FFF2-40B4-BE49-F238E27FC236}">
                <a16:creationId xmlns:a16="http://schemas.microsoft.com/office/drawing/2014/main" id="{FCADEF34-BF20-4D7A-9A7E-73463B103D01}"/>
              </a:ext>
            </a:extLst>
          </p:cNvPr>
          <p:cNvPicPr>
            <a:picLocks noGrp="1" noChangeAspect="1"/>
          </p:cNvPicPr>
          <p:nvPr>
            <p:ph idx="1"/>
          </p:nvPr>
        </p:nvPicPr>
        <p:blipFill>
          <a:blip r:embed="rId2"/>
          <a:stretch>
            <a:fillRect/>
          </a:stretch>
        </p:blipFill>
        <p:spPr>
          <a:xfrm>
            <a:off x="1151620" y="1628800"/>
            <a:ext cx="6840760" cy="5130571"/>
          </a:xfrm>
          <a:prstGeom prst="rect">
            <a:avLst/>
          </a:prstGeom>
        </p:spPr>
      </p:pic>
    </p:spTree>
    <p:extLst>
      <p:ext uri="{BB962C8B-B14F-4D97-AF65-F5344CB8AC3E}">
        <p14:creationId xmlns:p14="http://schemas.microsoft.com/office/powerpoint/2010/main" val="67326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5B8F9D4-3049-4200-BEAA-DB681BBC913B}"/>
              </a:ext>
            </a:extLst>
          </p:cNvPr>
          <p:cNvSpPr>
            <a:spLocks noChangeArrowheads="1"/>
          </p:cNvSpPr>
          <p:nvPr/>
        </p:nvSpPr>
        <p:spPr bwMode="auto">
          <a:xfrm>
            <a:off x="233264" y="116632"/>
            <a:ext cx="89107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20750" algn="l"/>
              </a:tabLst>
              <a:defRPr>
                <a:solidFill>
                  <a:schemeClr val="tx1"/>
                </a:solidFill>
                <a:latin typeface="Arial" panose="020B0604020202020204" pitchFamily="34" charset="0"/>
              </a:defRPr>
            </a:lvl1pPr>
            <a:lvl2pPr eaLnBrk="0" fontAlgn="base" hangingPunct="0">
              <a:spcBef>
                <a:spcPct val="0"/>
              </a:spcBef>
              <a:spcAft>
                <a:spcPct val="0"/>
              </a:spcAft>
              <a:tabLst>
                <a:tab pos="920750" algn="l"/>
              </a:tabLst>
              <a:defRPr>
                <a:solidFill>
                  <a:schemeClr val="tx1"/>
                </a:solidFill>
                <a:latin typeface="Arial" panose="020B0604020202020204" pitchFamily="34" charset="0"/>
              </a:defRPr>
            </a:lvl2pPr>
            <a:lvl3pPr eaLnBrk="0" fontAlgn="base" hangingPunct="0">
              <a:spcBef>
                <a:spcPct val="0"/>
              </a:spcBef>
              <a:spcAft>
                <a:spcPct val="0"/>
              </a:spcAft>
              <a:tabLst>
                <a:tab pos="920750" algn="l"/>
              </a:tabLst>
              <a:defRPr>
                <a:solidFill>
                  <a:schemeClr val="tx1"/>
                </a:solidFill>
                <a:latin typeface="Arial" panose="020B0604020202020204" pitchFamily="34" charset="0"/>
              </a:defRPr>
            </a:lvl3pPr>
            <a:lvl4pPr eaLnBrk="0" fontAlgn="base" hangingPunct="0">
              <a:spcBef>
                <a:spcPct val="0"/>
              </a:spcBef>
              <a:spcAft>
                <a:spcPct val="0"/>
              </a:spcAft>
              <a:tabLst>
                <a:tab pos="920750" algn="l"/>
              </a:tabLst>
              <a:defRPr>
                <a:solidFill>
                  <a:schemeClr val="tx1"/>
                </a:solidFill>
                <a:latin typeface="Arial" panose="020B0604020202020204" pitchFamily="34" charset="0"/>
              </a:defRPr>
            </a:lvl4pPr>
            <a:lvl5pPr eaLnBrk="0" fontAlgn="base" hangingPunct="0">
              <a:spcBef>
                <a:spcPct val="0"/>
              </a:spcBef>
              <a:spcAft>
                <a:spcPct val="0"/>
              </a:spcAft>
              <a:tabLst>
                <a:tab pos="920750" algn="l"/>
              </a:tabLst>
              <a:defRPr>
                <a:solidFill>
                  <a:schemeClr val="tx1"/>
                </a:solidFill>
                <a:latin typeface="Arial" panose="020B0604020202020204" pitchFamily="34" charset="0"/>
              </a:defRPr>
            </a:lvl5pPr>
            <a:lvl6pPr eaLnBrk="0" fontAlgn="base" hangingPunct="0">
              <a:spcBef>
                <a:spcPct val="0"/>
              </a:spcBef>
              <a:spcAft>
                <a:spcPct val="0"/>
              </a:spcAft>
              <a:tabLst>
                <a:tab pos="920750" algn="l"/>
              </a:tabLst>
              <a:defRPr>
                <a:solidFill>
                  <a:schemeClr val="tx1"/>
                </a:solidFill>
                <a:latin typeface="Arial" panose="020B0604020202020204" pitchFamily="34" charset="0"/>
              </a:defRPr>
            </a:lvl6pPr>
            <a:lvl7pPr eaLnBrk="0" fontAlgn="base" hangingPunct="0">
              <a:spcBef>
                <a:spcPct val="0"/>
              </a:spcBef>
              <a:spcAft>
                <a:spcPct val="0"/>
              </a:spcAft>
              <a:tabLst>
                <a:tab pos="920750" algn="l"/>
              </a:tabLst>
              <a:defRPr>
                <a:solidFill>
                  <a:schemeClr val="tx1"/>
                </a:solidFill>
                <a:latin typeface="Arial" panose="020B0604020202020204" pitchFamily="34" charset="0"/>
              </a:defRPr>
            </a:lvl7pPr>
            <a:lvl8pPr eaLnBrk="0" fontAlgn="base" hangingPunct="0">
              <a:spcBef>
                <a:spcPct val="0"/>
              </a:spcBef>
              <a:spcAft>
                <a:spcPct val="0"/>
              </a:spcAft>
              <a:tabLst>
                <a:tab pos="920750" algn="l"/>
              </a:tabLst>
              <a:defRPr>
                <a:solidFill>
                  <a:schemeClr val="tx1"/>
                </a:solidFill>
                <a:latin typeface="Arial" panose="020B0604020202020204" pitchFamily="34" charset="0"/>
              </a:defRPr>
            </a:lvl8pPr>
            <a:lvl9pPr eaLnBrk="0" fontAlgn="base" hangingPunct="0">
              <a:spcBef>
                <a:spcPct val="0"/>
              </a:spcBef>
              <a:spcAft>
                <a:spcPct val="0"/>
              </a:spcAft>
              <a:tabLst>
                <a:tab pos="920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20750" algn="l"/>
              </a:tabLst>
            </a:pPr>
            <a:r>
              <a:rPr kumimoji="0" lang="en-CA" altLang="en-US" sz="1600" b="1" i="0" u="none" strike="noStrike" cap="none" normalizeH="0" baseline="0" dirty="0" bmk="_Toc49742666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Alignment between PLACES Survey Constructs and Active Citizenship Outcomes</a:t>
            </a:r>
            <a:endParaRPr kumimoji="0" lang="en-CA"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20750" algn="l"/>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484C0C76-F920-4391-9AB6-C65232BE317E}"/>
              </a:ext>
            </a:extLst>
          </p:cNvPr>
          <p:cNvGraphicFramePr>
            <a:graphicFrameLocks noGrp="1"/>
          </p:cNvGraphicFramePr>
          <p:nvPr>
            <p:extLst>
              <p:ext uri="{D42A27DB-BD31-4B8C-83A1-F6EECF244321}">
                <p14:modId xmlns:p14="http://schemas.microsoft.com/office/powerpoint/2010/main" val="3937038696"/>
              </p:ext>
            </p:extLst>
          </p:nvPr>
        </p:nvGraphicFramePr>
        <p:xfrm>
          <a:off x="0" y="548680"/>
          <a:ext cx="9144000" cy="6765240"/>
        </p:xfrm>
        <a:graphic>
          <a:graphicData uri="http://schemas.openxmlformats.org/drawingml/2006/table">
            <a:tbl>
              <a:tblPr firstRow="1" firstCol="1" bandRow="1">
                <a:tableStyleId>{5C22544A-7EE6-4342-B048-85BDC9FD1C3A}</a:tableStyleId>
              </a:tblPr>
              <a:tblGrid>
                <a:gridCol w="2126893">
                  <a:extLst>
                    <a:ext uri="{9D8B030D-6E8A-4147-A177-3AD203B41FA5}">
                      <a16:colId xmlns:a16="http://schemas.microsoft.com/office/drawing/2014/main" val="11779285"/>
                    </a:ext>
                  </a:extLst>
                </a:gridCol>
                <a:gridCol w="3625994">
                  <a:extLst>
                    <a:ext uri="{9D8B030D-6E8A-4147-A177-3AD203B41FA5}">
                      <a16:colId xmlns:a16="http://schemas.microsoft.com/office/drawing/2014/main" val="996462191"/>
                    </a:ext>
                  </a:extLst>
                </a:gridCol>
                <a:gridCol w="3391113">
                  <a:extLst>
                    <a:ext uri="{9D8B030D-6E8A-4147-A177-3AD203B41FA5}">
                      <a16:colId xmlns:a16="http://schemas.microsoft.com/office/drawing/2014/main" val="3421068767"/>
                    </a:ext>
                  </a:extLst>
                </a:gridCol>
              </a:tblGrid>
              <a:tr h="1857960">
                <a:tc>
                  <a:txBody>
                    <a:bodyPr/>
                    <a:lstStyle/>
                    <a:p>
                      <a:pPr>
                        <a:spcAft>
                          <a:spcPts val="0"/>
                        </a:spcAft>
                      </a:pPr>
                      <a:r>
                        <a:rPr lang="en-US" sz="1400">
                          <a:effectLst/>
                        </a:rPr>
                        <a:t>Related PLACES scale and Description</a:t>
                      </a:r>
                      <a:endParaRPr lang="en-C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a:effectLst/>
                        </a:rPr>
                        <a:t>Major theme(s) that the ES 10 graduates identified as being influences on their current activities and lives between high school and the present. (Relating to advertised goals of the ES 10 and PLACES program constructs)</a:t>
                      </a:r>
                      <a:endParaRPr lang="en-CA" sz="1400">
                        <a:effectLst/>
                      </a:endParaRPr>
                    </a:p>
                    <a:p>
                      <a:pPr>
                        <a:spcAft>
                          <a:spcPts val="0"/>
                        </a:spcAft>
                      </a:pPr>
                      <a:r>
                        <a:rPr lang="en-US" sz="1400">
                          <a:effectLst/>
                        </a:rPr>
                        <a:t> </a:t>
                      </a:r>
                      <a:endParaRPr lang="en-C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a:effectLst/>
                        </a:rPr>
                        <a:t>Active citizen related outcomes (including skills, beliefs, and attitudes) as demonstrated in the review of literature. </a:t>
                      </a:r>
                      <a:endParaRPr lang="en-C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extLst>
                  <a:ext uri="{0D108BD9-81ED-4DB2-BD59-A6C34878D82A}">
                    <a16:rowId xmlns:a16="http://schemas.microsoft.com/office/drawing/2014/main" val="3099016092"/>
                  </a:ext>
                </a:extLst>
              </a:tr>
              <a:tr h="1935375">
                <a:tc>
                  <a:txBody>
                    <a:bodyPr/>
                    <a:lstStyle/>
                    <a:p>
                      <a:pPr>
                        <a:spcAft>
                          <a:spcPts val="0"/>
                        </a:spcAft>
                      </a:pPr>
                      <a:r>
                        <a:rPr lang="en-US" sz="1400">
                          <a:effectLst/>
                        </a:rPr>
                        <a:t>Relevance/integration:</a:t>
                      </a:r>
                      <a:endParaRPr lang="en-CA" sz="1400">
                        <a:effectLst/>
                      </a:endParaRPr>
                    </a:p>
                    <a:p>
                      <a:pPr>
                        <a:spcAft>
                          <a:spcPts val="0"/>
                        </a:spcAft>
                      </a:pPr>
                      <a:r>
                        <a:rPr lang="en-US" sz="1400">
                          <a:effectLst/>
                        </a:rPr>
                        <a:t> </a:t>
                      </a:r>
                      <a:endParaRPr lang="en-CA" sz="1400">
                        <a:effectLst/>
                      </a:endParaRPr>
                    </a:p>
                    <a:p>
                      <a:pPr>
                        <a:spcAft>
                          <a:spcPts val="0"/>
                        </a:spcAft>
                      </a:pPr>
                      <a:r>
                        <a:rPr lang="en-US" sz="1400">
                          <a:effectLst/>
                        </a:rPr>
                        <a:t>Extent to which lessons are relevant and integrated with environmental and community- based activities </a:t>
                      </a:r>
                      <a:endParaRPr lang="en-CA" sz="1400">
                        <a:effectLst/>
                      </a:endParaRPr>
                    </a:p>
                    <a:p>
                      <a:pPr>
                        <a:spcAft>
                          <a:spcPts val="0"/>
                        </a:spcAft>
                      </a:pPr>
                      <a:r>
                        <a:rPr lang="en-US" sz="1400">
                          <a:effectLst/>
                        </a:rPr>
                        <a:t> </a:t>
                      </a:r>
                      <a:endParaRPr lang="en-C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dirty="0">
                          <a:effectLst/>
                        </a:rPr>
                        <a:t>Theme: Active Citizenship</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The program showed us concrete examples of community commitment and activism. In university, I founded the non-profit organization: Africa Canada Accountability Coalition (Sarah)</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a:effectLst/>
                        </a:rPr>
                        <a:t>Being an active citizen</a:t>
                      </a:r>
                      <a:endParaRPr lang="en-CA" sz="1400">
                        <a:effectLst/>
                      </a:endParaRPr>
                    </a:p>
                    <a:p>
                      <a:pPr>
                        <a:spcAft>
                          <a:spcPts val="0"/>
                        </a:spcAft>
                      </a:pPr>
                      <a:r>
                        <a:rPr lang="en-US" sz="1400">
                          <a:effectLst/>
                        </a:rPr>
                        <a:t> </a:t>
                      </a:r>
                      <a:endParaRPr lang="en-CA" sz="1400">
                        <a:effectLst/>
                      </a:endParaRPr>
                    </a:p>
                    <a:p>
                      <a:pPr>
                        <a:spcAft>
                          <a:spcPts val="0"/>
                        </a:spcAft>
                      </a:pPr>
                      <a:r>
                        <a:rPr lang="en-US" sz="1400">
                          <a:effectLst/>
                        </a:rPr>
                        <a:t>An active citizen embraces social responsibilities and takes it upon themselves to play a civic role of being informed, maintaining and developing critical perspectives while becoming actively involved in social, political and/or environmental issues (Klincheloe, 2005).</a:t>
                      </a:r>
                      <a:endParaRPr lang="en-CA" sz="1400">
                        <a:effectLst/>
                      </a:endParaRPr>
                    </a:p>
                    <a:p>
                      <a:pPr>
                        <a:spcAft>
                          <a:spcPts val="0"/>
                        </a:spcAft>
                      </a:pPr>
                      <a:r>
                        <a:rPr lang="en-US" sz="1400">
                          <a:effectLst/>
                        </a:rPr>
                        <a:t> </a:t>
                      </a:r>
                      <a:endParaRPr lang="en-C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extLst>
                  <a:ext uri="{0D108BD9-81ED-4DB2-BD59-A6C34878D82A}">
                    <a16:rowId xmlns:a16="http://schemas.microsoft.com/office/drawing/2014/main" val="1013547138"/>
                  </a:ext>
                </a:extLst>
              </a:tr>
              <a:tr h="2515986">
                <a:tc>
                  <a:txBody>
                    <a:bodyPr/>
                    <a:lstStyle/>
                    <a:p>
                      <a:pPr>
                        <a:spcAft>
                          <a:spcPts val="0"/>
                        </a:spcAft>
                      </a:pPr>
                      <a:r>
                        <a:rPr lang="en-US" sz="1400" dirty="0">
                          <a:effectLst/>
                        </a:rPr>
                        <a:t>Critical Voice:</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Extent to which students have a voice in the classroom procedures or protocols.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dirty="0">
                          <a:effectLst/>
                        </a:rPr>
                        <a:t>Theme: Confidence using voice</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ES allowed me to voice my opinion, the teacher cared and listened and would act upon those thoughts. Coping with ambiguity and decision making in the classroom helped me to work with others in the future. Today I am confident in using my voice and self-advocacy which is important in my field of study (Marine Biology). (Lucas)</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dirty="0">
                          <a:effectLst/>
                        </a:rPr>
                        <a:t>Having a voice and demonstrating leadership in education programs</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Empowerment and ‘giving people a voice” as well as taking responsibility and leadership. (European Commission Directorate General for Education and Culture (2007).</a:t>
                      </a:r>
                      <a:endParaRPr lang="en-CA" sz="1400" dirty="0">
                        <a:effectLst/>
                      </a:endParaRPr>
                    </a:p>
                    <a:p>
                      <a:pPr>
                        <a:spcAft>
                          <a:spcPts val="0"/>
                        </a:spcAft>
                      </a:pPr>
                      <a:r>
                        <a:rPr lang="en-US" sz="1400" dirty="0">
                          <a:effectLst/>
                        </a:rPr>
                        <a:t>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extLst>
                  <a:ext uri="{0D108BD9-81ED-4DB2-BD59-A6C34878D82A}">
                    <a16:rowId xmlns:a16="http://schemas.microsoft.com/office/drawing/2014/main" val="846261083"/>
                  </a:ext>
                </a:extLst>
              </a:tr>
            </a:tbl>
          </a:graphicData>
        </a:graphic>
      </p:graphicFrame>
    </p:spTree>
    <p:extLst>
      <p:ext uri="{BB962C8B-B14F-4D97-AF65-F5344CB8AC3E}">
        <p14:creationId xmlns:p14="http://schemas.microsoft.com/office/powerpoint/2010/main" val="392140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AA8246-0F88-4B28-967E-16A0E527C8E0}"/>
              </a:ext>
            </a:extLst>
          </p:cNvPr>
          <p:cNvGraphicFramePr>
            <a:graphicFrameLocks noGrp="1"/>
          </p:cNvGraphicFramePr>
          <p:nvPr>
            <p:extLst>
              <p:ext uri="{D42A27DB-BD31-4B8C-83A1-F6EECF244321}">
                <p14:modId xmlns:p14="http://schemas.microsoft.com/office/powerpoint/2010/main" val="1493748652"/>
              </p:ext>
            </p:extLst>
          </p:nvPr>
        </p:nvGraphicFramePr>
        <p:xfrm>
          <a:off x="0" y="0"/>
          <a:ext cx="9144001" cy="6926813"/>
        </p:xfrm>
        <a:graphic>
          <a:graphicData uri="http://schemas.openxmlformats.org/drawingml/2006/table">
            <a:tbl>
              <a:tblPr firstRow="1" firstCol="1" bandRow="1">
                <a:tableStyleId>{5C22544A-7EE6-4342-B048-85BDC9FD1C3A}</a:tableStyleId>
              </a:tblPr>
              <a:tblGrid>
                <a:gridCol w="2126894">
                  <a:extLst>
                    <a:ext uri="{9D8B030D-6E8A-4147-A177-3AD203B41FA5}">
                      <a16:colId xmlns:a16="http://schemas.microsoft.com/office/drawing/2014/main" val="1212531293"/>
                    </a:ext>
                  </a:extLst>
                </a:gridCol>
                <a:gridCol w="3625994">
                  <a:extLst>
                    <a:ext uri="{9D8B030D-6E8A-4147-A177-3AD203B41FA5}">
                      <a16:colId xmlns:a16="http://schemas.microsoft.com/office/drawing/2014/main" val="932914318"/>
                    </a:ext>
                  </a:extLst>
                </a:gridCol>
                <a:gridCol w="3391113">
                  <a:extLst>
                    <a:ext uri="{9D8B030D-6E8A-4147-A177-3AD203B41FA5}">
                      <a16:colId xmlns:a16="http://schemas.microsoft.com/office/drawing/2014/main" val="2830615221"/>
                    </a:ext>
                  </a:extLst>
                </a:gridCol>
              </a:tblGrid>
              <a:tr h="2019533">
                <a:tc>
                  <a:txBody>
                    <a:bodyPr/>
                    <a:lstStyle/>
                    <a:p>
                      <a:pPr>
                        <a:spcAft>
                          <a:spcPts val="0"/>
                        </a:spcAft>
                      </a:pPr>
                      <a:r>
                        <a:rPr lang="en-US" sz="1400">
                          <a:effectLst/>
                        </a:rPr>
                        <a:t>Related PLACES scale and Description</a:t>
                      </a:r>
                      <a:endParaRPr lang="en-C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a:effectLst/>
                        </a:rPr>
                        <a:t>Major theme(s) that the ES 10 graduates identified as being influences on their current activities and lives between high school and the present. (Relating to advertised goals of the ES 10 and PLACES program constructs)</a:t>
                      </a:r>
                      <a:endParaRPr lang="en-CA" sz="1400">
                        <a:effectLst/>
                      </a:endParaRPr>
                    </a:p>
                    <a:p>
                      <a:pPr>
                        <a:spcAft>
                          <a:spcPts val="0"/>
                        </a:spcAft>
                      </a:pPr>
                      <a:r>
                        <a:rPr lang="en-US" sz="1400">
                          <a:effectLst/>
                        </a:rPr>
                        <a:t> </a:t>
                      </a:r>
                      <a:endParaRPr lang="en-C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dirty="0">
                          <a:effectLst/>
                        </a:rPr>
                        <a:t>Active citizen related outcomes (including skills, beliefs, and attitudes) as demonstrated in the review of literature. </a:t>
                      </a:r>
                      <a:endParaRPr lang="en-C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extLst>
                  <a:ext uri="{0D108BD9-81ED-4DB2-BD59-A6C34878D82A}">
                    <a16:rowId xmlns:a16="http://schemas.microsoft.com/office/drawing/2014/main" val="1826541435"/>
                  </a:ext>
                </a:extLst>
              </a:tr>
              <a:tr h="2524417">
                <a:tc>
                  <a:txBody>
                    <a:bodyPr/>
                    <a:lstStyle/>
                    <a:p>
                      <a:pPr>
                        <a:spcAft>
                          <a:spcPts val="0"/>
                        </a:spcAft>
                      </a:pPr>
                      <a:r>
                        <a:rPr lang="en-US" sz="1400">
                          <a:effectLst/>
                        </a:rPr>
                        <a:t>Group Cohesiveness:</a:t>
                      </a:r>
                      <a:endParaRPr lang="en-CA" sz="1400">
                        <a:effectLst/>
                      </a:endParaRPr>
                    </a:p>
                    <a:p>
                      <a:pPr>
                        <a:spcAft>
                          <a:spcPts val="0"/>
                        </a:spcAft>
                      </a:pPr>
                      <a:r>
                        <a:rPr lang="en-US" sz="1400">
                          <a:effectLst/>
                        </a:rPr>
                        <a:t> </a:t>
                      </a:r>
                      <a:endParaRPr lang="en-CA" sz="1400">
                        <a:effectLst/>
                      </a:endParaRPr>
                    </a:p>
                    <a:p>
                      <a:pPr>
                        <a:spcAft>
                          <a:spcPts val="0"/>
                        </a:spcAft>
                      </a:pPr>
                      <a:r>
                        <a:rPr lang="en-US" sz="1400">
                          <a:effectLst/>
                        </a:rPr>
                        <a:t>Extent to which the students know, help and are supportive of one another </a:t>
                      </a:r>
                      <a:endParaRPr lang="en-C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a:effectLst/>
                        </a:rPr>
                        <a:t>Theme: Importance of community building</a:t>
                      </a:r>
                      <a:endParaRPr lang="en-CA" sz="1400">
                        <a:effectLst/>
                      </a:endParaRPr>
                    </a:p>
                    <a:p>
                      <a:pPr>
                        <a:spcAft>
                          <a:spcPts val="0"/>
                        </a:spcAft>
                      </a:pPr>
                      <a:r>
                        <a:rPr lang="en-US" sz="1400">
                          <a:effectLst/>
                        </a:rPr>
                        <a:t>We were successful at creating a strong internal community…. this made a very strong impression on how important a support network is in life – as this is something that I seek out later in life which contributes to my success. (Mike)</a:t>
                      </a:r>
                      <a:endParaRPr lang="en-CA" sz="1400">
                        <a:effectLst/>
                      </a:endParaRPr>
                    </a:p>
                    <a:p>
                      <a:pPr>
                        <a:spcAft>
                          <a:spcPts val="0"/>
                        </a:spcAft>
                      </a:pPr>
                      <a:r>
                        <a:rPr lang="en-US" sz="1400">
                          <a:effectLst/>
                        </a:rPr>
                        <a:t> </a:t>
                      </a:r>
                      <a:endParaRPr lang="en-CA" sz="1400">
                        <a:effectLst/>
                      </a:endParaRPr>
                    </a:p>
                    <a:p>
                      <a:pPr>
                        <a:spcAft>
                          <a:spcPts val="0"/>
                        </a:spcAft>
                      </a:pPr>
                      <a:r>
                        <a:rPr lang="en-US" sz="1400">
                          <a:effectLst/>
                        </a:rPr>
                        <a:t>ES encouraged a sense of caring for each other and the greater community. (Sharon)</a:t>
                      </a:r>
                      <a:endParaRPr lang="en-C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a:effectLst/>
                        </a:rPr>
                        <a:t>Key factor(s) identified in school and daily life to foster and sustain active citizenship.</a:t>
                      </a:r>
                      <a:endParaRPr lang="en-CA" sz="1400">
                        <a:effectLst/>
                      </a:endParaRPr>
                    </a:p>
                    <a:p>
                      <a:pPr>
                        <a:spcAft>
                          <a:spcPts val="0"/>
                        </a:spcAft>
                      </a:pPr>
                      <a:r>
                        <a:rPr lang="en-US" sz="1400">
                          <a:effectLst/>
                        </a:rPr>
                        <a:t> </a:t>
                      </a:r>
                      <a:endParaRPr lang="en-CA" sz="1400">
                        <a:effectLst/>
                      </a:endParaRPr>
                    </a:p>
                    <a:p>
                      <a:pPr>
                        <a:spcAft>
                          <a:spcPts val="0"/>
                        </a:spcAft>
                      </a:pPr>
                      <a:r>
                        <a:rPr lang="en-US" sz="1400">
                          <a:effectLst/>
                        </a:rPr>
                        <a:t>Sense of community and belonging to include the desire to be part of strong, safe communities based on networks and friendships that foster trust, concern for well-being, a sense of self-worth and encouragement towards individual and collective social responsibility (Ireland, Kerr, Lopez &amp; Nelson, 2006). </a:t>
                      </a:r>
                      <a:endParaRPr lang="en-CA" sz="1400">
                        <a:effectLst/>
                      </a:endParaRPr>
                    </a:p>
                    <a:p>
                      <a:pPr>
                        <a:spcAft>
                          <a:spcPts val="0"/>
                        </a:spcAft>
                      </a:pPr>
                      <a:r>
                        <a:rPr lang="en-US" sz="1400">
                          <a:effectLst/>
                        </a:rPr>
                        <a:t> </a:t>
                      </a:r>
                      <a:endParaRPr lang="en-C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extLst>
                  <a:ext uri="{0D108BD9-81ED-4DB2-BD59-A6C34878D82A}">
                    <a16:rowId xmlns:a16="http://schemas.microsoft.com/office/drawing/2014/main" val="202911749"/>
                  </a:ext>
                </a:extLst>
              </a:tr>
              <a:tr h="2314050">
                <a:tc>
                  <a:txBody>
                    <a:bodyPr/>
                    <a:lstStyle/>
                    <a:p>
                      <a:pPr>
                        <a:spcAft>
                          <a:spcPts val="0"/>
                        </a:spcAft>
                      </a:pPr>
                      <a:r>
                        <a:rPr lang="en-US" sz="1400" dirty="0">
                          <a:effectLst/>
                        </a:rPr>
                        <a:t>Student Involvement:</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Extent to which students have attentive interest, participate in discussions, perform additional work and enjoy the class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dirty="0">
                          <a:effectLst/>
                        </a:rPr>
                        <a:t>Theme: Self discovery</a:t>
                      </a:r>
                      <a:endParaRPr lang="en-CA" sz="1400" dirty="0">
                        <a:effectLst/>
                      </a:endParaRPr>
                    </a:p>
                    <a:p>
                      <a:pPr>
                        <a:spcAft>
                          <a:spcPts val="0"/>
                        </a:spcAft>
                      </a:pPr>
                      <a:r>
                        <a:rPr lang="en-US" sz="1400" dirty="0">
                          <a:effectLst/>
                        </a:rPr>
                        <a:t>To this day, I believe that ES10 was an innovative and engaging program that allowed students to not only learn through activities but also encouraged students to explore their natural curiosities in life and find something to care about. (Alex)</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tc>
                  <a:txBody>
                    <a:bodyPr/>
                    <a:lstStyle/>
                    <a:p>
                      <a:pPr>
                        <a:spcAft>
                          <a:spcPts val="0"/>
                        </a:spcAft>
                      </a:pPr>
                      <a:r>
                        <a:rPr lang="en-US" sz="1400" dirty="0">
                          <a:effectLst/>
                        </a:rPr>
                        <a:t>Importance of connecting experiences in a variety of settings to help foster active citizenship.</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Linking experience to opportunity; young people made connections between their opportunities and active citizenship experiences in various contexts (Ireland, Kerr, Lopez &amp; Nelson, 2006). </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6602" marR="66602" marT="0" marB="0"/>
                </a:tc>
                <a:extLst>
                  <a:ext uri="{0D108BD9-81ED-4DB2-BD59-A6C34878D82A}">
                    <a16:rowId xmlns:a16="http://schemas.microsoft.com/office/drawing/2014/main" val="1810877866"/>
                  </a:ext>
                </a:extLst>
              </a:tr>
            </a:tbl>
          </a:graphicData>
        </a:graphic>
      </p:graphicFrame>
    </p:spTree>
    <p:extLst>
      <p:ext uri="{BB962C8B-B14F-4D97-AF65-F5344CB8AC3E}">
        <p14:creationId xmlns:p14="http://schemas.microsoft.com/office/powerpoint/2010/main" val="71323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2D655CB-16F1-4FCC-B2FD-82A87AC327A4}"/>
              </a:ext>
            </a:extLst>
          </p:cNvPr>
          <p:cNvGraphicFramePr>
            <a:graphicFrameLocks noGrp="1"/>
          </p:cNvGraphicFramePr>
          <p:nvPr>
            <p:extLst>
              <p:ext uri="{D42A27DB-BD31-4B8C-83A1-F6EECF244321}">
                <p14:modId xmlns:p14="http://schemas.microsoft.com/office/powerpoint/2010/main" val="2128097057"/>
              </p:ext>
            </p:extLst>
          </p:nvPr>
        </p:nvGraphicFramePr>
        <p:xfrm>
          <a:off x="0" y="0"/>
          <a:ext cx="9144001" cy="7336160"/>
        </p:xfrm>
        <a:graphic>
          <a:graphicData uri="http://schemas.openxmlformats.org/drawingml/2006/table">
            <a:tbl>
              <a:tblPr firstRow="1" firstCol="1" bandRow="1">
                <a:tableStyleId>{5C22544A-7EE6-4342-B048-85BDC9FD1C3A}</a:tableStyleId>
              </a:tblPr>
              <a:tblGrid>
                <a:gridCol w="2126894">
                  <a:extLst>
                    <a:ext uri="{9D8B030D-6E8A-4147-A177-3AD203B41FA5}">
                      <a16:colId xmlns:a16="http://schemas.microsoft.com/office/drawing/2014/main" val="1386806491"/>
                    </a:ext>
                  </a:extLst>
                </a:gridCol>
                <a:gridCol w="3625995">
                  <a:extLst>
                    <a:ext uri="{9D8B030D-6E8A-4147-A177-3AD203B41FA5}">
                      <a16:colId xmlns:a16="http://schemas.microsoft.com/office/drawing/2014/main" val="3661203775"/>
                    </a:ext>
                  </a:extLst>
                </a:gridCol>
                <a:gridCol w="3391112">
                  <a:extLst>
                    <a:ext uri="{9D8B030D-6E8A-4147-A177-3AD203B41FA5}">
                      <a16:colId xmlns:a16="http://schemas.microsoft.com/office/drawing/2014/main" val="2405140523"/>
                    </a:ext>
                  </a:extLst>
                </a:gridCol>
              </a:tblGrid>
              <a:tr h="1298911">
                <a:tc>
                  <a:txBody>
                    <a:bodyPr/>
                    <a:lstStyle/>
                    <a:p>
                      <a:pPr>
                        <a:spcAft>
                          <a:spcPts val="0"/>
                        </a:spcAft>
                      </a:pPr>
                      <a:r>
                        <a:rPr lang="en-US" sz="1400">
                          <a:effectLst/>
                        </a:rPr>
                        <a:t>Related PLACES scale and Description</a:t>
                      </a:r>
                      <a:endParaRPr lang="en-C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400" dirty="0">
                          <a:effectLst/>
                        </a:rPr>
                        <a:t>Major theme(s) that the ES 10 graduates identified as being influences on their current activities and lives between high school and the present. (Relating to advertised goals of the ES 10 and PLACES program constructs)</a:t>
                      </a:r>
                      <a:endParaRPr lang="en-CA" sz="1400" dirty="0">
                        <a:effectLst/>
                      </a:endParaRPr>
                    </a:p>
                    <a:p>
                      <a:pPr>
                        <a:spcAft>
                          <a:spcPts val="0"/>
                        </a:spcAft>
                      </a:pPr>
                      <a:r>
                        <a:rPr lang="en-US" sz="1400" dirty="0">
                          <a:effectLst/>
                        </a:rPr>
                        <a:t> </a:t>
                      </a:r>
                      <a:endParaRPr lang="en-C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400" dirty="0">
                          <a:effectLst/>
                        </a:rPr>
                        <a:t>Active citizen related outcomes (including skills, beliefs, and attitudes) as demonstrated in the review of literature. </a:t>
                      </a:r>
                      <a:endParaRPr lang="en-C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1446146479"/>
                  </a:ext>
                </a:extLst>
              </a:tr>
              <a:tr h="1770049">
                <a:tc>
                  <a:txBody>
                    <a:bodyPr/>
                    <a:lstStyle/>
                    <a:p>
                      <a:pPr>
                        <a:spcAft>
                          <a:spcPts val="0"/>
                        </a:spcAft>
                      </a:pPr>
                      <a:r>
                        <a:rPr lang="en-US" sz="1400">
                          <a:effectLst/>
                        </a:rPr>
                        <a:t>Shared Control:</a:t>
                      </a:r>
                      <a:endParaRPr lang="en-CA" sz="1400">
                        <a:effectLst/>
                      </a:endParaRPr>
                    </a:p>
                    <a:p>
                      <a:pPr>
                        <a:spcAft>
                          <a:spcPts val="0"/>
                        </a:spcAft>
                      </a:pPr>
                      <a:r>
                        <a:rPr lang="en-US" sz="1400">
                          <a:effectLst/>
                        </a:rPr>
                        <a:t> </a:t>
                      </a:r>
                      <a:endParaRPr lang="en-CA" sz="1400">
                        <a:effectLst/>
                      </a:endParaRPr>
                    </a:p>
                    <a:p>
                      <a:pPr>
                        <a:spcAft>
                          <a:spcPts val="0"/>
                        </a:spcAft>
                      </a:pPr>
                      <a:r>
                        <a:rPr lang="en-US" sz="1400">
                          <a:effectLst/>
                        </a:rPr>
                        <a:t>Extent to which teacher gives control to the students with regard to curriculum/activities </a:t>
                      </a:r>
                      <a:endParaRPr lang="en-CA" sz="140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200" dirty="0">
                          <a:effectLst/>
                        </a:rPr>
                        <a:t>Theme: Democracy in the classroom and future expectations</a:t>
                      </a:r>
                      <a:endParaRPr lang="en-CA" sz="1200" dirty="0">
                        <a:effectLst/>
                      </a:endParaRPr>
                    </a:p>
                    <a:p>
                      <a:pPr>
                        <a:spcAft>
                          <a:spcPts val="0"/>
                        </a:spcAft>
                      </a:pPr>
                      <a:r>
                        <a:rPr lang="en-US" sz="1200" dirty="0">
                          <a:effectLst/>
                        </a:rPr>
                        <a:t> </a:t>
                      </a:r>
                      <a:endParaRPr lang="en-CA" sz="1200" dirty="0">
                        <a:effectLst/>
                      </a:endParaRPr>
                    </a:p>
                    <a:p>
                      <a:pPr>
                        <a:spcAft>
                          <a:spcPts val="0"/>
                        </a:spcAft>
                      </a:pPr>
                      <a:r>
                        <a:rPr lang="en-US" sz="1200" dirty="0">
                          <a:effectLst/>
                        </a:rPr>
                        <a:t>I remember appreciating the decision-making powers that our instructor granted us, and feel that the trust he placed within our group allowed us to achieve some things well beyond our years at the time… I believe we should have democratic control as to how we learn and work. This is instilled in ES. (David)</a:t>
                      </a:r>
                      <a:endParaRPr lang="en-CA" sz="1200" dirty="0">
                        <a:effectLst/>
                      </a:endParaRPr>
                    </a:p>
                  </a:txBody>
                  <a:tcPr marL="52922" marR="52922" marT="0" marB="0"/>
                </a:tc>
                <a:tc>
                  <a:txBody>
                    <a:bodyPr/>
                    <a:lstStyle/>
                    <a:p>
                      <a:pPr>
                        <a:spcAft>
                          <a:spcPts val="0"/>
                        </a:spcAft>
                      </a:pPr>
                      <a:r>
                        <a:rPr lang="en-US" sz="1400" dirty="0">
                          <a:effectLst/>
                        </a:rPr>
                        <a:t>The importance of having a voice at school to foster active citizenship.</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Having a voice; young people believed that they should have a voice on matters that affect them especially at school (Ireland, Kerr, Lopez &amp; Nelson, 2006).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2126218308"/>
                  </a:ext>
                </a:extLst>
              </a:tr>
              <a:tr h="2051826">
                <a:tc>
                  <a:txBody>
                    <a:bodyPr/>
                    <a:lstStyle/>
                    <a:p>
                      <a:pPr>
                        <a:spcAft>
                          <a:spcPts val="0"/>
                        </a:spcAft>
                      </a:pPr>
                      <a:r>
                        <a:rPr lang="en-US" sz="1400" dirty="0">
                          <a:effectLst/>
                        </a:rPr>
                        <a:t>Open </a:t>
                      </a:r>
                      <a:r>
                        <a:rPr lang="en-US" sz="1400" dirty="0" err="1">
                          <a:effectLst/>
                        </a:rPr>
                        <a:t>Endedness</a:t>
                      </a:r>
                      <a:r>
                        <a:rPr lang="en-US" sz="1400" dirty="0">
                          <a:effectLst/>
                        </a:rPr>
                        <a:t>:</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Extent to which the teacher gives freedom to students to think and plan own learning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200" dirty="0">
                          <a:effectLst/>
                        </a:rPr>
                        <a:t>Theme: Flexibility in schedule and curriculum leading to critical thinking and decision making</a:t>
                      </a:r>
                      <a:endParaRPr lang="en-CA" sz="1200" dirty="0">
                        <a:effectLst/>
                      </a:endParaRPr>
                    </a:p>
                    <a:p>
                      <a:pPr>
                        <a:spcAft>
                          <a:spcPts val="0"/>
                        </a:spcAft>
                      </a:pPr>
                      <a:r>
                        <a:rPr lang="en-US" sz="1200" dirty="0">
                          <a:effectLst/>
                        </a:rPr>
                        <a:t> </a:t>
                      </a:r>
                      <a:endParaRPr lang="en-CA" sz="1200" dirty="0">
                        <a:effectLst/>
                      </a:endParaRPr>
                    </a:p>
                    <a:p>
                      <a:pPr>
                        <a:spcAft>
                          <a:spcPts val="0"/>
                        </a:spcAft>
                      </a:pPr>
                      <a:r>
                        <a:rPr lang="en-US" sz="1200" dirty="0">
                          <a:effectLst/>
                        </a:rPr>
                        <a:t>Big one for me was the freedom of creativity, the flexible structure allowed the ability for one to expand on one’s creative outlet. Coping with ambiguity was difficult but helped in critical thinking and decision making... Being pushed out of our comfort zone, helps in today’s challenges. (Celeste)</a:t>
                      </a:r>
                      <a:endParaRPr lang="en-CA" sz="1200" dirty="0">
                        <a:effectLst/>
                      </a:endParaRPr>
                    </a:p>
                    <a:p>
                      <a:pPr>
                        <a:spcAft>
                          <a:spcPts val="0"/>
                        </a:spcAft>
                      </a:pPr>
                      <a:r>
                        <a:rPr lang="en-US" sz="1200" dirty="0">
                          <a:effectLst/>
                        </a:rPr>
                        <a:t> </a:t>
                      </a:r>
                      <a:endParaRPr lang="en-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400" dirty="0">
                          <a:effectLst/>
                        </a:rPr>
                        <a:t>Important skills necessary for active citizenship. </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Creativity, critical thinking skills, coping with ambiguity and informed decision making (Hoskins, 2006).</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Providing students opportunities to plan and implement actions that address real environmental problems in local communities is a powerful way of enhancing civic literacy (Orr, </a:t>
                      </a:r>
                      <a:r>
                        <a:rPr lang="en-US" sz="1400" dirty="0" err="1">
                          <a:effectLst/>
                        </a:rPr>
                        <a:t>Strapp</a:t>
                      </a:r>
                      <a:r>
                        <a:rPr lang="en-US" sz="1400" dirty="0">
                          <a:effectLst/>
                        </a:rPr>
                        <a:t> et al. in </a:t>
                      </a:r>
                      <a:r>
                        <a:rPr lang="en-US" sz="1400" dirty="0" err="1">
                          <a:effectLst/>
                        </a:rPr>
                        <a:t>McClaren</a:t>
                      </a:r>
                      <a:r>
                        <a:rPr lang="en-US" sz="1400" dirty="0">
                          <a:effectLst/>
                        </a:rPr>
                        <a:t> &amp; Hammond, 2005). </a:t>
                      </a:r>
                      <a:endParaRPr lang="en-CA" sz="1400" dirty="0">
                        <a:effectLst/>
                      </a:endParaRPr>
                    </a:p>
                  </a:txBody>
                  <a:tcPr marL="52922" marR="52922" marT="0" marB="0"/>
                </a:tc>
                <a:extLst>
                  <a:ext uri="{0D108BD9-81ED-4DB2-BD59-A6C34878D82A}">
                    <a16:rowId xmlns:a16="http://schemas.microsoft.com/office/drawing/2014/main" val="2564312904"/>
                  </a:ext>
                </a:extLst>
              </a:tr>
              <a:tr h="1240275">
                <a:tc>
                  <a:txBody>
                    <a:bodyPr/>
                    <a:lstStyle/>
                    <a:p>
                      <a:pPr>
                        <a:spcAft>
                          <a:spcPts val="0"/>
                        </a:spcAft>
                      </a:pPr>
                      <a:r>
                        <a:rPr lang="en-US" sz="1400" dirty="0">
                          <a:effectLst/>
                        </a:rPr>
                        <a:t>Environmental Interaction:</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Extent to which students are engaged in field or community-based experiences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200" dirty="0">
                          <a:effectLst/>
                        </a:rPr>
                        <a:t>Theme: Willingness to make a difference</a:t>
                      </a:r>
                      <a:endParaRPr lang="en-CA" sz="1200" dirty="0">
                        <a:effectLst/>
                      </a:endParaRPr>
                    </a:p>
                    <a:p>
                      <a:pPr>
                        <a:spcAft>
                          <a:spcPts val="0"/>
                        </a:spcAft>
                      </a:pPr>
                      <a:r>
                        <a:rPr lang="en-US" sz="1200" dirty="0">
                          <a:effectLst/>
                        </a:rPr>
                        <a:t>ES helped me desire to better the world from an environmental perspective, through all the outdoor experiences and seeing what nature was all about. ES planted a seed to give to the greater community, to think outside yourself. (Emily)</a:t>
                      </a:r>
                      <a:endParaRPr lang="en-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tc>
                  <a:txBody>
                    <a:bodyPr/>
                    <a:lstStyle/>
                    <a:p>
                      <a:pPr>
                        <a:spcAft>
                          <a:spcPts val="0"/>
                        </a:spcAft>
                      </a:pPr>
                      <a:r>
                        <a:rPr lang="en-US" sz="1400" dirty="0">
                          <a:effectLst/>
                        </a:rPr>
                        <a:t>Importance of engaging in community based experiences. </a:t>
                      </a:r>
                      <a:endParaRPr lang="en-CA" sz="1400" dirty="0">
                        <a:effectLst/>
                      </a:endParaRPr>
                    </a:p>
                    <a:p>
                      <a:pPr>
                        <a:spcAft>
                          <a:spcPts val="0"/>
                        </a:spcAft>
                      </a:pPr>
                      <a:r>
                        <a:rPr lang="en-US" sz="1400" dirty="0">
                          <a:effectLst/>
                        </a:rPr>
                        <a:t> </a:t>
                      </a:r>
                      <a:endParaRPr lang="en-CA" sz="1400" dirty="0">
                        <a:effectLst/>
                      </a:endParaRPr>
                    </a:p>
                    <a:p>
                      <a:pPr>
                        <a:spcAft>
                          <a:spcPts val="0"/>
                        </a:spcAft>
                      </a:pPr>
                      <a:r>
                        <a:rPr lang="en-US" sz="1400" dirty="0">
                          <a:effectLst/>
                        </a:rPr>
                        <a:t>Student involvement in place-based activities and communities of practice helps foster social and environmental action and responsibility (O’Connor &amp; Sharp, 2013). </a:t>
                      </a:r>
                      <a:endParaRPr lang="en-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2922" marR="52922" marT="0" marB="0"/>
                </a:tc>
                <a:extLst>
                  <a:ext uri="{0D108BD9-81ED-4DB2-BD59-A6C34878D82A}">
                    <a16:rowId xmlns:a16="http://schemas.microsoft.com/office/drawing/2014/main" val="3595822054"/>
                  </a:ext>
                </a:extLst>
              </a:tr>
            </a:tbl>
          </a:graphicData>
        </a:graphic>
      </p:graphicFrame>
    </p:spTree>
    <p:extLst>
      <p:ext uri="{BB962C8B-B14F-4D97-AF65-F5344CB8AC3E}">
        <p14:creationId xmlns:p14="http://schemas.microsoft.com/office/powerpoint/2010/main" val="416650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18AB-68D2-473F-8DB2-3FEF163152AD}"/>
              </a:ext>
            </a:extLst>
          </p:cNvPr>
          <p:cNvSpPr>
            <a:spLocks noGrp="1"/>
          </p:cNvSpPr>
          <p:nvPr>
            <p:ph type="title"/>
          </p:nvPr>
        </p:nvSpPr>
        <p:spPr>
          <a:xfrm>
            <a:off x="628650" y="23664"/>
            <a:ext cx="7886700" cy="1325563"/>
          </a:xfrm>
        </p:spPr>
        <p:txBody>
          <a:bodyPr>
            <a:normAutofit/>
          </a:bodyPr>
          <a:lstStyle/>
          <a:p>
            <a:pPr algn="ctr"/>
            <a:r>
              <a:rPr lang="en-CA" dirty="0"/>
              <a:t>Major Findings (key learning features identified as important)</a:t>
            </a:r>
          </a:p>
        </p:txBody>
      </p:sp>
      <p:pic>
        <p:nvPicPr>
          <p:cNvPr id="4" name="Content Placeholder 3">
            <a:extLst>
              <a:ext uri="{FF2B5EF4-FFF2-40B4-BE49-F238E27FC236}">
                <a16:creationId xmlns:a16="http://schemas.microsoft.com/office/drawing/2014/main" id="{66795F7B-4A7C-4EA4-A313-282014A1D17B}"/>
              </a:ext>
            </a:extLst>
          </p:cNvPr>
          <p:cNvPicPr>
            <a:picLocks noGrp="1"/>
          </p:cNvPicPr>
          <p:nvPr>
            <p:ph idx="1"/>
          </p:nvPr>
        </p:nvPicPr>
        <p:blipFill rotWithShape="1">
          <a:blip r:embed="rId2"/>
          <a:srcRect b="29289"/>
          <a:stretch/>
        </p:blipFill>
        <p:spPr>
          <a:xfrm>
            <a:off x="0" y="1196752"/>
            <a:ext cx="9144000" cy="5976664"/>
          </a:xfrm>
          <a:prstGeom prst="rect">
            <a:avLst/>
          </a:prstGeom>
        </p:spPr>
      </p:pic>
    </p:spTree>
    <p:extLst>
      <p:ext uri="{BB962C8B-B14F-4D97-AF65-F5344CB8AC3E}">
        <p14:creationId xmlns:p14="http://schemas.microsoft.com/office/powerpoint/2010/main" val="208444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CC5-96C0-454B-9BAE-61FE819C796E}"/>
              </a:ext>
            </a:extLst>
          </p:cNvPr>
          <p:cNvSpPr>
            <a:spLocks noGrp="1"/>
          </p:cNvSpPr>
          <p:nvPr>
            <p:ph type="title"/>
          </p:nvPr>
        </p:nvSpPr>
        <p:spPr/>
        <p:txBody>
          <a:bodyPr/>
          <a:lstStyle/>
          <a:p>
            <a:r>
              <a:rPr lang="en-CA" dirty="0"/>
              <a:t>Your Presenters</a:t>
            </a:r>
          </a:p>
        </p:txBody>
      </p:sp>
      <p:sp>
        <p:nvSpPr>
          <p:cNvPr id="3" name="Text Placeholder 2">
            <a:extLst>
              <a:ext uri="{FF2B5EF4-FFF2-40B4-BE49-F238E27FC236}">
                <a16:creationId xmlns:a16="http://schemas.microsoft.com/office/drawing/2014/main" id="{CA0952F3-35D2-42D5-9971-AF4A7B5C1531}"/>
              </a:ext>
            </a:extLst>
          </p:cNvPr>
          <p:cNvSpPr>
            <a:spLocks noGrp="1"/>
          </p:cNvSpPr>
          <p:nvPr>
            <p:ph type="body" idx="1"/>
          </p:nvPr>
        </p:nvSpPr>
        <p:spPr>
          <a:xfrm>
            <a:off x="645938" y="1556792"/>
            <a:ext cx="3868340" cy="1307487"/>
          </a:xfrm>
        </p:spPr>
        <p:txBody>
          <a:bodyPr>
            <a:normAutofit lnSpcReduction="10000"/>
          </a:bodyPr>
          <a:lstStyle/>
          <a:p>
            <a:r>
              <a:rPr lang="en-CA" dirty="0"/>
              <a:t>David </a:t>
            </a:r>
            <a:r>
              <a:rPr lang="en-CA" dirty="0" err="1"/>
              <a:t>Zandvliet</a:t>
            </a:r>
            <a:r>
              <a:rPr lang="en-CA" dirty="0"/>
              <a:t> (PhD)</a:t>
            </a:r>
          </a:p>
          <a:p>
            <a:r>
              <a:rPr lang="en-CA" dirty="0"/>
              <a:t>Simon Fraser University, Burnaby, BC</a:t>
            </a:r>
          </a:p>
          <a:p>
            <a:r>
              <a:rPr lang="en-CA" dirty="0"/>
              <a:t>Canada</a:t>
            </a:r>
          </a:p>
          <a:p>
            <a:r>
              <a:rPr lang="en-CA" dirty="0">
                <a:hlinkClick r:id="rId2"/>
              </a:rPr>
              <a:t>dbz@sfu.ca</a:t>
            </a:r>
            <a:r>
              <a:rPr lang="en-CA" dirty="0"/>
              <a:t> 	</a:t>
            </a:r>
          </a:p>
        </p:txBody>
      </p:sp>
      <p:pic>
        <p:nvPicPr>
          <p:cNvPr id="8" name="Content Placeholder 7">
            <a:extLst>
              <a:ext uri="{FF2B5EF4-FFF2-40B4-BE49-F238E27FC236}">
                <a16:creationId xmlns:a16="http://schemas.microsoft.com/office/drawing/2014/main" id="{5AC25C20-238A-485D-8199-1714B039E87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6" y="3338222"/>
            <a:ext cx="4488205" cy="2736304"/>
          </a:xfrm>
        </p:spPr>
      </p:pic>
      <p:sp>
        <p:nvSpPr>
          <p:cNvPr id="5" name="Text Placeholder 4">
            <a:extLst>
              <a:ext uri="{FF2B5EF4-FFF2-40B4-BE49-F238E27FC236}">
                <a16:creationId xmlns:a16="http://schemas.microsoft.com/office/drawing/2014/main" id="{614EF96C-3CD3-495D-9318-3ACDC74BB65B}"/>
              </a:ext>
            </a:extLst>
          </p:cNvPr>
          <p:cNvSpPr>
            <a:spLocks noGrp="1"/>
          </p:cNvSpPr>
          <p:nvPr>
            <p:ph type="body" sz="quarter" idx="3"/>
          </p:nvPr>
        </p:nvSpPr>
        <p:spPr>
          <a:xfrm>
            <a:off x="4645820" y="1556792"/>
            <a:ext cx="3887391" cy="1307486"/>
          </a:xfrm>
        </p:spPr>
        <p:txBody>
          <a:bodyPr>
            <a:normAutofit lnSpcReduction="10000"/>
          </a:bodyPr>
          <a:lstStyle/>
          <a:p>
            <a:r>
              <a:rPr lang="en-CA" dirty="0"/>
              <a:t>Gordon Sturrock (PhD)</a:t>
            </a:r>
          </a:p>
          <a:p>
            <a:r>
              <a:rPr lang="en-CA" dirty="0"/>
              <a:t>Douglas College, New Westminster, BC</a:t>
            </a:r>
          </a:p>
          <a:p>
            <a:r>
              <a:rPr lang="en-CA" dirty="0"/>
              <a:t>Canada</a:t>
            </a:r>
          </a:p>
          <a:p>
            <a:r>
              <a:rPr lang="en-CA" dirty="0">
                <a:hlinkClick r:id="rId4"/>
              </a:rPr>
              <a:t>sturrockg@douglascollege.ca</a:t>
            </a:r>
            <a:r>
              <a:rPr lang="en-CA" dirty="0"/>
              <a:t> </a:t>
            </a:r>
          </a:p>
        </p:txBody>
      </p:sp>
      <p:pic>
        <p:nvPicPr>
          <p:cNvPr id="10" name="Content Placeholder 9">
            <a:extLst>
              <a:ext uri="{FF2B5EF4-FFF2-40B4-BE49-F238E27FC236}">
                <a16:creationId xmlns:a16="http://schemas.microsoft.com/office/drawing/2014/main" id="{3749CA06-F186-49CA-BD43-D3D4B42530B1}"/>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076056" y="2988650"/>
            <a:ext cx="3440882" cy="3123066"/>
          </a:xfrm>
        </p:spPr>
      </p:pic>
    </p:spTree>
    <p:extLst>
      <p:ext uri="{BB962C8B-B14F-4D97-AF65-F5344CB8AC3E}">
        <p14:creationId xmlns:p14="http://schemas.microsoft.com/office/powerpoint/2010/main" val="288923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F450-94AC-4F6A-95D0-A072F6FF4426}"/>
              </a:ext>
            </a:extLst>
          </p:cNvPr>
          <p:cNvSpPr>
            <a:spLocks noGrp="1"/>
          </p:cNvSpPr>
          <p:nvPr>
            <p:ph type="title"/>
          </p:nvPr>
        </p:nvSpPr>
        <p:spPr/>
        <p:txBody>
          <a:bodyPr/>
          <a:lstStyle/>
          <a:p>
            <a:r>
              <a:rPr lang="en-CA" dirty="0"/>
              <a:t>Research Problem</a:t>
            </a:r>
          </a:p>
        </p:txBody>
      </p:sp>
      <p:sp>
        <p:nvSpPr>
          <p:cNvPr id="3" name="Content Placeholder 2">
            <a:extLst>
              <a:ext uri="{FF2B5EF4-FFF2-40B4-BE49-F238E27FC236}">
                <a16:creationId xmlns:a16="http://schemas.microsoft.com/office/drawing/2014/main" id="{2E3FB9A8-B15B-4FED-BD71-96BBEF38DC36}"/>
              </a:ext>
            </a:extLst>
          </p:cNvPr>
          <p:cNvSpPr>
            <a:spLocks noGrp="1"/>
          </p:cNvSpPr>
          <p:nvPr>
            <p:ph idx="1"/>
          </p:nvPr>
        </p:nvSpPr>
        <p:spPr>
          <a:xfrm>
            <a:off x="628650" y="1484784"/>
            <a:ext cx="7886700" cy="3960440"/>
          </a:xfrm>
        </p:spPr>
        <p:txBody>
          <a:bodyPr>
            <a:normAutofit/>
          </a:bodyPr>
          <a:lstStyle/>
          <a:p>
            <a:r>
              <a:rPr lang="en-US" dirty="0"/>
              <a:t>How should 21st century youth be educated to meet the challenges of work, life and citizenship that will lead to environmental, social and economic sustainability? </a:t>
            </a:r>
          </a:p>
          <a:p>
            <a:endParaRPr lang="en-US" dirty="0"/>
          </a:p>
          <a:p>
            <a:pPr marL="0" indent="0">
              <a:buNone/>
            </a:pPr>
            <a:endParaRPr lang="en-US" dirty="0"/>
          </a:p>
          <a:p>
            <a:r>
              <a:rPr lang="en-US" dirty="0"/>
              <a:t>This presentation shares research describing features of the learning environment linked to the long term learning outcome of active citizenship.  It tells the story of how the learning environment in a high school integrated studies program contributed to the development of citizens that embrace environmental stewardship and are active contributors to a healthy, sustainable society.</a:t>
            </a:r>
            <a:endParaRPr lang="en-CA" dirty="0"/>
          </a:p>
          <a:p>
            <a:endParaRPr lang="en-CA" dirty="0"/>
          </a:p>
        </p:txBody>
      </p:sp>
    </p:spTree>
    <p:extLst>
      <p:ext uri="{BB962C8B-B14F-4D97-AF65-F5344CB8AC3E}">
        <p14:creationId xmlns:p14="http://schemas.microsoft.com/office/powerpoint/2010/main" val="125234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3260200"/>
              </p:ext>
            </p:extLst>
          </p:nvPr>
        </p:nvGraphicFramePr>
        <p:xfrm>
          <a:off x="349449" y="2698703"/>
          <a:ext cx="4464496" cy="3312369"/>
        </p:xfrm>
        <a:graphic>
          <a:graphicData uri="http://schemas.openxmlformats.org/drawingml/2006/table">
            <a:tbl>
              <a:tblPr/>
              <a:tblGrid>
                <a:gridCol w="2195654">
                  <a:extLst>
                    <a:ext uri="{9D8B030D-6E8A-4147-A177-3AD203B41FA5}">
                      <a16:colId xmlns:a16="http://schemas.microsoft.com/office/drawing/2014/main" val="20000"/>
                    </a:ext>
                  </a:extLst>
                </a:gridCol>
                <a:gridCol w="2268842">
                  <a:extLst>
                    <a:ext uri="{9D8B030D-6E8A-4147-A177-3AD203B41FA5}">
                      <a16:colId xmlns:a16="http://schemas.microsoft.com/office/drawing/2014/main" val="20001"/>
                    </a:ext>
                  </a:extLst>
                </a:gridCol>
              </a:tblGrid>
              <a:tr h="850035">
                <a:tc>
                  <a:txBody>
                    <a:bodyPr/>
                    <a:lstStyle/>
                    <a:p>
                      <a:pPr marL="0" marR="0">
                        <a:lnSpc>
                          <a:spcPct val="115000"/>
                        </a:lnSpc>
                        <a:spcBef>
                          <a:spcPts val="0"/>
                        </a:spcBef>
                        <a:spcAft>
                          <a:spcPts val="0"/>
                        </a:spcAft>
                      </a:pPr>
                      <a:endParaRPr lang="en-US" sz="1100" dirty="0">
                        <a:latin typeface="Calibri"/>
                        <a:ea typeface="Calibri"/>
                        <a:cs typeface="Times New Roman"/>
                      </a:endParaRPr>
                    </a:p>
                    <a:p>
                      <a:r>
                        <a:rPr lang="en-US" sz="1800" b="1" dirty="0">
                          <a:latin typeface="Calibri"/>
                        </a:rPr>
                        <a:t>Description</a:t>
                      </a:r>
                      <a:r>
                        <a:rPr lang="en-US" sz="11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4000"/>
                      </a:schemeClr>
                    </a:solidFill>
                  </a:tcPr>
                </a:tc>
                <a:tc>
                  <a:txBody>
                    <a:bodyPr/>
                    <a:lstStyle/>
                    <a:p>
                      <a:pPr marL="0" marR="0">
                        <a:lnSpc>
                          <a:spcPct val="115000"/>
                        </a:lnSpc>
                        <a:spcBef>
                          <a:spcPts val="0"/>
                        </a:spcBef>
                        <a:spcAft>
                          <a:spcPts val="0"/>
                        </a:spcAft>
                      </a:pPr>
                      <a:r>
                        <a:rPr lang="en-US" sz="1800" b="1" dirty="0">
                          <a:latin typeface="Calibri"/>
                          <a:ea typeface="Calibri"/>
                          <a:cs typeface="Times New Roman"/>
                        </a:rPr>
                        <a:t>Retrospective Study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4000"/>
                      </a:schemeClr>
                    </a:solidFill>
                  </a:tcPr>
                </a:tc>
                <a:extLst>
                  <a:ext uri="{0D108BD9-81ED-4DB2-BD59-A6C34878D82A}">
                    <a16:rowId xmlns:a16="http://schemas.microsoft.com/office/drawing/2014/main" val="10000"/>
                  </a:ext>
                </a:extLst>
              </a:tr>
              <a:tr h="1158900">
                <a:tc>
                  <a:txBody>
                    <a:bodyPr/>
                    <a:lstStyle/>
                    <a:p>
                      <a:pPr marL="0" marR="0">
                        <a:lnSpc>
                          <a:spcPct val="115000"/>
                        </a:lnSpc>
                        <a:spcBef>
                          <a:spcPts val="0"/>
                        </a:spcBef>
                        <a:spcAft>
                          <a:spcPts val="0"/>
                        </a:spcAft>
                      </a:pPr>
                      <a:r>
                        <a:rPr lang="en-US" sz="1800" b="1" dirty="0">
                          <a:latin typeface="Calibri"/>
                          <a:ea typeface="Calibri"/>
                          <a:cs typeface="Times New Roman"/>
                        </a:rPr>
                        <a:t> Methods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alpha val="45000"/>
                      </a:schemeClr>
                    </a:solidFill>
                  </a:tcPr>
                </a:tc>
                <a:tc>
                  <a:txBody>
                    <a:bodyPr/>
                    <a:lstStyle/>
                    <a:p>
                      <a:pPr marL="0" marR="0">
                        <a:lnSpc>
                          <a:spcPct val="115000"/>
                        </a:lnSpc>
                        <a:spcBef>
                          <a:spcPts val="0"/>
                        </a:spcBef>
                        <a:spcAft>
                          <a:spcPts val="0"/>
                        </a:spcAft>
                      </a:pPr>
                      <a:r>
                        <a:rPr lang="en-US" sz="1800" b="1" dirty="0">
                          <a:latin typeface="Calibri"/>
                          <a:ea typeface="Calibri"/>
                          <a:cs typeface="Times New Roman"/>
                        </a:rPr>
                        <a:t>Mixed Methods </a:t>
                      </a:r>
                      <a:r>
                        <a:rPr lang="en-US" sz="1400" b="1" dirty="0">
                          <a:latin typeface="Calibri"/>
                          <a:ea typeface="Calibri"/>
                          <a:cs typeface="Times New Roman"/>
                        </a:rPr>
                        <a:t>(open</a:t>
                      </a:r>
                      <a:r>
                        <a:rPr lang="en-US" sz="1400" b="1" baseline="0" dirty="0">
                          <a:latin typeface="Calibri"/>
                          <a:ea typeface="Calibri"/>
                          <a:cs typeface="Times New Roman"/>
                        </a:rPr>
                        <a:t> ended questions, ISSP survey, PLACES survey, group interview)</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alpha val="45000"/>
                      </a:schemeClr>
                    </a:solidFill>
                  </a:tcPr>
                </a:tc>
                <a:extLst>
                  <a:ext uri="{0D108BD9-81ED-4DB2-BD59-A6C34878D82A}">
                    <a16:rowId xmlns:a16="http://schemas.microsoft.com/office/drawing/2014/main" val="10001"/>
                  </a:ext>
                </a:extLst>
              </a:tr>
              <a:tr h="1303434">
                <a:tc>
                  <a:txBody>
                    <a:bodyPr/>
                    <a:lstStyle/>
                    <a:p>
                      <a:pPr marL="0" marR="0">
                        <a:lnSpc>
                          <a:spcPct val="115000"/>
                        </a:lnSpc>
                        <a:spcBef>
                          <a:spcPts val="0"/>
                        </a:spcBef>
                        <a:spcAft>
                          <a:spcPts val="0"/>
                        </a:spcAft>
                      </a:pPr>
                      <a:r>
                        <a:rPr lang="en-US" sz="1800" b="1" dirty="0">
                          <a:latin typeface="Calibri"/>
                          <a:ea typeface="Calibri"/>
                          <a:cs typeface="Times New Roman"/>
                        </a:rPr>
                        <a:t>Group</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1000"/>
                      </a:schemeClr>
                    </a:solidFill>
                  </a:tcPr>
                </a:tc>
                <a:tc>
                  <a:txBody>
                    <a:bodyPr/>
                    <a:lstStyle/>
                    <a:p>
                      <a:pPr marL="0" marR="0">
                        <a:lnSpc>
                          <a:spcPct val="115000"/>
                        </a:lnSpc>
                        <a:spcBef>
                          <a:spcPts val="0"/>
                        </a:spcBef>
                        <a:spcAft>
                          <a:spcPts val="0"/>
                        </a:spcAft>
                      </a:pPr>
                      <a:r>
                        <a:rPr lang="en-US" sz="1800" b="1" dirty="0">
                          <a:latin typeface="Calibri"/>
                          <a:ea typeface="Calibri"/>
                          <a:cs typeface="Times New Roman"/>
                        </a:rPr>
                        <a:t>ES 10 (2003, 2004 cohort)</a:t>
                      </a:r>
                      <a:endParaRPr lang="en-US" sz="1100" dirty="0">
                        <a:latin typeface="Calibri"/>
                        <a:ea typeface="Calibri"/>
                        <a:cs typeface="Times New Roman"/>
                      </a:endParaRPr>
                    </a:p>
                    <a:p>
                      <a:pPr marL="0" marR="0">
                        <a:lnSpc>
                          <a:spcPct val="115000"/>
                        </a:lnSpc>
                        <a:spcBef>
                          <a:spcPts val="0"/>
                        </a:spcBef>
                        <a:spcAft>
                          <a:spcPts val="0"/>
                        </a:spcAft>
                      </a:pPr>
                      <a:r>
                        <a:rPr lang="en-US" sz="1800" b="1" dirty="0">
                          <a:latin typeface="Calibri"/>
                          <a:ea typeface="Calibri"/>
                          <a:cs typeface="Times New Roman"/>
                        </a:rPr>
                        <a:t>(min:</a:t>
                      </a:r>
                      <a:r>
                        <a:rPr lang="en-US" sz="1800" b="1" baseline="0" dirty="0">
                          <a:latin typeface="Calibri"/>
                          <a:ea typeface="Calibri"/>
                          <a:cs typeface="Times New Roman"/>
                        </a:rPr>
                        <a:t> 8 yrs out)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1000"/>
                      </a:schemeClr>
                    </a:solidFill>
                  </a:tcPr>
                </a:tc>
                <a:extLst>
                  <a:ext uri="{0D108BD9-81ED-4DB2-BD59-A6C34878D82A}">
                    <a16:rowId xmlns:a16="http://schemas.microsoft.com/office/drawing/2014/main" val="10002"/>
                  </a:ext>
                </a:extLst>
              </a:tr>
            </a:tbl>
          </a:graphicData>
        </a:graphic>
      </p:graphicFrame>
      <p:sp>
        <p:nvSpPr>
          <p:cNvPr id="2049" name="AutoShape 1"/>
          <p:cNvSpPr>
            <a:spLocks noChangeArrowheads="1"/>
          </p:cNvSpPr>
          <p:nvPr/>
        </p:nvSpPr>
        <p:spPr bwMode="auto">
          <a:xfrm>
            <a:off x="1619672" y="2708920"/>
            <a:ext cx="962025" cy="3333750"/>
          </a:xfrm>
          <a:prstGeom prst="downArrow">
            <a:avLst>
              <a:gd name="adj1" fmla="val 50000"/>
              <a:gd name="adj2" fmla="val 86634"/>
            </a:avLst>
          </a:prstGeom>
          <a:solidFill>
            <a:schemeClr val="accent1">
              <a:alpha val="52000"/>
            </a:schemeClr>
          </a:solidFill>
          <a:ln w="9525">
            <a:solidFill>
              <a:schemeClr val="accent3">
                <a:alpha val="38000"/>
              </a:schemeClr>
            </a:solid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solidFill>
                  <a:schemeClr val="tx1">
                    <a:alpha val="48000"/>
                  </a:schemeClr>
                </a:solidFill>
                <a:latin typeface="Arial" pitchFamily="34" charset="0"/>
              </a:rPr>
              <a:t>Comparison</a:t>
            </a:r>
            <a:endParaRPr kumimoji="0" lang="en-US" sz="1800" b="0" i="0" u="none" strike="noStrike" cap="none" normalizeH="0" baseline="0" dirty="0">
              <a:ln>
                <a:noFill/>
              </a:ln>
              <a:solidFill>
                <a:schemeClr val="tx1">
                  <a:alpha val="48000"/>
                </a:schemeClr>
              </a:solidFill>
              <a:effectLst/>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05795481"/>
              </p:ext>
            </p:extLst>
          </p:nvPr>
        </p:nvGraphicFramePr>
        <p:xfrm>
          <a:off x="5436096" y="2597460"/>
          <a:ext cx="3192016" cy="3192388"/>
        </p:xfrm>
        <a:graphic>
          <a:graphicData uri="http://schemas.openxmlformats.org/drawingml/2006/table">
            <a:tbl>
              <a:tblPr firstRow="1" bandRow="1">
                <a:tableStyleId>{5C22544A-7EE6-4342-B048-85BDC9FD1C3A}</a:tableStyleId>
              </a:tblPr>
              <a:tblGrid>
                <a:gridCol w="3192016">
                  <a:extLst>
                    <a:ext uri="{9D8B030D-6E8A-4147-A177-3AD203B41FA5}">
                      <a16:colId xmlns:a16="http://schemas.microsoft.com/office/drawing/2014/main" val="20000"/>
                    </a:ext>
                  </a:extLst>
                </a:gridCol>
              </a:tblGrid>
              <a:tr h="792088">
                <a:tc>
                  <a:txBody>
                    <a:bodyPr/>
                    <a:lstStyle/>
                    <a:p>
                      <a:r>
                        <a:rPr lang="en-US" b="1" dirty="0"/>
                        <a:t>PLACES Survey</a:t>
                      </a:r>
                    </a:p>
                  </a:txBody>
                  <a:tcPr/>
                </a:tc>
                <a:extLst>
                  <a:ext uri="{0D108BD9-81ED-4DB2-BD59-A6C34878D82A}">
                    <a16:rowId xmlns:a16="http://schemas.microsoft.com/office/drawing/2014/main" val="10000"/>
                  </a:ext>
                </a:extLst>
              </a:tr>
              <a:tr h="2304256">
                <a:tc>
                  <a:txBody>
                    <a:bodyPr/>
                    <a:lstStyle/>
                    <a:p>
                      <a:endParaRPr lang="en-US" b="1" dirty="0"/>
                    </a:p>
                    <a:p>
                      <a:endParaRPr lang="en-US" b="1" dirty="0"/>
                    </a:p>
                    <a:p>
                      <a:endParaRPr lang="en-US" b="1" dirty="0"/>
                    </a:p>
                    <a:p>
                      <a:endParaRPr lang="en-US" b="1" dirty="0"/>
                    </a:p>
                    <a:p>
                      <a:r>
                        <a:rPr lang="en-US" b="1" dirty="0"/>
                        <a:t>ES 10 (2007 cohort)</a:t>
                      </a:r>
                    </a:p>
                    <a:p>
                      <a:r>
                        <a:rPr kumimoji="0" lang="en-US" sz="1400" kern="1200" dirty="0">
                          <a:solidFill>
                            <a:schemeClr val="dk1"/>
                          </a:solidFill>
                          <a:effectLst/>
                          <a:latin typeface="+mn-lt"/>
                          <a:ea typeface="+mn-ea"/>
                          <a:cs typeface="+mn-cs"/>
                        </a:rPr>
                        <a:t>actual learning environment results collected in 2007 at the end of the program (from </a:t>
                      </a:r>
                      <a:r>
                        <a:rPr kumimoji="0" lang="en-US" sz="1400" kern="1200" dirty="0" err="1">
                          <a:solidFill>
                            <a:schemeClr val="dk1"/>
                          </a:solidFill>
                          <a:effectLst/>
                          <a:latin typeface="+mn-lt"/>
                          <a:ea typeface="+mn-ea"/>
                          <a:cs typeface="+mn-cs"/>
                        </a:rPr>
                        <a:t>Koci’s</a:t>
                      </a:r>
                      <a:r>
                        <a:rPr kumimoji="0" lang="en-US" sz="1400" kern="1200" dirty="0">
                          <a:solidFill>
                            <a:schemeClr val="dk1"/>
                          </a:solidFill>
                          <a:effectLst/>
                          <a:latin typeface="+mn-lt"/>
                          <a:ea typeface="+mn-ea"/>
                          <a:cs typeface="+mn-cs"/>
                        </a:rPr>
                        <a:t> (2013) study), compared to actual learning environment results measured five years later (from my study)</a:t>
                      </a:r>
                      <a:endParaRPr lang="en-US" sz="1400" b="1" dirty="0"/>
                    </a:p>
                  </a:txBody>
                  <a:tcPr/>
                </a:tc>
                <a:extLst>
                  <a:ext uri="{0D108BD9-81ED-4DB2-BD59-A6C34878D82A}">
                    <a16:rowId xmlns:a16="http://schemas.microsoft.com/office/drawing/2014/main" val="10001"/>
                  </a:ext>
                </a:extLst>
              </a:tr>
            </a:tbl>
          </a:graphicData>
        </a:graphic>
      </p:graphicFrame>
      <p:sp>
        <p:nvSpPr>
          <p:cNvPr id="6" name="AutoShape 1"/>
          <p:cNvSpPr>
            <a:spLocks noChangeArrowheads="1"/>
          </p:cNvSpPr>
          <p:nvPr/>
        </p:nvSpPr>
        <p:spPr bwMode="auto">
          <a:xfrm rot="5400000">
            <a:off x="5603155" y="1929793"/>
            <a:ext cx="962025" cy="4104456"/>
          </a:xfrm>
          <a:prstGeom prst="downArrow">
            <a:avLst>
              <a:gd name="adj1" fmla="val 50000"/>
              <a:gd name="adj2" fmla="val 86634"/>
            </a:avLst>
          </a:prstGeom>
          <a:solidFill>
            <a:schemeClr val="accent1">
              <a:alpha val="52000"/>
            </a:schemeClr>
          </a:solidFill>
          <a:ln w="9525">
            <a:solidFill>
              <a:schemeClr val="accent3">
                <a:alpha val="38000"/>
              </a:schemeClr>
            </a:solidFill>
            <a:miter lim="800000"/>
            <a:headEnd/>
            <a:tailEnd/>
          </a:ln>
        </p:spPr>
        <p:txBody>
          <a:bodyPr vert="vert270"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solidFill>
                  <a:schemeClr val="tx1">
                    <a:alpha val="48000"/>
                  </a:schemeClr>
                </a:solidFill>
                <a:latin typeface="Arial" pitchFamily="34" charset="0"/>
              </a:rPr>
              <a:t>Consistency of PLACES instrument</a:t>
            </a:r>
            <a:endParaRPr kumimoji="0" lang="en-US" sz="1800" b="0" i="0" u="none" strike="noStrike" cap="none" normalizeH="0" baseline="0" dirty="0">
              <a:ln>
                <a:noFill/>
              </a:ln>
              <a:solidFill>
                <a:schemeClr val="tx1">
                  <a:alpha val="48000"/>
                </a:schemeClr>
              </a:solidFill>
              <a:effectLst/>
              <a:latin typeface="Arial" pitchFamily="34" charset="0"/>
            </a:endParaRPr>
          </a:p>
        </p:txBody>
      </p:sp>
      <p:sp>
        <p:nvSpPr>
          <p:cNvPr id="9" name="TextBox 8"/>
          <p:cNvSpPr txBox="1"/>
          <p:nvPr/>
        </p:nvSpPr>
        <p:spPr>
          <a:xfrm>
            <a:off x="755576" y="1124744"/>
            <a:ext cx="6840760" cy="707886"/>
          </a:xfrm>
          <a:prstGeom prst="rect">
            <a:avLst/>
          </a:prstGeom>
          <a:noFill/>
        </p:spPr>
        <p:txBody>
          <a:bodyPr wrap="square" rtlCol="0">
            <a:spAutoFit/>
          </a:bodyPr>
          <a:lstStyle/>
          <a:p>
            <a:r>
              <a:rPr lang="en-US" sz="4000" dirty="0">
                <a:solidFill>
                  <a:schemeClr val="tx2"/>
                </a:solidFill>
              </a:rPr>
              <a:t>Overview of Methods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FE54-9C73-445C-8C64-484704606A97}"/>
              </a:ext>
            </a:extLst>
          </p:cNvPr>
          <p:cNvSpPr>
            <a:spLocks noGrp="1"/>
          </p:cNvSpPr>
          <p:nvPr>
            <p:ph type="ctrTitle"/>
          </p:nvPr>
        </p:nvSpPr>
        <p:spPr>
          <a:xfrm>
            <a:off x="1093304" y="548680"/>
            <a:ext cx="6858000" cy="794469"/>
          </a:xfrm>
        </p:spPr>
        <p:txBody>
          <a:bodyPr/>
          <a:lstStyle/>
          <a:p>
            <a:r>
              <a:rPr lang="en-CA" dirty="0"/>
              <a:t>PLACES</a:t>
            </a:r>
          </a:p>
        </p:txBody>
      </p:sp>
      <p:sp>
        <p:nvSpPr>
          <p:cNvPr id="3" name="Subtitle 2">
            <a:extLst>
              <a:ext uri="{FF2B5EF4-FFF2-40B4-BE49-F238E27FC236}">
                <a16:creationId xmlns:a16="http://schemas.microsoft.com/office/drawing/2014/main" id="{E5DF7390-8122-4783-B62A-25C6785EFD98}"/>
              </a:ext>
            </a:extLst>
          </p:cNvPr>
          <p:cNvSpPr>
            <a:spLocks noGrp="1"/>
          </p:cNvSpPr>
          <p:nvPr>
            <p:ph type="subTitle" idx="1"/>
          </p:nvPr>
        </p:nvSpPr>
        <p:spPr>
          <a:xfrm>
            <a:off x="1093304" y="1556792"/>
            <a:ext cx="7079096" cy="3528392"/>
          </a:xfrm>
        </p:spPr>
        <p:txBody>
          <a:bodyPr>
            <a:normAutofit/>
          </a:bodyPr>
          <a:lstStyle/>
          <a:p>
            <a:pPr algn="l"/>
            <a:r>
              <a:rPr lang="en-US" sz="2800" dirty="0"/>
              <a:t>A key part of this study was the use of a learning environment survey tool called the Place-Based Learning and Constructivist Environment Survey (PLACES) that describes research on learning environments as both ‘descriptive of classroom contexts’ and ‘predictive of student learning.’ </a:t>
            </a:r>
            <a:endParaRPr lang="en-CA" sz="2800" dirty="0"/>
          </a:p>
        </p:txBody>
      </p:sp>
    </p:spTree>
    <p:extLst>
      <p:ext uri="{BB962C8B-B14F-4D97-AF65-F5344CB8AC3E}">
        <p14:creationId xmlns:p14="http://schemas.microsoft.com/office/powerpoint/2010/main" val="197612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a:extLst>
              <a:ext uri="{FF2B5EF4-FFF2-40B4-BE49-F238E27FC236}">
                <a16:creationId xmlns:a16="http://schemas.microsoft.com/office/drawing/2014/main" id="{07855EF9-A1B5-4AAF-A93C-67DA73A928A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a:solidFill>
                  <a:schemeClr val="tx1"/>
                </a:solidFill>
                <a:latin typeface="Arial" panose="020B0604020202020204" pitchFamily="34" charset="0"/>
                <a:ea typeface="Osaka" pitchFamily="2" charset="-128"/>
              </a:defRPr>
            </a:lvl1pPr>
            <a:lvl2pPr marL="742950" indent="-285750">
              <a:defRPr kumimoji="1" sz="3000">
                <a:solidFill>
                  <a:schemeClr val="tx1"/>
                </a:solidFill>
                <a:latin typeface="Arial" panose="020B0604020202020204" pitchFamily="34" charset="0"/>
                <a:ea typeface="Osaka" pitchFamily="2" charset="-128"/>
              </a:defRPr>
            </a:lvl2pPr>
            <a:lvl3pPr marL="1143000" indent="-228600">
              <a:defRPr kumimoji="1" sz="3000">
                <a:solidFill>
                  <a:schemeClr val="tx1"/>
                </a:solidFill>
                <a:latin typeface="Arial" panose="020B0604020202020204" pitchFamily="34" charset="0"/>
                <a:ea typeface="Osaka" pitchFamily="2" charset="-128"/>
              </a:defRPr>
            </a:lvl3pPr>
            <a:lvl4pPr marL="1600200" indent="-228600">
              <a:defRPr kumimoji="1" sz="3000">
                <a:solidFill>
                  <a:schemeClr val="tx1"/>
                </a:solidFill>
                <a:latin typeface="Arial" panose="020B0604020202020204" pitchFamily="34" charset="0"/>
                <a:ea typeface="Osaka" pitchFamily="2" charset="-128"/>
              </a:defRPr>
            </a:lvl4pPr>
            <a:lvl5pPr marL="2057400" indent="-228600">
              <a:defRPr kumimoji="1" sz="3000">
                <a:solidFill>
                  <a:schemeClr val="tx1"/>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9pPr>
          </a:lstStyle>
          <a:p>
            <a:fld id="{591673C3-B61C-411D-8EB8-6149B417A394}" type="datetime1">
              <a:rPr kumimoji="0" lang="en-US" altLang="en-US" sz="1400"/>
              <a:pPr/>
              <a:t>11/19/2018</a:t>
            </a:fld>
            <a:endParaRPr kumimoji="0" lang="en-US" altLang="en-US" sz="1400"/>
          </a:p>
        </p:txBody>
      </p:sp>
      <p:sp>
        <p:nvSpPr>
          <p:cNvPr id="18434" name="Rectangle 2">
            <a:extLst>
              <a:ext uri="{FF2B5EF4-FFF2-40B4-BE49-F238E27FC236}">
                <a16:creationId xmlns:a16="http://schemas.microsoft.com/office/drawing/2014/main" id="{98B0410E-DF97-4363-8977-FFEA639C1E66}"/>
              </a:ext>
            </a:extLst>
          </p:cNvPr>
          <p:cNvSpPr>
            <a:spLocks noGrp="1" noChangeArrowheads="1"/>
          </p:cNvSpPr>
          <p:nvPr>
            <p:ph type="title"/>
          </p:nvPr>
        </p:nvSpPr>
        <p:spPr/>
        <p:txBody>
          <a:bodyPr/>
          <a:lstStyle/>
          <a:p>
            <a:pPr eaLnBrk="1" hangingPunct="1"/>
            <a:r>
              <a:rPr lang="en-US" altLang="en-US" sz="4000"/>
              <a:t>Learning Environments Research</a:t>
            </a:r>
            <a:endParaRPr lang="en-US" altLang="en-US"/>
          </a:p>
        </p:txBody>
      </p:sp>
      <p:sp>
        <p:nvSpPr>
          <p:cNvPr id="18435" name="Rectangle 3">
            <a:extLst>
              <a:ext uri="{FF2B5EF4-FFF2-40B4-BE49-F238E27FC236}">
                <a16:creationId xmlns:a16="http://schemas.microsoft.com/office/drawing/2014/main" id="{A95B4A72-7A21-4771-98FC-7C1AE8650D48}"/>
              </a:ext>
            </a:extLst>
          </p:cNvPr>
          <p:cNvSpPr>
            <a:spLocks noGrp="1" noChangeArrowheads="1"/>
          </p:cNvSpPr>
          <p:nvPr>
            <p:ph type="body" idx="1"/>
          </p:nvPr>
        </p:nvSpPr>
        <p:spPr>
          <a:xfrm>
            <a:off x="685800" y="2286000"/>
            <a:ext cx="7772400" cy="4114800"/>
          </a:xfrm>
        </p:spPr>
        <p:txBody>
          <a:bodyPr/>
          <a:lstStyle/>
          <a:p>
            <a:pPr eaLnBrk="1" hangingPunct="1">
              <a:buFontTx/>
              <a:buNone/>
            </a:pPr>
            <a:r>
              <a:rPr lang="en-US" altLang="en-US" sz="2600"/>
              <a:t>The form of learning supported, and conceptual models held by students are an important prerequisite for learning in all its forms …</a:t>
            </a:r>
          </a:p>
          <a:p>
            <a:pPr eaLnBrk="1" hangingPunct="1">
              <a:buFontTx/>
              <a:buNone/>
            </a:pPr>
            <a:endParaRPr lang="en-US" altLang="en-US" sz="2600"/>
          </a:p>
          <a:p>
            <a:pPr eaLnBrk="1" hangingPunct="1">
              <a:buFontTx/>
              <a:buNone/>
            </a:pPr>
            <a:r>
              <a:rPr lang="en-US" altLang="en-US" sz="2600"/>
              <a:t>Learning environment studies acknowledge first - that learning takes place within the social realm and social conditions contribute to the quality of learning and experience …</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a:extLst>
              <a:ext uri="{FF2B5EF4-FFF2-40B4-BE49-F238E27FC236}">
                <a16:creationId xmlns:a16="http://schemas.microsoft.com/office/drawing/2014/main" id="{DFE8D89A-864C-413A-BB5B-4BD45A8FA8C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a:solidFill>
                  <a:schemeClr val="tx1"/>
                </a:solidFill>
                <a:latin typeface="Arial" panose="020B0604020202020204" pitchFamily="34" charset="0"/>
                <a:ea typeface="Osaka" pitchFamily="2" charset="-128"/>
              </a:defRPr>
            </a:lvl1pPr>
            <a:lvl2pPr marL="742950" indent="-285750">
              <a:defRPr kumimoji="1" sz="3000">
                <a:solidFill>
                  <a:schemeClr val="tx1"/>
                </a:solidFill>
                <a:latin typeface="Arial" panose="020B0604020202020204" pitchFamily="34" charset="0"/>
                <a:ea typeface="Osaka" pitchFamily="2" charset="-128"/>
              </a:defRPr>
            </a:lvl2pPr>
            <a:lvl3pPr marL="1143000" indent="-228600">
              <a:defRPr kumimoji="1" sz="3000">
                <a:solidFill>
                  <a:schemeClr val="tx1"/>
                </a:solidFill>
                <a:latin typeface="Arial" panose="020B0604020202020204" pitchFamily="34" charset="0"/>
                <a:ea typeface="Osaka" pitchFamily="2" charset="-128"/>
              </a:defRPr>
            </a:lvl3pPr>
            <a:lvl4pPr marL="1600200" indent="-228600">
              <a:defRPr kumimoji="1" sz="3000">
                <a:solidFill>
                  <a:schemeClr val="tx1"/>
                </a:solidFill>
                <a:latin typeface="Arial" panose="020B0604020202020204" pitchFamily="34" charset="0"/>
                <a:ea typeface="Osaka" pitchFamily="2" charset="-128"/>
              </a:defRPr>
            </a:lvl4pPr>
            <a:lvl5pPr marL="2057400" indent="-228600">
              <a:defRPr kumimoji="1" sz="3000">
                <a:solidFill>
                  <a:schemeClr val="tx1"/>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Osaka" pitchFamily="2" charset="-128"/>
              </a:defRPr>
            </a:lvl9pPr>
          </a:lstStyle>
          <a:p>
            <a:fld id="{53C68E15-C8D3-4665-A5AF-0CA758F5C89F}" type="datetime1">
              <a:rPr kumimoji="0" lang="en-US" altLang="en-US" sz="1400"/>
              <a:pPr/>
              <a:t>11/19/2018</a:t>
            </a:fld>
            <a:endParaRPr kumimoji="0" lang="en-US" altLang="en-US" sz="1400"/>
          </a:p>
        </p:txBody>
      </p:sp>
      <p:sp>
        <p:nvSpPr>
          <p:cNvPr id="20482" name="Rectangle 2">
            <a:extLst>
              <a:ext uri="{FF2B5EF4-FFF2-40B4-BE49-F238E27FC236}">
                <a16:creationId xmlns:a16="http://schemas.microsoft.com/office/drawing/2014/main" id="{9913261E-2F9A-438E-BDEA-8B4713B20C94}"/>
              </a:ext>
            </a:extLst>
          </p:cNvPr>
          <p:cNvSpPr>
            <a:spLocks noGrp="1" noChangeArrowheads="1"/>
          </p:cNvSpPr>
          <p:nvPr>
            <p:ph type="title"/>
          </p:nvPr>
        </p:nvSpPr>
        <p:spPr>
          <a:xfrm>
            <a:off x="990600" y="304800"/>
            <a:ext cx="7315200" cy="1143000"/>
          </a:xfrm>
        </p:spPr>
        <p:txBody>
          <a:bodyPr/>
          <a:lstStyle/>
          <a:p>
            <a:pPr eaLnBrk="1" hangingPunct="1"/>
            <a:br>
              <a:rPr kumimoji="1" lang="en-US" altLang="en-US" sz="3400"/>
            </a:br>
            <a:r>
              <a:rPr kumimoji="1" lang="en-US" altLang="en-US" sz="3400"/>
              <a:t>Influences on </a:t>
            </a:r>
            <a:r>
              <a:rPr kumimoji="1" lang="en-US" altLang="en-US" sz="3400" i="1"/>
              <a:t>Learning Environments</a:t>
            </a:r>
            <a:endParaRPr kumimoji="1" lang="en-US" altLang="en-US" sz="2800"/>
          </a:p>
        </p:txBody>
      </p:sp>
      <p:graphicFrame>
        <p:nvGraphicFramePr>
          <p:cNvPr id="361479" name="Object 2">
            <a:extLst>
              <a:ext uri="{FF2B5EF4-FFF2-40B4-BE49-F238E27FC236}">
                <a16:creationId xmlns:a16="http://schemas.microsoft.com/office/drawing/2014/main" id="{953BD77E-BF55-47D2-87F7-01ED8F8727B1}"/>
              </a:ext>
            </a:extLst>
          </p:cNvPr>
          <p:cNvGraphicFramePr>
            <a:graphicFrameLocks noChangeAspect="1"/>
          </p:cNvGraphicFramePr>
          <p:nvPr/>
        </p:nvGraphicFramePr>
        <p:xfrm>
          <a:off x="2590800" y="1828800"/>
          <a:ext cx="4191000" cy="4178300"/>
        </p:xfrm>
        <a:graphic>
          <a:graphicData uri="http://schemas.openxmlformats.org/presentationml/2006/ole">
            <mc:AlternateContent xmlns:mc="http://schemas.openxmlformats.org/markup-compatibility/2006">
              <mc:Choice xmlns:v="urn:schemas-microsoft-com:vml" Requires="v">
                <p:oleObj spid="_x0000_s1032" name="Document" r:id="rId4" imgW="2590800" imgH="2578100" progId="Word.Document.8">
                  <p:embed/>
                </p:oleObj>
              </mc:Choice>
              <mc:Fallback>
                <p:oleObj name="Document" r:id="rId4" imgW="2590800" imgH="2578100" progId="Word.Document.8">
                  <p:embed/>
                  <p:pic>
                    <p:nvPicPr>
                      <p:cNvPr id="361479" name="Object 2">
                        <a:extLst>
                          <a:ext uri="{FF2B5EF4-FFF2-40B4-BE49-F238E27FC236}">
                            <a16:creationId xmlns:a16="http://schemas.microsoft.com/office/drawing/2014/main" id="{953BD77E-BF55-47D2-87F7-01ED8F872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828800"/>
                        <a:ext cx="41910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1483" name="Rectangle 11">
            <a:extLst>
              <a:ext uri="{FF2B5EF4-FFF2-40B4-BE49-F238E27FC236}">
                <a16:creationId xmlns:a16="http://schemas.microsoft.com/office/drawing/2014/main" id="{99CCB835-E392-4D54-B6E0-CE5FE335146A}"/>
              </a:ext>
            </a:extLst>
          </p:cNvPr>
          <p:cNvSpPr>
            <a:spLocks noChangeArrowheads="1"/>
          </p:cNvSpPr>
          <p:nvPr/>
        </p:nvSpPr>
        <p:spPr bwMode="auto">
          <a:xfrm>
            <a:off x="1524000" y="2057400"/>
            <a:ext cx="2895600" cy="7620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FontTx/>
              <a:buNone/>
              <a:defRPr/>
            </a:pPr>
            <a:br>
              <a:rPr lang="en-US" sz="3400">
                <a:latin typeface="Times New Roman" charset="0"/>
                <a:ea typeface="Osaka" charset="0"/>
              </a:rPr>
            </a:br>
            <a:r>
              <a:rPr lang="en-US" sz="2000">
                <a:latin typeface="Times New Roman" charset="0"/>
                <a:ea typeface="Osaka" charset="0"/>
              </a:rPr>
              <a:t>People</a:t>
            </a:r>
          </a:p>
        </p:txBody>
      </p:sp>
      <p:sp>
        <p:nvSpPr>
          <p:cNvPr id="361484" name="Rectangle 12">
            <a:extLst>
              <a:ext uri="{FF2B5EF4-FFF2-40B4-BE49-F238E27FC236}">
                <a16:creationId xmlns:a16="http://schemas.microsoft.com/office/drawing/2014/main" id="{089BDE05-9249-46B1-AE77-F938D3FFBE6E}"/>
              </a:ext>
            </a:extLst>
          </p:cNvPr>
          <p:cNvSpPr>
            <a:spLocks noChangeArrowheads="1"/>
          </p:cNvSpPr>
          <p:nvPr/>
        </p:nvSpPr>
        <p:spPr bwMode="auto">
          <a:xfrm>
            <a:off x="7010400" y="1981200"/>
            <a:ext cx="2895600" cy="7620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FontTx/>
              <a:buNone/>
              <a:defRPr/>
            </a:pPr>
            <a:br>
              <a:rPr lang="en-US" sz="3400">
                <a:latin typeface="Times New Roman" charset="0"/>
                <a:ea typeface="Osaka" charset="0"/>
              </a:rPr>
            </a:br>
            <a:r>
              <a:rPr lang="en-US" sz="2000">
                <a:latin typeface="Times New Roman" charset="0"/>
                <a:ea typeface="Osaka" charset="0"/>
              </a:rPr>
              <a:t>Places</a:t>
            </a:r>
          </a:p>
        </p:txBody>
      </p:sp>
      <p:sp>
        <p:nvSpPr>
          <p:cNvPr id="361485" name="Rectangle 13">
            <a:extLst>
              <a:ext uri="{FF2B5EF4-FFF2-40B4-BE49-F238E27FC236}">
                <a16:creationId xmlns:a16="http://schemas.microsoft.com/office/drawing/2014/main" id="{8F0E9A65-AE59-4351-BC3C-679693D841E2}"/>
              </a:ext>
            </a:extLst>
          </p:cNvPr>
          <p:cNvSpPr>
            <a:spLocks noChangeArrowheads="1"/>
          </p:cNvSpPr>
          <p:nvPr/>
        </p:nvSpPr>
        <p:spPr bwMode="auto">
          <a:xfrm>
            <a:off x="4267200" y="5715000"/>
            <a:ext cx="2895600" cy="7620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FontTx/>
              <a:buNone/>
              <a:defRPr/>
            </a:pPr>
            <a:br>
              <a:rPr lang="en-US" sz="3400">
                <a:latin typeface="Times New Roman" charset="0"/>
                <a:ea typeface="Osaka" charset="0"/>
              </a:rPr>
            </a:br>
            <a:r>
              <a:rPr lang="en-US" sz="2000">
                <a:latin typeface="Times New Roman" charset="0"/>
                <a:ea typeface="Osaka" charset="0"/>
              </a:rPr>
              <a:t>Practices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61479"/>
                                        </p:tgtEl>
                                        <p:attrNameLst>
                                          <p:attrName>style.visibility</p:attrName>
                                        </p:attrNameLst>
                                      </p:cBhvr>
                                      <p:to>
                                        <p:strVal val="visible"/>
                                      </p:to>
                                    </p:set>
                                    <p:anim calcmode="lin" valueType="num">
                                      <p:cBhvr additive="base">
                                        <p:cTn id="7" dur="500" fill="hold"/>
                                        <p:tgtEl>
                                          <p:spTgt spid="361479"/>
                                        </p:tgtEl>
                                        <p:attrNameLst>
                                          <p:attrName>ppt_x</p:attrName>
                                        </p:attrNameLst>
                                      </p:cBhvr>
                                      <p:tavLst>
                                        <p:tav tm="0">
                                          <p:val>
                                            <p:strVal val="#ppt_x"/>
                                          </p:val>
                                        </p:tav>
                                        <p:tav tm="100000">
                                          <p:val>
                                            <p:strVal val="#ppt_x"/>
                                          </p:val>
                                        </p:tav>
                                      </p:tavLst>
                                    </p:anim>
                                    <p:anim calcmode="lin" valueType="num">
                                      <p:cBhvr additive="base">
                                        <p:cTn id="8" dur="500" fill="hold"/>
                                        <p:tgtEl>
                                          <p:spTgt spid="36147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14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148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1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3" grpId="0"/>
      <p:bldP spid="361484" grpId="0"/>
      <p:bldP spid="3614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77F0-8197-48AB-AB85-CE88619F393C}"/>
              </a:ext>
            </a:extLst>
          </p:cNvPr>
          <p:cNvSpPr>
            <a:spLocks noGrp="1"/>
          </p:cNvSpPr>
          <p:nvPr>
            <p:ph type="title"/>
          </p:nvPr>
        </p:nvSpPr>
        <p:spPr>
          <a:xfrm>
            <a:off x="454805" y="404664"/>
            <a:ext cx="8229600" cy="938368"/>
          </a:xfrm>
        </p:spPr>
        <p:txBody>
          <a:bodyPr/>
          <a:lstStyle/>
          <a:p>
            <a:r>
              <a:rPr lang="en-CA" dirty="0"/>
              <a:t>Results - PLACES</a:t>
            </a:r>
          </a:p>
        </p:txBody>
      </p:sp>
      <p:sp>
        <p:nvSpPr>
          <p:cNvPr id="5" name="TextBox 4">
            <a:extLst>
              <a:ext uri="{FF2B5EF4-FFF2-40B4-BE49-F238E27FC236}">
                <a16:creationId xmlns:a16="http://schemas.microsoft.com/office/drawing/2014/main" id="{6319AFC0-E96C-4905-85E6-67B32E7EF06F}"/>
              </a:ext>
            </a:extLst>
          </p:cNvPr>
          <p:cNvSpPr txBox="1"/>
          <p:nvPr/>
        </p:nvSpPr>
        <p:spPr>
          <a:xfrm>
            <a:off x="454805" y="1343032"/>
            <a:ext cx="5413339" cy="369332"/>
          </a:xfrm>
          <a:prstGeom prst="rect">
            <a:avLst/>
          </a:prstGeom>
          <a:noFill/>
        </p:spPr>
        <p:txBody>
          <a:bodyPr wrap="square" rtlCol="0">
            <a:spAutoFit/>
          </a:bodyPr>
          <a:lstStyle/>
          <a:p>
            <a:r>
              <a:rPr lang="en-CA" dirty="0"/>
              <a:t>ES 10 (2003,2004 cohorts) (post 9-10 years)</a:t>
            </a:r>
          </a:p>
        </p:txBody>
      </p:sp>
      <p:graphicFrame>
        <p:nvGraphicFramePr>
          <p:cNvPr id="8" name="Chart 7">
            <a:extLst>
              <a:ext uri="{FF2B5EF4-FFF2-40B4-BE49-F238E27FC236}">
                <a16:creationId xmlns:a16="http://schemas.microsoft.com/office/drawing/2014/main" id="{32909E3C-E519-4B0A-8D15-F66991F12363}"/>
              </a:ext>
            </a:extLst>
          </p:cNvPr>
          <p:cNvGraphicFramePr/>
          <p:nvPr>
            <p:extLst>
              <p:ext uri="{D42A27DB-BD31-4B8C-83A1-F6EECF244321}">
                <p14:modId xmlns:p14="http://schemas.microsoft.com/office/powerpoint/2010/main" val="117040515"/>
              </p:ext>
            </p:extLst>
          </p:nvPr>
        </p:nvGraphicFramePr>
        <p:xfrm>
          <a:off x="539552" y="2060848"/>
          <a:ext cx="5545980" cy="3230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54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3BDE-9F5F-45A2-9A1E-4AB4C9E581F2}"/>
              </a:ext>
            </a:extLst>
          </p:cNvPr>
          <p:cNvSpPr>
            <a:spLocks noGrp="1"/>
          </p:cNvSpPr>
          <p:nvPr>
            <p:ph type="title"/>
          </p:nvPr>
        </p:nvSpPr>
        <p:spPr>
          <a:xfrm>
            <a:off x="442211" y="282925"/>
            <a:ext cx="8229600" cy="1143000"/>
          </a:xfrm>
        </p:spPr>
        <p:txBody>
          <a:bodyPr/>
          <a:lstStyle/>
          <a:p>
            <a:r>
              <a:rPr lang="en-CA" dirty="0"/>
              <a:t>Results – PLACES </a:t>
            </a:r>
            <a:r>
              <a:rPr lang="en-CA" sz="2400" dirty="0"/>
              <a:t>(demonstrates persistence of survey tool)</a:t>
            </a:r>
          </a:p>
        </p:txBody>
      </p:sp>
      <p:sp>
        <p:nvSpPr>
          <p:cNvPr id="8" name="TextBox 7">
            <a:extLst>
              <a:ext uri="{FF2B5EF4-FFF2-40B4-BE49-F238E27FC236}">
                <a16:creationId xmlns:a16="http://schemas.microsoft.com/office/drawing/2014/main" id="{3AAAD0F7-66C4-47E4-BBEE-EEA7E05A22AE}"/>
              </a:ext>
            </a:extLst>
          </p:cNvPr>
          <p:cNvSpPr txBox="1"/>
          <p:nvPr/>
        </p:nvSpPr>
        <p:spPr>
          <a:xfrm>
            <a:off x="457345" y="1425925"/>
            <a:ext cx="5413339" cy="369332"/>
          </a:xfrm>
          <a:prstGeom prst="rect">
            <a:avLst/>
          </a:prstGeom>
          <a:noFill/>
        </p:spPr>
        <p:txBody>
          <a:bodyPr wrap="square" rtlCol="0">
            <a:spAutoFit/>
          </a:bodyPr>
          <a:lstStyle/>
          <a:p>
            <a:r>
              <a:rPr lang="en-CA" dirty="0"/>
              <a:t>ES 10 (2007 cohort from </a:t>
            </a:r>
            <a:r>
              <a:rPr lang="en-CA" dirty="0" err="1"/>
              <a:t>Koci’s</a:t>
            </a:r>
            <a:r>
              <a:rPr lang="en-CA" dirty="0"/>
              <a:t> (2013) study)</a:t>
            </a:r>
          </a:p>
        </p:txBody>
      </p:sp>
      <p:graphicFrame>
        <p:nvGraphicFramePr>
          <p:cNvPr id="14" name="Chart 13">
            <a:extLst>
              <a:ext uri="{FF2B5EF4-FFF2-40B4-BE49-F238E27FC236}">
                <a16:creationId xmlns:a16="http://schemas.microsoft.com/office/drawing/2014/main" id="{4CCAF534-0D51-4697-B5E4-D4C24993D0DE}"/>
              </a:ext>
            </a:extLst>
          </p:cNvPr>
          <p:cNvGraphicFramePr/>
          <p:nvPr>
            <p:extLst>
              <p:ext uri="{D42A27DB-BD31-4B8C-83A1-F6EECF244321}">
                <p14:modId xmlns:p14="http://schemas.microsoft.com/office/powerpoint/2010/main" val="2783794090"/>
              </p:ext>
            </p:extLst>
          </p:nvPr>
        </p:nvGraphicFramePr>
        <p:xfrm>
          <a:off x="611560" y="2060848"/>
          <a:ext cx="5832648"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553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867</Words>
  <Application>Microsoft Office PowerPoint</Application>
  <PresentationFormat>On-screen Show (4:3)</PresentationFormat>
  <Paragraphs>141</Paragraphs>
  <Slides>13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Arial Narrow</vt:lpstr>
      <vt:lpstr>Calibri</vt:lpstr>
      <vt:lpstr>Calibri Light</vt:lpstr>
      <vt:lpstr>Cambria</vt:lpstr>
      <vt:lpstr>Osaka</vt:lpstr>
      <vt:lpstr>Times New Roman</vt:lpstr>
      <vt:lpstr>Office Theme</vt:lpstr>
      <vt:lpstr>Document</vt:lpstr>
      <vt:lpstr>School Learning Environments and Long-term Outcomes related to Community and Civic Engagement </vt:lpstr>
      <vt:lpstr>Your Presenters</vt:lpstr>
      <vt:lpstr>Research Problem</vt:lpstr>
      <vt:lpstr>PowerPoint Presentation</vt:lpstr>
      <vt:lpstr>PLACES</vt:lpstr>
      <vt:lpstr>Learning Environments Research</vt:lpstr>
      <vt:lpstr> Influences on Learning Environments</vt:lpstr>
      <vt:lpstr>Results - PLACES</vt:lpstr>
      <vt:lpstr>Results – PLACES (demonstrates persistence of survey tool)</vt:lpstr>
      <vt:lpstr>PowerPoint Presentation</vt:lpstr>
      <vt:lpstr>PowerPoint Presentation</vt:lpstr>
      <vt:lpstr>PowerPoint Presentation</vt:lpstr>
      <vt:lpstr>Major Findings (key learning features identified as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 Sturrock</dc:creator>
  <cp:lastModifiedBy>Gord Sturrock</cp:lastModifiedBy>
  <cp:revision>11</cp:revision>
  <dcterms:created xsi:type="dcterms:W3CDTF">2018-09-21T03:30:23Z</dcterms:created>
  <dcterms:modified xsi:type="dcterms:W3CDTF">2018-11-20T03:54:02Z</dcterms:modified>
</cp:coreProperties>
</file>