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57" r:id="rId2"/>
    <p:sldId id="271" r:id="rId3"/>
    <p:sldId id="267" r:id="rId4"/>
    <p:sldId id="268" r:id="rId5"/>
    <p:sldId id="269" r:id="rId6"/>
    <p:sldId id="273" r:id="rId7"/>
    <p:sldId id="274" r:id="rId8"/>
    <p:sldId id="260"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3" d="100"/>
          <a:sy n="103" d="100"/>
        </p:scale>
        <p:origin x="34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F91ED12-429E-4883-A5A2-84CA8B7A30A4}" type="datetimeFigureOut">
              <a:rPr lang="en-US" smtClean="0"/>
              <a:t>10/19/2019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B24D599-D43B-4C90-980B-4A880575662C}" type="slidenum">
              <a:rPr lang="en-US" smtClean="0"/>
              <a:t>‹#›</a:t>
            </a:fld>
            <a:endParaRPr lang="en-US"/>
          </a:p>
        </p:txBody>
      </p:sp>
    </p:spTree>
    <p:extLst>
      <p:ext uri="{BB962C8B-B14F-4D97-AF65-F5344CB8AC3E}">
        <p14:creationId xmlns:p14="http://schemas.microsoft.com/office/powerpoint/2010/main" val="830598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F4F0987-8723-4756-882E-FDF36EF33EBA}" type="datetimeFigureOut">
              <a:rPr lang="en-US" smtClean="0"/>
              <a:t>10/19/2019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4B8C86-D269-4EA2-AB7D-13071923B40A}" type="slidenum">
              <a:rPr lang="en-US" smtClean="0"/>
              <a:t>‹#›</a:t>
            </a:fld>
            <a:endParaRPr lang="en-US"/>
          </a:p>
        </p:txBody>
      </p:sp>
    </p:spTree>
    <p:extLst>
      <p:ext uri="{BB962C8B-B14F-4D97-AF65-F5344CB8AC3E}">
        <p14:creationId xmlns:p14="http://schemas.microsoft.com/office/powerpoint/2010/main" val="943960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06ECB577-4366-4E9D-9D71-8D571D848FC9}" type="slidenum">
              <a:rPr lang="en-US">
                <a:solidFill>
                  <a:prstClr val="black"/>
                </a:solidFill>
                <a:latin typeface="Calibri" panose="020F0502020204030204"/>
              </a:rPr>
              <a:pPr defTabSz="949478">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750543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you a little</a:t>
            </a:r>
            <a:r>
              <a:rPr lang="en-US" baseline="0" dirty="0" smtClean="0"/>
              <a:t> bit about the program that we run. Describe pictures. Write up their evidence and reasoning after running their experiment. But none of this would be possible without the complete support of many stakeholders. I am going to talk about how we utilized the voice of each stakeholder to get to this exceptional program. But how did we get here?</a:t>
            </a:r>
            <a:endParaRPr lang="en-US" dirty="0"/>
          </a:p>
        </p:txBody>
      </p:sp>
      <p:sp>
        <p:nvSpPr>
          <p:cNvPr id="4" name="Slide Number Placeholder 3"/>
          <p:cNvSpPr>
            <a:spLocks noGrp="1"/>
          </p:cNvSpPr>
          <p:nvPr>
            <p:ph type="sldNum" sz="quarter" idx="10"/>
          </p:nvPr>
        </p:nvSpPr>
        <p:spPr/>
        <p:txBody>
          <a:bodyPr/>
          <a:lstStyle/>
          <a:p>
            <a:fld id="{DE4B8C86-D269-4EA2-AB7D-13071923B40A}" type="slidenum">
              <a:rPr lang="en-US" smtClean="0"/>
              <a:t>2</a:t>
            </a:fld>
            <a:endParaRPr lang="en-US"/>
          </a:p>
        </p:txBody>
      </p:sp>
    </p:spTree>
    <p:extLst>
      <p:ext uri="{BB962C8B-B14F-4D97-AF65-F5344CB8AC3E}">
        <p14:creationId xmlns:p14="http://schemas.microsoft.com/office/powerpoint/2010/main" val="3439648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35% compared to 60% state wide</a:t>
            </a:r>
            <a:endParaRPr lang="en-US" dirty="0"/>
          </a:p>
        </p:txBody>
      </p:sp>
      <p:sp>
        <p:nvSpPr>
          <p:cNvPr id="4" name="Slide Number Placeholder 3"/>
          <p:cNvSpPr>
            <a:spLocks noGrp="1"/>
          </p:cNvSpPr>
          <p:nvPr>
            <p:ph type="sldNum" sz="quarter" idx="10"/>
          </p:nvPr>
        </p:nvSpPr>
        <p:spPr/>
        <p:txBody>
          <a:bodyPr/>
          <a:lstStyle/>
          <a:p>
            <a:fld id="{DE4B8C86-D269-4EA2-AB7D-13071923B40A}" type="slidenum">
              <a:rPr lang="en-US" smtClean="0"/>
              <a:t>3</a:t>
            </a:fld>
            <a:endParaRPr lang="en-US"/>
          </a:p>
        </p:txBody>
      </p:sp>
    </p:spTree>
    <p:extLst>
      <p:ext uri="{BB962C8B-B14F-4D97-AF65-F5344CB8AC3E}">
        <p14:creationId xmlns:p14="http://schemas.microsoft.com/office/powerpoint/2010/main" val="1416911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smtClean="0"/>
              <a:t>We talked about our program idea to anyone who would listen and offered to pilot test it</a:t>
            </a:r>
            <a:r>
              <a:rPr lang="en-US" baseline="0" dirty="0" smtClean="0"/>
              <a:t> in any class that was willing to host us. </a:t>
            </a:r>
            <a:endParaRPr lang="en-US" dirty="0" smtClean="0"/>
          </a:p>
          <a:p>
            <a:pPr lvl="2"/>
            <a:r>
              <a:rPr lang="en-US" dirty="0" smtClean="0"/>
              <a:t>Remain flexible to allow for greater mutual benefit</a:t>
            </a:r>
          </a:p>
          <a:p>
            <a:pPr lvl="2"/>
            <a:r>
              <a:rPr lang="en-US" dirty="0" smtClean="0"/>
              <a:t>Listening to the teacher voice solidified their support – surveyed teachers after pilot programs</a:t>
            </a:r>
            <a:r>
              <a:rPr lang="en-US" baseline="0" dirty="0" smtClean="0"/>
              <a:t> to identify important parts and areas for change</a:t>
            </a:r>
            <a:endParaRPr lang="en-US" dirty="0" smtClean="0"/>
          </a:p>
        </p:txBody>
      </p:sp>
      <p:sp>
        <p:nvSpPr>
          <p:cNvPr id="4" name="Slide Number Placeholder 3"/>
          <p:cNvSpPr>
            <a:spLocks noGrp="1"/>
          </p:cNvSpPr>
          <p:nvPr>
            <p:ph type="sldNum" sz="quarter" idx="10"/>
          </p:nvPr>
        </p:nvSpPr>
        <p:spPr/>
        <p:txBody>
          <a:bodyPr/>
          <a:lstStyle/>
          <a:p>
            <a:fld id="{DE4B8C86-D269-4EA2-AB7D-13071923B40A}" type="slidenum">
              <a:rPr lang="en-US" smtClean="0"/>
              <a:t>4</a:t>
            </a:fld>
            <a:endParaRPr lang="en-US"/>
          </a:p>
        </p:txBody>
      </p:sp>
    </p:spTree>
    <p:extLst>
      <p:ext uri="{BB962C8B-B14F-4D97-AF65-F5344CB8AC3E}">
        <p14:creationId xmlns:p14="http://schemas.microsoft.com/office/powerpoint/2010/main" val="2777832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allowed all the school</a:t>
            </a:r>
            <a:r>
              <a:rPr lang="en-US" baseline="0" dirty="0" smtClean="0"/>
              <a:t> principals and teachers to accept programs </a:t>
            </a:r>
            <a:endParaRPr lang="en-US" dirty="0"/>
          </a:p>
        </p:txBody>
      </p:sp>
      <p:sp>
        <p:nvSpPr>
          <p:cNvPr id="4" name="Slide Number Placeholder 3"/>
          <p:cNvSpPr>
            <a:spLocks noGrp="1"/>
          </p:cNvSpPr>
          <p:nvPr>
            <p:ph type="sldNum" sz="quarter" idx="10"/>
          </p:nvPr>
        </p:nvSpPr>
        <p:spPr/>
        <p:txBody>
          <a:bodyPr/>
          <a:lstStyle/>
          <a:p>
            <a:fld id="{DE4B8C86-D269-4EA2-AB7D-13071923B40A}" type="slidenum">
              <a:rPr lang="en-US" smtClean="0"/>
              <a:t>5</a:t>
            </a:fld>
            <a:endParaRPr lang="en-US"/>
          </a:p>
        </p:txBody>
      </p:sp>
    </p:spTree>
    <p:extLst>
      <p:ext uri="{BB962C8B-B14F-4D97-AF65-F5344CB8AC3E}">
        <p14:creationId xmlns:p14="http://schemas.microsoft.com/office/powerpoint/2010/main" val="2270894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4B8C86-D269-4EA2-AB7D-13071923B40A}" type="slidenum">
              <a:rPr lang="en-US" smtClean="0"/>
              <a:t>6</a:t>
            </a:fld>
            <a:endParaRPr lang="en-US"/>
          </a:p>
        </p:txBody>
      </p:sp>
    </p:spTree>
    <p:extLst>
      <p:ext uri="{BB962C8B-B14F-4D97-AF65-F5344CB8AC3E}">
        <p14:creationId xmlns:p14="http://schemas.microsoft.com/office/powerpoint/2010/main" val="3483419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None of his would be possible without the voices of each stakeholder</a:t>
            </a:r>
          </a:p>
          <a:p>
            <a:endParaRPr lang="en-US" dirty="0"/>
          </a:p>
        </p:txBody>
      </p:sp>
      <p:sp>
        <p:nvSpPr>
          <p:cNvPr id="4" name="Slide Number Placeholder 3"/>
          <p:cNvSpPr>
            <a:spLocks noGrp="1"/>
          </p:cNvSpPr>
          <p:nvPr>
            <p:ph type="sldNum" sz="quarter" idx="10"/>
          </p:nvPr>
        </p:nvSpPr>
        <p:spPr/>
        <p:txBody>
          <a:bodyPr/>
          <a:lstStyle/>
          <a:p>
            <a:fld id="{DE4B8C86-D269-4EA2-AB7D-13071923B40A}" type="slidenum">
              <a:rPr lang="en-US" smtClean="0"/>
              <a:t>7</a:t>
            </a:fld>
            <a:endParaRPr lang="en-US"/>
          </a:p>
        </p:txBody>
      </p:sp>
    </p:spTree>
    <p:extLst>
      <p:ext uri="{BB962C8B-B14F-4D97-AF65-F5344CB8AC3E}">
        <p14:creationId xmlns:p14="http://schemas.microsoft.com/office/powerpoint/2010/main" val="3193871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06ECB577-4366-4E9D-9D71-8D571D848FC9}" type="slidenum">
              <a:rPr lang="en-US">
                <a:solidFill>
                  <a:prstClr val="black"/>
                </a:solidFill>
                <a:latin typeface="Calibri" panose="020F0502020204030204"/>
              </a:rPr>
              <a:pPr defTabSz="949478">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4236591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2019543"/>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828800" y="4554415"/>
            <a:ext cx="8534400" cy="1084384"/>
          </a:xfrm>
        </p:spPr>
        <p:txBody>
          <a:bodyPr>
            <a:normAutofit/>
          </a:bodyPr>
          <a:lstStyle>
            <a:lvl1pPr marL="0" indent="0" algn="ctr">
              <a:lnSpc>
                <a:spcPct val="75000"/>
              </a:lnSpc>
              <a:spcBef>
                <a:spcPts val="0"/>
              </a:spcBef>
              <a:buNone/>
              <a:defRPr sz="400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B70E651-F138-4F14-B039-E1C36081BE2A}" type="datetimeFigureOut">
              <a:rPr lang="en-US" smtClean="0">
                <a:solidFill>
                  <a:prstClr val="black">
                    <a:tint val="75000"/>
                  </a:prstClr>
                </a:solidFill>
              </a:rPr>
              <a:pPr/>
              <a:t>10/19/2019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4CD463-215A-457A-A329-C02CCA1B2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907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70E651-F138-4F14-B039-E1C36081BE2A}" type="datetimeFigureOut">
              <a:rPr lang="en-US" smtClean="0">
                <a:solidFill>
                  <a:prstClr val="black">
                    <a:tint val="75000"/>
                  </a:prstClr>
                </a:solidFill>
              </a:rPr>
              <a:pPr/>
              <a:t>10/19/2019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4CD463-215A-457A-A329-C02CCA1B2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583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70E651-F138-4F14-B039-E1C36081BE2A}" type="datetimeFigureOut">
              <a:rPr lang="en-US" smtClean="0">
                <a:solidFill>
                  <a:prstClr val="black">
                    <a:tint val="75000"/>
                  </a:prstClr>
                </a:solidFill>
              </a:rPr>
              <a:pPr/>
              <a:t>10/19/2019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4CD463-215A-457A-A329-C02CCA1B2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631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4/15/2015</a:t>
            </a:r>
            <a:endParaRPr lang="en-US" dirty="0"/>
          </a:p>
        </p:txBody>
      </p:sp>
      <p:sp>
        <p:nvSpPr>
          <p:cNvPr id="12"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smtClean="0"/>
              <a:t>Business Master Plan 2020</a:t>
            </a:r>
            <a:endParaRPr lang="en-US" dirty="0"/>
          </a:p>
        </p:txBody>
      </p:sp>
      <p:sp>
        <p:nvSpPr>
          <p:cNvPr id="13"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C26EF-CC83-4312-83F1-76300232C57A}" type="slidenum">
              <a:rPr lang="en-US" smtClean="0"/>
              <a:t>‹#›</a:t>
            </a:fld>
            <a:endParaRPr lang="en-US"/>
          </a:p>
        </p:txBody>
      </p:sp>
      <p:sp>
        <p:nvSpPr>
          <p:cNvPr id="4" name="Title 3"/>
          <p:cNvSpPr>
            <a:spLocks noGrp="1"/>
          </p:cNvSpPr>
          <p:nvPr>
            <p:ph type="title"/>
          </p:nvPr>
        </p:nvSpPr>
        <p:spPr>
          <a:xfrm>
            <a:off x="440267" y="3221038"/>
            <a:ext cx="11277600" cy="2709862"/>
          </a:xfrm>
        </p:spPr>
        <p:txBody>
          <a:bodyPr>
            <a:normAutofit/>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048766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11261237" y="6199053"/>
            <a:ext cx="1219200" cy="914400"/>
          </a:xfrm>
          <a:prstGeom prst="rect">
            <a:avLst/>
          </a:prstGeom>
        </p:spPr>
        <p:txBody>
          <a:bodyPr vert="horz"/>
          <a:lstStyle>
            <a:lvl1pPr marL="0" indent="0">
              <a:buNone/>
              <a:defRPr sz="1400"/>
            </a:lvl1pPr>
          </a:lstStyle>
          <a:p>
            <a:pPr lvl="0"/>
            <a:fld id="{1DDBCB79-2CD9-B84A-9329-DA66C0286A12}" type="slidenum">
              <a:rPr lang="en-US" smtClean="0"/>
              <a:t>‹#›</a:t>
            </a:fld>
            <a:endParaRPr lang="en-US" dirty="0"/>
          </a:p>
        </p:txBody>
      </p:sp>
    </p:spTree>
    <p:extLst>
      <p:ext uri="{BB962C8B-B14F-4D97-AF65-F5344CB8AC3E}">
        <p14:creationId xmlns:p14="http://schemas.microsoft.com/office/powerpoint/2010/main" val="2487918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70E651-F138-4F14-B039-E1C36081BE2A}" type="datetimeFigureOut">
              <a:rPr lang="en-US" smtClean="0">
                <a:solidFill>
                  <a:prstClr val="black">
                    <a:tint val="75000"/>
                  </a:prstClr>
                </a:solidFill>
              </a:rPr>
              <a:pPr/>
              <a:t>10/19/2019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4CD463-215A-457A-A329-C02CCA1B2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155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rmAutofit/>
          </a:bodyPr>
          <a:lstStyle>
            <a:lvl1pPr algn="l">
              <a:defRPr sz="4800" b="1" cap="all">
                <a:solidFill>
                  <a:schemeClr val="accent1">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spcBef>
                <a:spcPts val="0"/>
              </a:spcBef>
              <a:buNone/>
              <a:defRPr sz="40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70E651-F138-4F14-B039-E1C36081BE2A}" type="datetimeFigureOut">
              <a:rPr lang="en-US" smtClean="0">
                <a:solidFill>
                  <a:prstClr val="black">
                    <a:tint val="75000"/>
                  </a:prstClr>
                </a:solidFill>
              </a:rPr>
              <a:pPr/>
              <a:t>10/19/2019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4CD463-215A-457A-A329-C02CCA1B2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98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70E651-F138-4F14-B039-E1C36081BE2A}" type="datetimeFigureOut">
              <a:rPr lang="en-US" smtClean="0">
                <a:solidFill>
                  <a:prstClr val="black">
                    <a:tint val="75000"/>
                  </a:prstClr>
                </a:solidFill>
              </a:rPr>
              <a:pPr/>
              <a:t>10/19/2019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A4CD463-215A-457A-A329-C02CCA1B2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286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59218"/>
          </a:xfrm>
        </p:spPr>
        <p:txBody>
          <a:bodyPr/>
          <a:lstStyle>
            <a:lvl1pPr>
              <a:defRPr>
                <a:solidFill>
                  <a:schemeClr val="accent1">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609600" y="1169353"/>
            <a:ext cx="5386917" cy="639762"/>
          </a:xfrm>
        </p:spPr>
        <p:txBody>
          <a:bodyPr anchor="b">
            <a:normAutofit/>
          </a:bodyPr>
          <a:lstStyle>
            <a:lvl1pPr marL="0" indent="0">
              <a:buNone/>
              <a:defRPr sz="28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011680"/>
            <a:ext cx="5386917" cy="41144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169353"/>
            <a:ext cx="5389033" cy="639762"/>
          </a:xfrm>
        </p:spPr>
        <p:txBody>
          <a:bodyPr anchor="b">
            <a:normAutofit/>
          </a:bodyPr>
          <a:lstStyle>
            <a:lvl1pPr marL="0" indent="0">
              <a:buNone/>
              <a:defRPr sz="28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11680"/>
            <a:ext cx="5389033" cy="41144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70E651-F138-4F14-B039-E1C36081BE2A}" type="datetimeFigureOut">
              <a:rPr lang="en-US" smtClean="0">
                <a:solidFill>
                  <a:prstClr val="black">
                    <a:tint val="75000"/>
                  </a:prstClr>
                </a:solidFill>
              </a:rPr>
              <a:pPr/>
              <a:t>10/19/2019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A4CD463-215A-457A-A329-C02CCA1B2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68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32370"/>
          </a:xfrm>
        </p:spPr>
        <p:txBody>
          <a:bodyPr>
            <a:normAutofit/>
          </a:bodyPr>
          <a:lstStyle>
            <a:lvl1pPr>
              <a:defRPr sz="4800">
                <a:solidFill>
                  <a:schemeClr val="accent1">
                    <a:lumMod val="50000"/>
                  </a:schemeClr>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1B70E651-F138-4F14-B039-E1C36081BE2A}" type="datetimeFigureOut">
              <a:rPr lang="en-US" smtClean="0">
                <a:solidFill>
                  <a:prstClr val="black">
                    <a:tint val="75000"/>
                  </a:prstClr>
                </a:solidFill>
              </a:rPr>
              <a:pPr/>
              <a:t>10/19/2019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A4CD463-215A-457A-A329-C02CCA1B2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057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0E651-F138-4F14-B039-E1C36081BE2A}" type="datetimeFigureOut">
              <a:rPr lang="en-US" smtClean="0">
                <a:solidFill>
                  <a:prstClr val="black">
                    <a:tint val="75000"/>
                  </a:prstClr>
                </a:solidFill>
              </a:rPr>
              <a:pPr/>
              <a:t>10/19/2019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A4CD463-215A-457A-A329-C02CCA1B2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60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70E651-F138-4F14-B039-E1C36081BE2A}" type="datetimeFigureOut">
              <a:rPr lang="en-US" smtClean="0">
                <a:solidFill>
                  <a:prstClr val="black">
                    <a:tint val="75000"/>
                  </a:prstClr>
                </a:solidFill>
              </a:rPr>
              <a:pPr/>
              <a:t>10/19/2019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A4CD463-215A-457A-A329-C02CCA1B2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9833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70E651-F138-4F14-B039-E1C36081BE2A}" type="datetimeFigureOut">
              <a:rPr lang="en-US" smtClean="0">
                <a:solidFill>
                  <a:prstClr val="black">
                    <a:tint val="75000"/>
                  </a:prstClr>
                </a:solidFill>
              </a:rPr>
              <a:pPr/>
              <a:t>10/19/2019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A4CD463-215A-457A-A329-C02CCA1B2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2756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83319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230923"/>
            <a:ext cx="10972800" cy="48952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0E651-F138-4F14-B039-E1C36081BE2A}" type="datetimeFigureOut">
              <a:rPr lang="en-US" smtClean="0">
                <a:solidFill>
                  <a:prstClr val="black">
                    <a:tint val="75000"/>
                  </a:prstClr>
                </a:solidFill>
              </a:rPr>
              <a:pPr/>
              <a:t>10/19/2019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CD463-215A-457A-A329-C02CCA1B2C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372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accent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D06F9-0B10-4EA5-B45C-B191681C3847}"/>
              </a:ext>
            </a:extLst>
          </p:cNvPr>
          <p:cNvSpPr>
            <a:spLocks noGrp="1"/>
          </p:cNvSpPr>
          <p:nvPr>
            <p:ph type="ctrTitle"/>
          </p:nvPr>
        </p:nvSpPr>
        <p:spPr>
          <a:xfrm>
            <a:off x="933850" y="3433200"/>
            <a:ext cx="10363200" cy="1481699"/>
          </a:xfrm>
        </p:spPr>
        <p:txBody>
          <a:bodyPr>
            <a:normAutofit fontScale="90000"/>
          </a:bodyPr>
          <a:lstStyle/>
          <a:p>
            <a:pPr algn="ctr"/>
            <a:r>
              <a:rPr lang="en-US" dirty="0" smtClean="0"/>
              <a:t>Utilizing Stakeholder Input to Maximize Environmental Education Effectiveness</a:t>
            </a:r>
            <a:endParaRPr lang="en-US" b="0" i="1" dirty="0"/>
          </a:p>
        </p:txBody>
      </p:sp>
      <p:sp>
        <p:nvSpPr>
          <p:cNvPr id="4" name="Subtitle 3"/>
          <p:cNvSpPr>
            <a:spLocks noGrp="1"/>
          </p:cNvSpPr>
          <p:nvPr>
            <p:ph type="subTitle" idx="1"/>
          </p:nvPr>
        </p:nvSpPr>
        <p:spPr>
          <a:xfrm>
            <a:off x="1828800" y="5196253"/>
            <a:ext cx="8534400" cy="1084384"/>
          </a:xfrm>
        </p:spPr>
        <p:txBody>
          <a:bodyPr/>
          <a:lstStyle/>
          <a:p>
            <a:r>
              <a:rPr lang="en-US" sz="3600" dirty="0" smtClean="0"/>
              <a:t>Erin Shultz</a:t>
            </a:r>
          </a:p>
          <a:p>
            <a:r>
              <a:rPr lang="en-US" sz="3200" i="1" dirty="0" smtClean="0"/>
              <a:t>WAVE Foundation at Newport Aquarium</a:t>
            </a:r>
            <a:endParaRPr lang="en-US" sz="3200" i="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8671" y="342768"/>
            <a:ext cx="2878379" cy="2198373"/>
          </a:xfrm>
          <a:prstGeom prst="rect">
            <a:avLst/>
          </a:prstGeom>
        </p:spPr>
      </p:pic>
      <p:pic>
        <p:nvPicPr>
          <p:cNvPr id="5"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r="12496"/>
          <a:stretch/>
        </p:blipFill>
        <p:spPr>
          <a:xfrm>
            <a:off x="933850" y="215642"/>
            <a:ext cx="3227832" cy="2452627"/>
          </a:xfrm>
          <a:prstGeom prst="rect">
            <a:avLst/>
          </a:prstGeom>
        </p:spPr>
      </p:pic>
    </p:spTree>
    <p:extLst>
      <p:ext uri="{BB962C8B-B14F-4D97-AF65-F5344CB8AC3E}">
        <p14:creationId xmlns:p14="http://schemas.microsoft.com/office/powerpoint/2010/main" val="2004816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Curriculum Initiative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230923"/>
            <a:ext cx="3842578" cy="516118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2178" y="1230923"/>
            <a:ext cx="3870892" cy="5161189"/>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0127" r="21277"/>
          <a:stretch/>
        </p:blipFill>
        <p:spPr>
          <a:xfrm>
            <a:off x="7949681" y="1230922"/>
            <a:ext cx="3762141" cy="5161189"/>
          </a:xfrm>
          <a:prstGeom prst="rect">
            <a:avLst/>
          </a:prstGeom>
        </p:spPr>
      </p:pic>
    </p:spTree>
    <p:extLst>
      <p:ext uri="{BB962C8B-B14F-4D97-AF65-F5344CB8AC3E}">
        <p14:creationId xmlns:p14="http://schemas.microsoft.com/office/powerpoint/2010/main" val="3963829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From the Beginning</a:t>
            </a:r>
            <a:endParaRPr lang="en-US" dirty="0">
              <a:solidFill>
                <a:schemeClr val="tx1"/>
              </a:solidFill>
            </a:endParaRPr>
          </a:p>
        </p:txBody>
      </p:sp>
      <p:sp>
        <p:nvSpPr>
          <p:cNvPr id="5" name="Content Placeholder 4"/>
          <p:cNvSpPr>
            <a:spLocks noGrp="1"/>
          </p:cNvSpPr>
          <p:nvPr>
            <p:ph idx="1"/>
          </p:nvPr>
        </p:nvSpPr>
        <p:spPr/>
        <p:txBody>
          <a:bodyPr/>
          <a:lstStyle/>
          <a:p>
            <a:r>
              <a:rPr lang="en-US" dirty="0" smtClean="0"/>
              <a:t>Problems of note: </a:t>
            </a:r>
          </a:p>
          <a:p>
            <a:pPr lvl="1"/>
            <a:r>
              <a:rPr lang="en-US" dirty="0" smtClean="0"/>
              <a:t>35</a:t>
            </a:r>
            <a:r>
              <a:rPr lang="en-US" dirty="0"/>
              <a:t>% of CPS students </a:t>
            </a:r>
            <a:r>
              <a:rPr lang="en-US" dirty="0" smtClean="0"/>
              <a:t>pass </a:t>
            </a:r>
            <a:r>
              <a:rPr lang="en-US" dirty="0"/>
              <a:t>5</a:t>
            </a:r>
            <a:r>
              <a:rPr lang="en-US" baseline="30000" dirty="0"/>
              <a:t>th</a:t>
            </a:r>
            <a:r>
              <a:rPr lang="en-US" dirty="0"/>
              <a:t> grade science test </a:t>
            </a:r>
            <a:r>
              <a:rPr lang="en-US" sz="1400" dirty="0"/>
              <a:t>(Ohio Dept. of </a:t>
            </a:r>
            <a:r>
              <a:rPr lang="en-US" sz="1400" dirty="0" smtClean="0"/>
              <a:t>Ed, 2016)</a:t>
            </a:r>
            <a:endParaRPr lang="en-US" dirty="0"/>
          </a:p>
          <a:p>
            <a:pPr lvl="1"/>
            <a:r>
              <a:rPr lang="en-US" dirty="0" smtClean="0"/>
              <a:t>Teachers state they don’t have time to focus on science in grades </a:t>
            </a:r>
            <a:r>
              <a:rPr lang="en-US" dirty="0" smtClean="0"/>
              <a:t>3-4</a:t>
            </a:r>
          </a:p>
          <a:p>
            <a:r>
              <a:rPr lang="en-US" dirty="0" smtClean="0"/>
              <a:t>WAVE </a:t>
            </a:r>
            <a:r>
              <a:rPr lang="en-US" dirty="0"/>
              <a:t>Foundation </a:t>
            </a:r>
            <a:r>
              <a:rPr lang="en-US" dirty="0" smtClean="0"/>
              <a:t>Goal: </a:t>
            </a:r>
            <a:r>
              <a:rPr lang="en-US" dirty="0"/>
              <a:t>revolutionize how science is introduced to elementary school students in public schools throughout </a:t>
            </a:r>
            <a:r>
              <a:rPr lang="en-US" dirty="0" smtClean="0"/>
              <a:t>Cincinnati, </a:t>
            </a:r>
            <a:r>
              <a:rPr lang="en-US" dirty="0" smtClean="0"/>
              <a:t>utilizing our live animals</a:t>
            </a:r>
          </a:p>
          <a:p>
            <a:r>
              <a:rPr lang="en-US" dirty="0" smtClean="0"/>
              <a:t>We got funding to support this program, now we needed </a:t>
            </a:r>
            <a:r>
              <a:rPr lang="en-US" dirty="0" smtClean="0"/>
              <a:t>schools </a:t>
            </a:r>
            <a:r>
              <a:rPr lang="en-US" dirty="0" smtClean="0"/>
              <a:t>to work with. </a:t>
            </a:r>
          </a:p>
          <a:p>
            <a:pPr lvl="1"/>
            <a:endParaRPr lang="en-US" dirty="0"/>
          </a:p>
        </p:txBody>
      </p:sp>
      <p:pic>
        <p:nvPicPr>
          <p:cNvPr id="2" name="Picture 1"/>
          <p:cNvPicPr>
            <a:picLocks noChangeAspect="1"/>
          </p:cNvPicPr>
          <p:nvPr/>
        </p:nvPicPr>
        <p:blipFill>
          <a:blip r:embed="rId3"/>
          <a:stretch>
            <a:fillRect/>
          </a:stretch>
        </p:blipFill>
        <p:spPr>
          <a:xfrm>
            <a:off x="5545493" y="5437557"/>
            <a:ext cx="3091514" cy="811699"/>
          </a:xfrm>
          <a:prstGeom prst="rect">
            <a:avLst/>
          </a:prstGeom>
        </p:spPr>
      </p:pic>
    </p:spTree>
    <p:extLst>
      <p:ext uri="{BB962C8B-B14F-4D97-AF65-F5344CB8AC3E}">
        <p14:creationId xmlns:p14="http://schemas.microsoft.com/office/powerpoint/2010/main" val="3523303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Top down or Bottom up?</a:t>
            </a:r>
            <a:endParaRPr lang="en-US" dirty="0">
              <a:solidFill>
                <a:schemeClr val="tx1"/>
              </a:solidFill>
            </a:endParaRPr>
          </a:p>
        </p:txBody>
      </p:sp>
      <p:sp>
        <p:nvSpPr>
          <p:cNvPr id="5" name="Content Placeholder 4"/>
          <p:cNvSpPr>
            <a:spLocks noGrp="1"/>
          </p:cNvSpPr>
          <p:nvPr>
            <p:ph idx="1"/>
          </p:nvPr>
        </p:nvSpPr>
        <p:spPr/>
        <p:txBody>
          <a:bodyPr>
            <a:normAutofit/>
          </a:bodyPr>
          <a:lstStyle/>
          <a:p>
            <a:r>
              <a:rPr lang="en-US" dirty="0" smtClean="0"/>
              <a:t>Started Bottom Up – Science teachers, reading coaches, principals, science curriculum meeting</a:t>
            </a:r>
          </a:p>
          <a:p>
            <a:pPr lvl="1"/>
            <a:r>
              <a:rPr lang="en-US" dirty="0" smtClean="0"/>
              <a:t>Teacher supporters taught us the CPS language </a:t>
            </a:r>
            <a:r>
              <a:rPr lang="en-US" dirty="0" smtClean="0"/>
              <a:t>that would </a:t>
            </a:r>
            <a:r>
              <a:rPr lang="en-US" dirty="0" smtClean="0"/>
              <a:t>align </a:t>
            </a:r>
            <a:r>
              <a:rPr lang="en-US" dirty="0" smtClean="0"/>
              <a:t>LCI </a:t>
            </a:r>
            <a:r>
              <a:rPr lang="en-US" dirty="0" smtClean="0"/>
              <a:t>with district goals and curriculum</a:t>
            </a:r>
          </a:p>
          <a:p>
            <a:pPr lvl="2"/>
            <a:r>
              <a:rPr lang="en-US" dirty="0" smtClean="0"/>
              <a:t>Vision 2020 Initiative</a:t>
            </a:r>
          </a:p>
          <a:p>
            <a:pPr lvl="2"/>
            <a:r>
              <a:rPr lang="en-US" dirty="0" smtClean="0"/>
              <a:t>Question – Claim – Evidence – Reasoning: model of inquiry</a:t>
            </a:r>
          </a:p>
          <a:p>
            <a:pPr lvl="2"/>
            <a:r>
              <a:rPr lang="en-US" dirty="0" smtClean="0"/>
              <a:t>3</a:t>
            </a:r>
            <a:r>
              <a:rPr lang="en-US" baseline="30000" dirty="0" smtClean="0"/>
              <a:t>rd</a:t>
            </a:r>
            <a:r>
              <a:rPr lang="en-US" dirty="0" smtClean="0"/>
              <a:t> grade reading and writing promise</a:t>
            </a:r>
          </a:p>
          <a:p>
            <a:pPr lvl="1">
              <a:spcBef>
                <a:spcPts val="0"/>
              </a:spcBef>
            </a:pPr>
            <a:endParaRPr lang="en-US" dirty="0" smtClean="0"/>
          </a:p>
          <a:p>
            <a:pPr lvl="1">
              <a:spcBef>
                <a:spcPts val="0"/>
              </a:spcBef>
            </a:pPr>
            <a:r>
              <a:rPr lang="en-US" dirty="0" smtClean="0"/>
              <a:t>WAVE incorporated all of this into our </a:t>
            </a:r>
          </a:p>
          <a:p>
            <a:pPr marL="457200" lvl="1" indent="0">
              <a:spcBef>
                <a:spcPts val="0"/>
              </a:spcBef>
              <a:buNone/>
            </a:pPr>
            <a:r>
              <a:rPr lang="en-US" dirty="0" smtClean="0"/>
              <a:t>curriculum and planning discussions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5600" y="4264090"/>
            <a:ext cx="3321696" cy="2214464"/>
          </a:xfrm>
          <a:prstGeom prst="rect">
            <a:avLst/>
          </a:prstGeom>
        </p:spPr>
      </p:pic>
    </p:spTree>
    <p:extLst>
      <p:ext uri="{BB962C8B-B14F-4D97-AF65-F5344CB8AC3E}">
        <p14:creationId xmlns:p14="http://schemas.microsoft.com/office/powerpoint/2010/main" val="82486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Top down or Bottom up? </a:t>
            </a: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r>
              <a:rPr lang="en-US" dirty="0" smtClean="0"/>
              <a:t>Next, Top Down – CPS District Leaders</a:t>
            </a:r>
          </a:p>
          <a:p>
            <a:r>
              <a:rPr lang="en-US" dirty="0" smtClean="0"/>
              <a:t>We took our revised curriculum and plan to the district science curriculum chair</a:t>
            </a:r>
          </a:p>
          <a:p>
            <a:pPr lvl="1"/>
            <a:r>
              <a:rPr lang="en-US" dirty="0" smtClean="0"/>
              <a:t>Presented an integrated curriculum and program plan</a:t>
            </a:r>
          </a:p>
          <a:p>
            <a:pPr lvl="1"/>
            <a:r>
              <a:rPr lang="en-US" dirty="0"/>
              <a:t>Y</a:t>
            </a:r>
            <a:r>
              <a:rPr lang="en-US" dirty="0" smtClean="0"/>
              <a:t>es </a:t>
            </a:r>
            <a:r>
              <a:rPr lang="en-US" dirty="0" smtClean="0"/>
              <a:t>from the district</a:t>
            </a:r>
          </a:p>
          <a:p>
            <a:r>
              <a:rPr lang="en-US" dirty="0" smtClean="0"/>
              <a:t>Came in with the educational content aligned, allowing us to discuss logistics of program delivery</a:t>
            </a:r>
          </a:p>
          <a:p>
            <a:pPr lvl="1"/>
            <a:r>
              <a:rPr lang="en-US" dirty="0" smtClean="0"/>
              <a:t>Identified 15 schools in need that would partner with us</a:t>
            </a:r>
          </a:p>
          <a:p>
            <a:pPr lvl="1"/>
            <a:r>
              <a:rPr lang="en-US" dirty="0" smtClean="0"/>
              <a:t>District support and connection to the schools</a:t>
            </a:r>
          </a:p>
          <a:p>
            <a:r>
              <a:rPr lang="en-US" dirty="0" smtClean="0"/>
              <a:t>Has lead to a 4 year partnership with 2 cohorts of students </a:t>
            </a:r>
            <a:endParaRPr lang="en-US" dirty="0"/>
          </a:p>
        </p:txBody>
      </p:sp>
    </p:spTree>
    <p:extLst>
      <p:ext uri="{BB962C8B-B14F-4D97-AF65-F5344CB8AC3E}">
        <p14:creationId xmlns:p14="http://schemas.microsoft.com/office/powerpoint/2010/main" val="1689416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Results</a:t>
            </a:r>
            <a:endParaRPr lang="en-US" dirty="0">
              <a:solidFill>
                <a:schemeClr val="tx1"/>
              </a:solidFill>
            </a:endParaRPr>
          </a:p>
        </p:txBody>
      </p:sp>
      <p:sp>
        <p:nvSpPr>
          <p:cNvPr id="5" name="Content Placeholder 4"/>
          <p:cNvSpPr>
            <a:spLocks noGrp="1"/>
          </p:cNvSpPr>
          <p:nvPr>
            <p:ph sz="half" idx="1"/>
          </p:nvPr>
        </p:nvSpPr>
        <p:spPr/>
        <p:txBody>
          <a:bodyPr>
            <a:normAutofit lnSpcReduction="10000"/>
          </a:bodyPr>
          <a:lstStyle/>
          <a:p>
            <a:r>
              <a:rPr lang="en-US" dirty="0" smtClean="0"/>
              <a:t>45 teachers involved in Professional Development</a:t>
            </a:r>
          </a:p>
          <a:p>
            <a:r>
              <a:rPr lang="en-US" dirty="0" smtClean="0"/>
              <a:t>60 teachers surveyed in program</a:t>
            </a:r>
          </a:p>
          <a:p>
            <a:r>
              <a:rPr lang="en-US" dirty="0" smtClean="0"/>
              <a:t>Nearly 2,000 students engaged and surveyed</a:t>
            </a:r>
          </a:p>
          <a:p>
            <a:pPr lvl="1"/>
            <a:r>
              <a:rPr lang="en-US" dirty="0" smtClean="0"/>
              <a:t>694 additional students surveyed for a control group</a:t>
            </a:r>
            <a:endParaRPr lang="en-US" dirty="0"/>
          </a:p>
        </p:txBody>
      </p:sp>
      <p:sp>
        <p:nvSpPr>
          <p:cNvPr id="6" name="Content Placeholder 5"/>
          <p:cNvSpPr>
            <a:spLocks noGrp="1"/>
          </p:cNvSpPr>
          <p:nvPr>
            <p:ph sz="half" idx="2"/>
          </p:nvPr>
        </p:nvSpPr>
        <p:spPr/>
        <p:txBody>
          <a:bodyPr>
            <a:normAutofit lnSpcReduction="10000"/>
          </a:bodyPr>
          <a:lstStyle/>
          <a:p>
            <a:r>
              <a:rPr lang="en-US" dirty="0"/>
              <a:t>25% increase in students identifying that animals help them to do science (Significant increase from 37 to 62%)</a:t>
            </a:r>
          </a:p>
          <a:p>
            <a:r>
              <a:rPr lang="en-US" dirty="0" smtClean="0"/>
              <a:t>81</a:t>
            </a:r>
            <a:r>
              <a:rPr lang="en-US" dirty="0"/>
              <a:t>% of students in post-test analysis can identify ways people can help our local </a:t>
            </a:r>
            <a:r>
              <a:rPr lang="en-US" dirty="0" smtClean="0"/>
              <a:t>ecosystems</a:t>
            </a:r>
          </a:p>
          <a:p>
            <a:r>
              <a:rPr lang="en-US" dirty="0"/>
              <a:t>95% of teachers reported that the LCI program helped them to better understand and teach the QCER (inquiry) </a:t>
            </a:r>
            <a:r>
              <a:rPr lang="en-US" dirty="0" smtClean="0"/>
              <a:t>method</a:t>
            </a:r>
            <a:endParaRPr lang="en-US" dirty="0"/>
          </a:p>
          <a:p>
            <a:endParaRPr lang="en-US" dirty="0"/>
          </a:p>
          <a:p>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7398" y="4702629"/>
            <a:ext cx="2729203" cy="1819469"/>
          </a:xfrm>
          <a:prstGeom prst="rect">
            <a:avLst/>
          </a:prstGeom>
        </p:spPr>
      </p:pic>
    </p:spTree>
    <p:extLst>
      <p:ext uri="{BB962C8B-B14F-4D97-AF65-F5344CB8AC3E}">
        <p14:creationId xmlns:p14="http://schemas.microsoft.com/office/powerpoint/2010/main" val="993645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Results</a:t>
            </a:r>
            <a:endParaRPr lang="en-US" dirty="0">
              <a:solidFill>
                <a:schemeClr val="tx1"/>
              </a:solidFill>
            </a:endParaRPr>
          </a:p>
        </p:txBody>
      </p:sp>
      <p:sp>
        <p:nvSpPr>
          <p:cNvPr id="5" name="Content Placeholder 4"/>
          <p:cNvSpPr>
            <a:spLocks noGrp="1"/>
          </p:cNvSpPr>
          <p:nvPr>
            <p:ph idx="1"/>
          </p:nvPr>
        </p:nvSpPr>
        <p:spPr/>
        <p:txBody>
          <a:bodyPr>
            <a:normAutofit/>
          </a:bodyPr>
          <a:lstStyle/>
          <a:p>
            <a:r>
              <a:rPr lang="en-US" dirty="0" smtClean="0"/>
              <a:t>80</a:t>
            </a:r>
            <a:r>
              <a:rPr lang="en-US" dirty="0"/>
              <a:t>% of teachers noticed </a:t>
            </a:r>
            <a:r>
              <a:rPr lang="en-US" dirty="0" smtClean="0"/>
              <a:t>an increased </a:t>
            </a:r>
            <a:r>
              <a:rPr lang="en-US" dirty="0"/>
              <a:t>understanding of QCER/scientific method from students who participated in LCI the previous year as compared to students who did not participate</a:t>
            </a:r>
          </a:p>
          <a:p>
            <a:pPr marL="457200" lvl="1" indent="0">
              <a:buNone/>
            </a:pPr>
            <a:r>
              <a:rPr lang="en-US" dirty="0" smtClean="0"/>
              <a:t>	“The </a:t>
            </a:r>
            <a:r>
              <a:rPr lang="en-US" dirty="0"/>
              <a:t>[ones] students returning already know how to work through QCER and taught the students who were new and give real life </a:t>
            </a:r>
            <a:r>
              <a:rPr lang="en-US" dirty="0" smtClean="0"/>
              <a:t>examples</a:t>
            </a:r>
            <a:r>
              <a:rPr lang="en-US" dirty="0"/>
              <a:t>.” 4th </a:t>
            </a:r>
            <a:r>
              <a:rPr lang="en-US" dirty="0" smtClean="0"/>
              <a:t>Grade Teacher</a:t>
            </a:r>
          </a:p>
          <a:p>
            <a:pPr marL="457200" lvl="1" indent="0">
              <a:buNone/>
            </a:pPr>
            <a:endParaRPr lang="en-US" dirty="0"/>
          </a:p>
        </p:txBody>
      </p:sp>
    </p:spTree>
    <p:extLst>
      <p:ext uri="{BB962C8B-B14F-4D97-AF65-F5344CB8AC3E}">
        <p14:creationId xmlns:p14="http://schemas.microsoft.com/office/powerpoint/2010/main" val="625781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5572" y="979713"/>
            <a:ext cx="4016828" cy="535577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565" y="1249784"/>
            <a:ext cx="4983324" cy="3322216"/>
          </a:xfrm>
          <a:prstGeom prst="rect">
            <a:avLst/>
          </a:prstGeom>
        </p:spPr>
      </p:pic>
      <p:pic>
        <p:nvPicPr>
          <p:cNvPr id="11"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4519" y="3489648"/>
            <a:ext cx="4654568" cy="3103045"/>
          </a:xfrm>
          <a:prstGeom prst="rect">
            <a:avLst/>
          </a:prstGeom>
        </p:spPr>
      </p:pic>
      <p:sp>
        <p:nvSpPr>
          <p:cNvPr id="12" name="Title 1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870543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528</Words>
  <Application>Microsoft Office PowerPoint</Application>
  <PresentationFormat>Widescreen</PresentationFormat>
  <Paragraphs>55</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1_Office Theme</vt:lpstr>
      <vt:lpstr>Utilizing Stakeholder Input to Maximize Environmental Education Effectiveness</vt:lpstr>
      <vt:lpstr>Living Curriculum Initiative</vt:lpstr>
      <vt:lpstr>From the Beginning</vt:lpstr>
      <vt:lpstr>Top down or Bottom up?</vt:lpstr>
      <vt:lpstr>Top down or Bottom up? </vt:lpstr>
      <vt:lpstr>Results</vt:lpstr>
      <vt:lpstr>Results</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Curriculum Initiative Bringing science alive</dc:title>
  <dc:creator>Scott Wingate</dc:creator>
  <cp:lastModifiedBy>Erin Shultz</cp:lastModifiedBy>
  <cp:revision>22</cp:revision>
  <cp:lastPrinted>2019-10-19T09:51:53Z</cp:lastPrinted>
  <dcterms:created xsi:type="dcterms:W3CDTF">2018-05-10T10:17:37Z</dcterms:created>
  <dcterms:modified xsi:type="dcterms:W3CDTF">2019-10-19T09:52:41Z</dcterms:modified>
</cp:coreProperties>
</file>