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2" r:id="rId3"/>
    <p:sldId id="267" r:id="rId4"/>
    <p:sldId id="275" r:id="rId5"/>
    <p:sldId id="269" r:id="rId6"/>
    <p:sldId id="268" r:id="rId7"/>
    <p:sldId id="274" r:id="rId8"/>
    <p:sldId id="276" r:id="rId9"/>
    <p:sldId id="272" r:id="rId10"/>
    <p:sldId id="257" r:id="rId11"/>
    <p:sldId id="259" r:id="rId12"/>
    <p:sldId id="260" r:id="rId13"/>
    <p:sldId id="261" r:id="rId14"/>
    <p:sldId id="263" r:id="rId15"/>
    <p:sldId id="265" r:id="rId16"/>
    <p:sldId id="266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220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7DE3B-8CD2-44AC-A296-6680B63C5F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D72AD-C5C9-4916-83C4-3CA4C23E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clemmens</a:t>
            </a:r>
            <a:r>
              <a:rPr lang="en-US" dirty="0" smtClean="0"/>
              <a:t>, </a:t>
            </a:r>
            <a:r>
              <a:rPr lang="en-US" dirty="0" err="1" smtClean="0"/>
              <a:t>renee</a:t>
            </a:r>
            <a:r>
              <a:rPr lang="en-US" dirty="0" smtClean="0"/>
              <a:t> </a:t>
            </a:r>
            <a:r>
              <a:rPr lang="en-US" dirty="0" err="1" smtClean="0"/>
              <a:t>jennings</a:t>
            </a:r>
            <a:r>
              <a:rPr lang="en-US" dirty="0" smtClean="0"/>
              <a:t>, </a:t>
            </a:r>
            <a:r>
              <a:rPr lang="en-US" dirty="0" err="1" smtClean="0"/>
              <a:t>demarquis</a:t>
            </a:r>
            <a:r>
              <a:rPr lang="en-US" dirty="0" smtClean="0"/>
              <a:t> </a:t>
            </a:r>
            <a:r>
              <a:rPr lang="en-US" smtClean="0"/>
              <a:t>clarke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72AD-C5C9-4916-83C4-3CA4C23E84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clemmens</a:t>
            </a:r>
            <a:r>
              <a:rPr lang="en-US" dirty="0" smtClean="0"/>
              <a:t>, </a:t>
            </a:r>
            <a:r>
              <a:rPr lang="en-US" dirty="0" err="1" smtClean="0"/>
              <a:t>renee</a:t>
            </a:r>
            <a:r>
              <a:rPr lang="en-US" dirty="0" smtClean="0"/>
              <a:t> </a:t>
            </a:r>
            <a:r>
              <a:rPr lang="en-US" dirty="0" err="1" smtClean="0"/>
              <a:t>jennings</a:t>
            </a:r>
            <a:r>
              <a:rPr lang="en-US" dirty="0" smtClean="0"/>
              <a:t>, </a:t>
            </a:r>
            <a:r>
              <a:rPr lang="en-US" dirty="0" err="1" smtClean="0"/>
              <a:t>demarquis</a:t>
            </a:r>
            <a:r>
              <a:rPr lang="en-US" dirty="0" smtClean="0"/>
              <a:t> </a:t>
            </a:r>
            <a:r>
              <a:rPr lang="en-US" smtClean="0"/>
              <a:t>clarke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72AD-C5C9-4916-83C4-3CA4C23E84C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8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clemmens</a:t>
            </a:r>
            <a:r>
              <a:rPr lang="en-US" dirty="0" smtClean="0"/>
              <a:t>, </a:t>
            </a:r>
            <a:r>
              <a:rPr lang="en-US" dirty="0" err="1" smtClean="0"/>
              <a:t>renee</a:t>
            </a:r>
            <a:r>
              <a:rPr lang="en-US" dirty="0" smtClean="0"/>
              <a:t> </a:t>
            </a:r>
            <a:r>
              <a:rPr lang="en-US" dirty="0" err="1" smtClean="0"/>
              <a:t>jennings</a:t>
            </a:r>
            <a:r>
              <a:rPr lang="en-US" dirty="0" smtClean="0"/>
              <a:t>, </a:t>
            </a:r>
            <a:r>
              <a:rPr lang="en-US" dirty="0" err="1" smtClean="0"/>
              <a:t>demarquis</a:t>
            </a:r>
            <a:r>
              <a:rPr lang="en-US" dirty="0" smtClean="0"/>
              <a:t> </a:t>
            </a:r>
            <a:r>
              <a:rPr lang="en-US" smtClean="0"/>
              <a:t>clarke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72AD-C5C9-4916-83C4-3CA4C23E84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2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7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5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4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5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6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7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0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93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87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1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3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0AD3-6206-48ED-82AB-3AE93C026B61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3440-45C6-484A-B8DA-705AA695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0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0AD3-6206-48ED-82AB-3AE93C026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3440-45C6-484A-B8DA-705AA695C3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9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610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u="sng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Cultivating Outdoor Leadership through Storytelling</a:t>
            </a:r>
          </a:p>
          <a:p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Darren Gruetze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Student Conservation Association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DGruetze@theSCA.org</a:t>
            </a:r>
          </a:p>
        </p:txBody>
      </p:sp>
    </p:spTree>
    <p:extLst>
      <p:ext uri="{BB962C8B-B14F-4D97-AF65-F5344CB8AC3E}">
        <p14:creationId xmlns:p14="http://schemas.microsoft.com/office/powerpoint/2010/main" val="21116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3148" r="11581" b="48124"/>
          <a:stretch/>
        </p:blipFill>
        <p:spPr bwMode="auto">
          <a:xfrm>
            <a:off x="0" y="838200"/>
            <a:ext cx="911357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12010" b="40000"/>
          <a:stretch/>
        </p:blipFill>
        <p:spPr bwMode="auto">
          <a:xfrm>
            <a:off x="32479" y="0"/>
            <a:ext cx="1359126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2393" r="6124" b="45459"/>
          <a:stretch/>
        </p:blipFill>
        <p:spPr bwMode="auto">
          <a:xfrm>
            <a:off x="152400" y="1062036"/>
            <a:ext cx="8962215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50"/>
            <a:ext cx="9217598" cy="109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5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1867" r="16394" b="49933"/>
          <a:stretch/>
        </p:blipFill>
        <p:spPr bwMode="auto">
          <a:xfrm>
            <a:off x="1" y="762000"/>
            <a:ext cx="914399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/>
          <a:stretch/>
        </p:blipFill>
        <p:spPr bwMode="auto">
          <a:xfrm>
            <a:off x="1" y="7553"/>
            <a:ext cx="9144000" cy="7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9" b="10189"/>
          <a:stretch/>
        </p:blipFill>
        <p:spPr bwMode="auto">
          <a:xfrm>
            <a:off x="0" y="27432"/>
            <a:ext cx="9372600" cy="286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3403" r="5332" b="3642"/>
          <a:stretch/>
        </p:blipFill>
        <p:spPr bwMode="auto">
          <a:xfrm>
            <a:off x="1905000" y="2824648"/>
            <a:ext cx="5867400" cy="40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8100" y="0"/>
            <a:ext cx="11468100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latin typeface="Garamond" panose="02020404030301010803" pitchFamily="18" charset="0"/>
              </a:rPr>
              <a:t>REMEDIATION:</a:t>
            </a:r>
          </a:p>
          <a:p>
            <a:r>
              <a:rPr lang="en-US" sz="5400" b="1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STORIES OF CONNECTION</a:t>
            </a:r>
            <a:endParaRPr lang="en-US" sz="5400" b="1" dirty="0">
              <a:solidFill>
                <a:schemeClr val="accent6"/>
              </a:solidFill>
              <a:latin typeface="Garamond" panose="020204040303010108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2"/>
          <a:stretch/>
        </p:blipFill>
        <p:spPr bwMode="auto">
          <a:xfrm>
            <a:off x="5867400" y="4114800"/>
            <a:ext cx="1066800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4103" r="4000" b="14871"/>
          <a:stretch/>
        </p:blipFill>
        <p:spPr bwMode="auto">
          <a:xfrm>
            <a:off x="2526030" y="4162425"/>
            <a:ext cx="1375409" cy="2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971"/>
          <a:stretch/>
        </p:blipFill>
        <p:spPr bwMode="auto">
          <a:xfrm>
            <a:off x="3901440" y="3561096"/>
            <a:ext cx="1902550" cy="6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60379" r="1053" b="1946"/>
          <a:stretch/>
        </p:blipFill>
        <p:spPr bwMode="auto">
          <a:xfrm>
            <a:off x="2510263" y="5198744"/>
            <a:ext cx="1432850" cy="2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02" y="5461635"/>
            <a:ext cx="78075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795820"/>
            <a:ext cx="8991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Challenge </a:t>
            </a:r>
          </a:p>
          <a:p>
            <a:r>
              <a:rPr lang="en-US" sz="6000" dirty="0" smtClean="0">
                <a:latin typeface="Arial Black" panose="020B0A04020102020204" pitchFamily="34" charset="0"/>
              </a:rPr>
              <a:t>Supports </a:t>
            </a:r>
          </a:p>
          <a:p>
            <a:r>
              <a:rPr lang="en-US" sz="6000" dirty="0" smtClean="0">
                <a:latin typeface="Arial Black" panose="020B0A04020102020204" pitchFamily="34" charset="0"/>
              </a:rPr>
              <a:t>Choices</a:t>
            </a:r>
          </a:p>
          <a:p>
            <a:r>
              <a:rPr lang="en-US" sz="6000" dirty="0" smtClean="0">
                <a:latin typeface="Arial Black" panose="020B0A04020102020204" pitchFamily="34" charset="0"/>
              </a:rPr>
              <a:t>Outcome</a:t>
            </a:r>
          </a:p>
          <a:p>
            <a:r>
              <a:rPr lang="en-US" sz="6000" dirty="0" smtClean="0">
                <a:latin typeface="Arial Black" panose="020B0A04020102020204" pitchFamily="34" charset="0"/>
              </a:rPr>
              <a:t>Values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217682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you struggle with?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86262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 supported you, how did they support you, what effect did this have on you?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7859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agency did you find? What leadership did you take?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76762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the result? Where are things now because of the decision made?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68202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reclaimed that you now see as precious to your survival?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304800"/>
            <a:ext cx="9067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u="sng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Coherence</a:t>
            </a:r>
            <a:endParaRPr lang="en-US" sz="12500" b="1" u="sng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4600" y="533400"/>
            <a:ext cx="2590800" cy="632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39126" y="-3139126"/>
            <a:ext cx="1828800" cy="810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828801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Garamond" panose="02020404030301010803" pitchFamily="18" charset="0"/>
              </a:rPr>
              <a:t>What to do….</a:t>
            </a:r>
          </a:p>
          <a:p>
            <a:r>
              <a:rPr lang="en-US" sz="2800" dirty="0" smtClean="0">
                <a:latin typeface="Garamond" panose="02020404030301010803" pitchFamily="18" charset="0"/>
              </a:rPr>
              <a:t>Say: “I was right there with you when _______”</a:t>
            </a:r>
          </a:p>
          <a:p>
            <a:endParaRPr lang="en-US" sz="2800" dirty="0" smtClean="0">
              <a:latin typeface="Garamond" panose="02020404030301010803" pitchFamily="18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Garamond" panose="02020404030301010803" pitchFamily="18" charset="0"/>
              </a:rPr>
              <a:t>What </a:t>
            </a:r>
            <a:r>
              <a:rPr lang="en-US" sz="4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NOT to </a:t>
            </a:r>
            <a:r>
              <a:rPr lang="en-US" sz="4800" dirty="0">
                <a:solidFill>
                  <a:srgbClr val="FF0000"/>
                </a:solidFill>
                <a:latin typeface="Garamond" panose="02020404030301010803" pitchFamily="18" charset="0"/>
              </a:rPr>
              <a:t>do….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Interpret, Tell your own story, Ask Questions, Share Opinions, One-Up, One-Down </a:t>
            </a:r>
          </a:p>
          <a:p>
            <a:endParaRPr lang="en-US" sz="28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***If you notice someone drifting interrupt by asking:***</a:t>
            </a:r>
          </a:p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***When were you right there with them?***</a:t>
            </a:r>
            <a:endParaRPr lang="en-US" sz="2800" dirty="0">
              <a:latin typeface="Garamond" panose="02020404030301010803" pitchFamily="18" charset="0"/>
            </a:endParaRPr>
          </a:p>
          <a:p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883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u="sng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Your Stories</a:t>
            </a:r>
            <a:endParaRPr lang="en-US" sz="6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aramond" panose="02020404030301010803" pitchFamily="18" charset="0"/>
              </a:rPr>
              <a:t>How did it feel to tell a story like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aramond" panose="02020404030301010803" pitchFamily="18" charset="0"/>
              </a:rPr>
              <a:t>How did it feel to receive resonance?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aramond" panose="02020404030301010803" pitchFamily="18" charset="0"/>
              </a:rPr>
              <a:t>When could you use this in your program?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95275"/>
            <a:ext cx="88392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u="sng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Additional Resources</a:t>
            </a:r>
            <a:endParaRPr lang="en-US" sz="6400" dirty="0" smtClean="0">
              <a:latin typeface="Garamond" panose="02020404030301010803" pitchFamily="18" charset="0"/>
            </a:endParaRPr>
          </a:p>
          <a:p>
            <a:r>
              <a:rPr lang="en-US" sz="3000" dirty="0" smtClean="0">
                <a:latin typeface="Garamond" panose="02020404030301010803" pitchFamily="18" charset="0"/>
              </a:rPr>
              <a:t>   The Relational Center : RelationalCenter.org</a:t>
            </a:r>
          </a:p>
          <a:p>
            <a:endParaRPr lang="en-US" sz="3000" dirty="0" smtClean="0">
              <a:latin typeface="Garamond" panose="02020404030301010803" pitchFamily="18" charset="0"/>
            </a:endParaRPr>
          </a:p>
          <a:p>
            <a:r>
              <a:rPr lang="en-US" sz="3000" dirty="0" smtClean="0">
                <a:latin typeface="Garamond" panose="02020404030301010803" pitchFamily="18" charset="0"/>
              </a:rPr>
              <a:t>   Mark Fairfield </a:t>
            </a:r>
            <a:r>
              <a:rPr lang="en-US" sz="3000" dirty="0">
                <a:latin typeface="Garamond" panose="02020404030301010803" pitchFamily="18" charset="0"/>
              </a:rPr>
              <a:t>(founder of RC): </a:t>
            </a:r>
            <a:r>
              <a:rPr lang="en-US" sz="3000" dirty="0" smtClean="0">
                <a:latin typeface="Garamond" panose="02020404030301010803" pitchFamily="18" charset="0"/>
              </a:rPr>
              <a:t>MarkFairfieldlCSW.com</a:t>
            </a:r>
            <a:endParaRPr lang="en-US" sz="3000" dirty="0">
              <a:latin typeface="Garamond" panose="02020404030301010803" pitchFamily="18" charset="0"/>
            </a:endParaRPr>
          </a:p>
          <a:p>
            <a:endParaRPr lang="en-US" sz="3000" dirty="0" smtClean="0">
              <a:latin typeface="Garamond" panose="02020404030301010803" pitchFamily="18" charset="0"/>
            </a:endParaRPr>
          </a:p>
          <a:p>
            <a:r>
              <a:rPr lang="en-US" sz="3000" dirty="0" smtClean="0">
                <a:latin typeface="Garamond" panose="02020404030301010803" pitchFamily="18" charset="0"/>
              </a:rPr>
              <a:t>   Healing Justice Podcast, Episode 20 and </a:t>
            </a:r>
            <a:r>
              <a:rPr lang="en-US" sz="3000" dirty="0" smtClean="0">
                <a:latin typeface="Garamond" panose="02020404030301010803" pitchFamily="18" charset="0"/>
              </a:rPr>
              <a:t>32</a:t>
            </a:r>
          </a:p>
          <a:p>
            <a:endParaRPr lang="en-US" sz="3000" dirty="0" smtClean="0">
              <a:latin typeface="Garamond" panose="02020404030301010803" pitchFamily="18" charset="0"/>
            </a:endParaRPr>
          </a:p>
          <a:p>
            <a:r>
              <a:rPr lang="en-US" sz="3000" dirty="0" smtClean="0">
                <a:latin typeface="Garamond" panose="02020404030301010803" pitchFamily="18" charset="0"/>
              </a:rPr>
              <a:t>   October 23</a:t>
            </a:r>
            <a:r>
              <a:rPr lang="en-US" sz="3000" baseline="30000" dirty="0" smtClean="0">
                <a:latin typeface="Garamond" panose="02020404030301010803" pitchFamily="18" charset="0"/>
              </a:rPr>
              <a:t>rd</a:t>
            </a:r>
            <a:r>
              <a:rPr lang="en-US" sz="3000" dirty="0" smtClean="0">
                <a:latin typeface="Garamond" panose="02020404030301010803" pitchFamily="18" charset="0"/>
              </a:rPr>
              <a:t> Wilderness Risk Management Conference </a:t>
            </a:r>
            <a:endParaRPr lang="en-US" sz="3000" dirty="0">
              <a:latin typeface="Garamond" panose="02020404030301010803" pitchFamily="18" charset="0"/>
            </a:endParaRPr>
          </a:p>
          <a:p>
            <a:r>
              <a:rPr lang="en-US" sz="2800" dirty="0" smtClean="0">
                <a:latin typeface="Garamond" panose="02020404030301010803" pitchFamily="18" charset="0"/>
              </a:rPr>
              <a:t>   </a:t>
            </a:r>
            <a:endParaRPr lang="en-US" sz="2800" dirty="0" smtClean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smtClean="0">
                <a:latin typeface="Garamond" panose="02020404030301010803" pitchFamily="18" charset="0"/>
              </a:rPr>
              <a:t>   </a:t>
            </a:r>
            <a:r>
              <a:rPr lang="en-US" sz="2800" dirty="0" smtClean="0">
                <a:latin typeface="Garamond" panose="02020404030301010803" pitchFamily="18" charset="0"/>
              </a:rPr>
              <a:t>Packet at the front of the room</a:t>
            </a:r>
            <a:endParaRPr lang="en-US" sz="2800" dirty="0" smtClean="0">
              <a:latin typeface="Garamond" panose="02020404030301010803" pitchFamily="18" charset="0"/>
            </a:endParaRPr>
          </a:p>
          <a:p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Darren Gruetze</a:t>
            </a:r>
          </a:p>
          <a:p>
            <a:r>
              <a:rPr lang="en-US" sz="2800" dirty="0" smtClean="0">
                <a:latin typeface="Garamond" panose="02020404030301010803" pitchFamily="18" charset="0"/>
              </a:rPr>
              <a:t>DGruetze@theSCA.org</a:t>
            </a:r>
            <a:endParaRPr lang="en-US" sz="2800" dirty="0">
              <a:latin typeface="Garamond" panose="02020404030301010803" pitchFamily="18" charset="0"/>
            </a:endParaRPr>
          </a:p>
          <a:p>
            <a:endParaRPr lang="en-US" sz="28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07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Goals of the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Be able to craft and tell stories of connection in order to foster a more cohesive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Be able to identify and challenge stories of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Be able to share resonance with stories of </a:t>
            </a:r>
            <a:r>
              <a:rPr lang="en-US" sz="2400" dirty="0" smtClean="0">
                <a:latin typeface="Garamond" panose="02020404030301010803" pitchFamily="18" charset="0"/>
              </a:rPr>
              <a:t>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Be able to lead a ritualized story telling practice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autiful colors of the sky with sun r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8"/>
            <a:ext cx="11092840" cy="68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0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17992" r="7342"/>
          <a:stretch/>
        </p:blipFill>
        <p:spPr bwMode="auto">
          <a:xfrm>
            <a:off x="-762000" y="-76200"/>
            <a:ext cx="11049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8839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u="sng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My Story</a:t>
            </a:r>
            <a:endParaRPr lang="en-US" sz="6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aramond" panose="02020404030301010803" pitchFamily="18" charset="0"/>
              </a:rPr>
              <a:t>What in my story resonated, or struck a chord with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aramond" panose="02020404030301010803" pitchFamily="18" charset="0"/>
              </a:rPr>
              <a:t>How do you feel about me as a person?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aramond" panose="02020404030301010803" pitchFamily="18" charset="0"/>
              </a:rPr>
              <a:t>Do I seem trustworthy? Competent? Relatable? Abrasive? Distant?</a:t>
            </a:r>
          </a:p>
          <a:p>
            <a:endParaRPr lang="en-US" sz="30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" y="2877420"/>
            <a:ext cx="9054606" cy="344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04800"/>
            <a:ext cx="9744091" cy="249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1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8839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u="sng" dirty="0" smtClean="0">
                <a:solidFill>
                  <a:srgbClr val="F79646">
                    <a:lumMod val="75000"/>
                  </a:srgbClr>
                </a:solidFill>
                <a:latin typeface="Garamond" panose="02020404030301010803" pitchFamily="18" charset="0"/>
              </a:rPr>
              <a:t>Open ended sentences:</a:t>
            </a:r>
            <a:endParaRPr lang="en-US" sz="6400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r>
              <a:rPr lang="en-US" sz="3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The thing that I am most concerned about is…….</a:t>
            </a:r>
          </a:p>
          <a:p>
            <a:endParaRPr lang="en-US" sz="30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r>
              <a:rPr lang="en-US" sz="3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When I think about it I feel……</a:t>
            </a:r>
          </a:p>
          <a:p>
            <a:endParaRPr lang="en-US" sz="30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r>
              <a:rPr lang="en-US" sz="3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Ways that I avoid feeling this are……</a:t>
            </a:r>
            <a:endParaRPr lang="en-US" sz="3000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onfire sp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5"/>
          <a:stretch/>
        </p:blipFill>
        <p:spPr bwMode="auto">
          <a:xfrm>
            <a:off x="0" y="-1247776"/>
            <a:ext cx="9144000" cy="81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44" y="0"/>
            <a:ext cx="6010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359</Words>
  <Application>Microsoft Office PowerPoint</Application>
  <PresentationFormat>On-screen Show (4:3)</PresentationFormat>
  <Paragraphs>65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dgruetze</dc:creator>
  <cp:lastModifiedBy>dgruetze</cp:lastModifiedBy>
  <cp:revision>44</cp:revision>
  <dcterms:created xsi:type="dcterms:W3CDTF">2018-09-12T14:08:31Z</dcterms:created>
  <dcterms:modified xsi:type="dcterms:W3CDTF">2019-10-17T17:56:25Z</dcterms:modified>
</cp:coreProperties>
</file>