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14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7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DF120C-82D8-4E36-8673-ECAEDC72608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02B9-906C-422D-894D-BDF81DC0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topekazoo.org/explore/club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50" y="1152747"/>
            <a:ext cx="11826241" cy="1658572"/>
          </a:xfrm>
        </p:spPr>
        <p:txBody>
          <a:bodyPr/>
          <a:lstStyle/>
          <a:p>
            <a:pPr algn="ctr"/>
            <a:r>
              <a:rPr lang="en-US" sz="48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The Power </a:t>
            </a:r>
            <a:r>
              <a:rPr lang="en-US" sz="4800" dirty="0">
                <a:latin typeface="Century Gothic" panose="020B0502020202020204" pitchFamily="34" charset="0"/>
                <a:cs typeface="Poppins" panose="00000500000000000000" pitchFamily="2" charset="0"/>
              </a:rPr>
              <a:t>of Words: </a:t>
            </a:r>
            <a:r>
              <a:rPr lang="en-US" sz="4800" b="1" dirty="0">
                <a:latin typeface="Century Gothic" panose="020B0502020202020204" pitchFamily="34" charset="0"/>
                <a:cs typeface="Poppins" panose="00000500000000000000" pitchFamily="2" charset="0"/>
              </a:rPr>
              <a:t>How to Launch a Conservation Storytelling Contest</a:t>
            </a:r>
            <a:endParaRPr lang="en-US" sz="4800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3" y="3605362"/>
            <a:ext cx="4588317" cy="3058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5835690"/>
            <a:ext cx="1176304" cy="7324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8156" y="2878087"/>
            <a:ext cx="11826241" cy="467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Rachael Rost, Education Specialist, Topeka Zoo and Conservation Center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20863" r="5939" b="20784"/>
          <a:stretch/>
        </p:blipFill>
        <p:spPr>
          <a:xfrm>
            <a:off x="184849" y="3605362"/>
            <a:ext cx="7145599" cy="30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312869"/>
            <a:ext cx="10284310" cy="140053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How it Started</a:t>
            </a:r>
            <a:r>
              <a:rPr lang="en-US" b="1" dirty="0">
                <a:latin typeface="Century Gothic" panose="020B0502020202020204" pitchFamily="34" charset="0"/>
                <a:cs typeface="Poppins SemiBold" panose="00000700000000000000" pitchFamily="2" charset="0"/>
              </a:rPr>
              <a:t>: Galápagos </a:t>
            </a:r>
            <a:r>
              <a:rPr lang="en-US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Islands</a:t>
            </a:r>
            <a:endParaRPr lang="en-US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083" t="8410" r="21945"/>
          <a:stretch/>
        </p:blipFill>
        <p:spPr>
          <a:xfrm>
            <a:off x="591671" y="1384909"/>
            <a:ext cx="5252398" cy="5308810"/>
          </a:xfrm>
          <a:prstGeom prst="rect">
            <a:avLst/>
          </a:prstGeom>
        </p:spPr>
      </p:pic>
      <p:pic>
        <p:nvPicPr>
          <p:cNvPr id="8" name="Picture 2" descr="C:\Users\rrost\Desktop\Rachael\NatGeo\Galapagos Favorites\20170926_094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r="25479" b="6816"/>
          <a:stretch/>
        </p:blipFill>
        <p:spPr bwMode="auto">
          <a:xfrm flipH="1">
            <a:off x="6583681" y="1395603"/>
            <a:ext cx="5002306" cy="52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26" y="329658"/>
            <a:ext cx="9404723" cy="140053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Conservation Storytelling Contest</a:t>
            </a:r>
            <a:endParaRPr lang="en-US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26" y="1326771"/>
            <a:ext cx="8047048" cy="553122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Write a fictional story about a real-life conservation issue for any plant/animal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Poaching, habitat loss, climate change, invasive species, illegal pet trade, etc.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Examples: Sea turtle caught in pollution; elephant who has encountered poachers; orangutan who lost its home </a:t>
            </a:r>
          </a:p>
          <a:p>
            <a:pPr lvl="1"/>
            <a:r>
              <a:rPr lang="en-US" dirty="0">
                <a:latin typeface="Century Gothic" panose="020B0502020202020204" pitchFamily="34" charset="0"/>
                <a:cs typeface="Poppins" panose="00000500000000000000" pitchFamily="2" charset="0"/>
              </a:rPr>
              <a:t>Goal:  Must raise awareness of the issue but does not need to be 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sad</a:t>
            </a:r>
            <a:endParaRPr lang="en-US" dirty="0">
              <a:latin typeface="Century Gothic" panose="020B0502020202020204" pitchFamily="34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Can be written from any POV—including the animal’s perspective</a:t>
            </a:r>
            <a:endParaRPr lang="en-US" dirty="0" smtClean="0">
              <a:latin typeface="Century Gothic" panose="020B0502020202020204" pitchFamily="34" charset="0"/>
              <a:cs typeface="Poppins" panose="00000500000000000000" pitchFamily="2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No minimum/maximum page limitations</a:t>
            </a:r>
          </a:p>
          <a:p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Can be in different forms (comic book style, with illustrations, chapter book)</a:t>
            </a:r>
          </a:p>
          <a:p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Age 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categories (winner and honorable mention)</a:t>
            </a:r>
            <a:endParaRPr lang="en-US" dirty="0" smtClean="0">
              <a:latin typeface="Century Gothic" panose="020B0502020202020204" pitchFamily="34" charset="0"/>
              <a:cs typeface="Poppins" panose="00000500000000000000" pitchFamily="2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Kindergarten-2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nd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 grade; 3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rd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-5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th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 grade; 6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th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-8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th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 grade; 9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th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-12</a:t>
            </a:r>
            <a:r>
              <a:rPr lang="en-US" baseline="300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th</a:t>
            </a:r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 grade; Adult</a:t>
            </a:r>
          </a:p>
          <a:p>
            <a:endParaRPr lang="en-US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75" y="1644127"/>
            <a:ext cx="3291840" cy="21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62" y="4238511"/>
            <a:ext cx="3291842" cy="21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78073"/>
            <a:ext cx="9404723" cy="140053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Conservation Storytelling Contest</a:t>
            </a:r>
            <a:endParaRPr lang="en-US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43" y="1079572"/>
            <a:ext cx="7771021" cy="5712326"/>
          </a:xfrm>
        </p:spPr>
        <p:txBody>
          <a:bodyPr>
            <a:normAutofit/>
          </a:bodyPr>
          <a:lstStyle/>
          <a:p>
            <a:r>
              <a:rPr lang="en-US" dirty="0" smtClean="0"/>
              <a:t>Contest!</a:t>
            </a:r>
            <a:r>
              <a:rPr lang="en-US" dirty="0"/>
              <a:t> </a:t>
            </a:r>
            <a:r>
              <a:rPr lang="en-US" dirty="0" smtClean="0"/>
              <a:t>Deadline: April 5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</a:p>
          <a:p>
            <a:r>
              <a:rPr lang="en-US" dirty="0" smtClean="0"/>
              <a:t>Prizes </a:t>
            </a:r>
            <a:r>
              <a:rPr lang="en-US" dirty="0"/>
              <a:t>(each winner chooses one):</a:t>
            </a:r>
          </a:p>
          <a:p>
            <a:pPr lvl="1"/>
            <a:r>
              <a:rPr lang="en-US" dirty="0"/>
              <a:t>Painting done by an animal of winner’s choice </a:t>
            </a:r>
          </a:p>
          <a:p>
            <a:pPr lvl="1"/>
            <a:r>
              <a:rPr lang="en-US" dirty="0"/>
              <a:t>Behind-the-scenes tour with an animal of winner’s </a:t>
            </a:r>
            <a:r>
              <a:rPr lang="en-US" dirty="0" smtClean="0"/>
              <a:t>choice</a:t>
            </a:r>
            <a:endParaRPr lang="en-US" dirty="0"/>
          </a:p>
          <a:p>
            <a:r>
              <a:rPr lang="en-US" b="1" dirty="0" smtClean="0"/>
              <a:t>EVERY</a:t>
            </a:r>
            <a:r>
              <a:rPr lang="en-US" dirty="0" smtClean="0"/>
              <a:t> author gets in free for Earth Day celebration and all stories on display for public to read</a:t>
            </a:r>
          </a:p>
          <a:p>
            <a:r>
              <a:rPr lang="en-US" dirty="0" smtClean="0"/>
              <a:t>Winners announced at 2:00pm on Earth Day</a:t>
            </a:r>
          </a:p>
          <a:p>
            <a:pPr lvl="1"/>
            <a:r>
              <a:rPr lang="en-US" dirty="0" smtClean="0"/>
              <a:t>Can read their stories to the public</a:t>
            </a:r>
          </a:p>
          <a:p>
            <a:r>
              <a:rPr lang="en-US" dirty="0" smtClean="0"/>
              <a:t>2018: 222 authors</a:t>
            </a:r>
          </a:p>
          <a:p>
            <a:r>
              <a:rPr lang="en-US" dirty="0" smtClean="0"/>
              <a:t>2019: 496 authors</a:t>
            </a:r>
          </a:p>
          <a:p>
            <a:r>
              <a:rPr lang="en-US" dirty="0" smtClean="0"/>
              <a:t>2020: Expecting even more</a:t>
            </a:r>
          </a:p>
          <a:p>
            <a:r>
              <a:rPr lang="en-US" dirty="0" smtClean="0"/>
              <a:t>Winning stories posted </a:t>
            </a:r>
            <a:r>
              <a:rPr lang="en-US" dirty="0" smtClean="0"/>
              <a:t>online!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://topekazoo.org/explore/clubs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Advertise through multiple outlets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190" t="27137" b="13882"/>
          <a:stretch/>
        </p:blipFill>
        <p:spPr>
          <a:xfrm>
            <a:off x="10186178" y="1289120"/>
            <a:ext cx="1875635" cy="2548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32" y="3997327"/>
            <a:ext cx="3644681" cy="2694645"/>
          </a:xfrm>
          <a:prstGeom prst="rect">
            <a:avLst/>
          </a:prstGeom>
        </p:spPr>
      </p:pic>
      <p:pic>
        <p:nvPicPr>
          <p:cNvPr id="1028" name="Picture 4" descr="https://scontent.fmci1-2.fna.fbcdn.net/v/t1.0-9/57504284_2145102115566130_8349297895211532288_n.jpg?_nc_cat=103&amp;_nc_oc=AQmavBrlRY2-l4XI65wzYRQpCWb0wNGmsgz9hRxPLhvGbxaDj8CN4i1-sfXlcD-6ueo&amp;_nc_ht=scontent.fmci1-2.fna&amp;oh=177877c6f129f9302b333cecd6ad06e4&amp;oe=5E1C01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26710" r="18766" b="11173"/>
          <a:stretch/>
        </p:blipFill>
        <p:spPr bwMode="auto">
          <a:xfrm>
            <a:off x="8417132" y="1289120"/>
            <a:ext cx="1512176" cy="25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76" y="269510"/>
            <a:ext cx="9404723" cy="140053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Contest Impact</a:t>
            </a:r>
            <a:endParaRPr lang="en-US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7776" y="1194745"/>
            <a:ext cx="7432883" cy="575942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Over 20 conservation issues represented in 2018 alone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In 2019, 33 different schools submitted stories—including many from underserved communities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Provides the opportunity for whole families to get into the zoo free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In 2019, had over 100 authors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attend </a:t>
            </a:r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Earth Day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Teachers love it—fits in perfectly with curriculum for numerous grade levels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Donors love hearing the stories—from the funny ones to the heartfelt ones!</a:t>
            </a:r>
          </a:p>
          <a:p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Allows students to use their voice to speak up for threatened and endangered species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Sawtooth Oak Tree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Two Moons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5158" r="10218" b="1247"/>
          <a:stretch/>
        </p:blipFill>
        <p:spPr>
          <a:xfrm>
            <a:off x="9133242" y="1194745"/>
            <a:ext cx="2840018" cy="3076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>
          <a:xfrm>
            <a:off x="8135021" y="4356846"/>
            <a:ext cx="3838239" cy="24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03" y="301783"/>
            <a:ext cx="9404723" cy="140053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Story Quotes</a:t>
            </a:r>
            <a:endParaRPr lang="en-US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0456" y="1206154"/>
            <a:ext cx="11542956" cy="575942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“Pollution </a:t>
            </a:r>
            <a:r>
              <a:rPr lang="en-US" dirty="0"/>
              <a:t>doesn’t just affect animals, it also affects humans. Imagine if 80% of your house was polluted. How would you feel</a:t>
            </a:r>
            <a:r>
              <a:rPr lang="en-US" dirty="0" smtClean="0"/>
              <a:t>?”</a:t>
            </a:r>
            <a:endParaRPr lang="en-US" dirty="0"/>
          </a:p>
          <a:p>
            <a:pPr lvl="0"/>
            <a:r>
              <a:rPr lang="en-US" dirty="0" smtClean="0"/>
              <a:t>From </a:t>
            </a:r>
            <a:r>
              <a:rPr lang="en-US" dirty="0"/>
              <a:t>the point of view of a polar bear: </a:t>
            </a:r>
            <a:r>
              <a:rPr lang="en-US" dirty="0" smtClean="0"/>
              <a:t>“It’s </a:t>
            </a:r>
            <a:r>
              <a:rPr lang="en-US" dirty="0"/>
              <a:t>getting hotter and hotter every day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“In </a:t>
            </a:r>
            <a:r>
              <a:rPr lang="en-US" dirty="0"/>
              <a:t>her head, Emma knew that the fishermen probably didn’t mean to get the poor sea turtle in the shrimp net, but she also knew that they could be more careful</a:t>
            </a:r>
            <a:r>
              <a:rPr lang="en-US" dirty="0" smtClean="0"/>
              <a:t>.”</a:t>
            </a:r>
          </a:p>
          <a:p>
            <a:r>
              <a:rPr lang="en-US" dirty="0"/>
              <a:t>“Now that you’ve heard what pollution does to the environment, I hope this inspired you to recycle, because you’re affecting the whole world when you throw a little piece of trash on the floor</a:t>
            </a:r>
            <a:r>
              <a:rPr lang="en-US" dirty="0" smtClean="0"/>
              <a:t>.”</a:t>
            </a:r>
            <a:endParaRPr lang="en-US" dirty="0"/>
          </a:p>
          <a:p>
            <a:pPr lvl="0"/>
            <a:r>
              <a:rPr lang="en-US" dirty="0" smtClean="0"/>
              <a:t>“Now </a:t>
            </a:r>
            <a:r>
              <a:rPr lang="en-US" dirty="0"/>
              <a:t>things weren’t always happy for the Bee family because a lot of them were getting sick, dying, and also going to bed hungry at night. They were endangered because of habitat loss and pesticides</a:t>
            </a:r>
            <a:r>
              <a:rPr lang="en-US" dirty="0" smtClean="0"/>
              <a:t>.”</a:t>
            </a:r>
          </a:p>
          <a:p>
            <a:pPr lvl="0"/>
            <a:r>
              <a:rPr lang="en-US" dirty="0"/>
              <a:t>“The pandas need trees more than you do. They are endangered; you aren’t.”</a:t>
            </a:r>
          </a:p>
          <a:p>
            <a:pPr lvl="0"/>
            <a:r>
              <a:rPr lang="en-US" dirty="0"/>
              <a:t>“Animals have a meaning to life, just like we do</a:t>
            </a:r>
            <a:r>
              <a:rPr lang="en-US" dirty="0" smtClean="0"/>
              <a:t>!”</a:t>
            </a:r>
          </a:p>
          <a:p>
            <a:pPr marL="0" lvl="0" indent="0">
              <a:buNone/>
            </a:pPr>
            <a:endParaRPr lang="en-US" sz="100" dirty="0"/>
          </a:p>
          <a:p>
            <a:pPr marL="0" lvl="0" indent="0" algn="ctr">
              <a:buNone/>
            </a:pPr>
            <a:r>
              <a:rPr lang="en-US" sz="3200" b="1" dirty="0" smtClean="0"/>
              <a:t>They spoke up. Will you?</a:t>
            </a:r>
            <a:endParaRPr lang="en-US" sz="3200" b="1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051" y="290194"/>
            <a:ext cx="9404723" cy="140053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Thank You!</a:t>
            </a:r>
            <a:endParaRPr lang="en-US" sz="6000" b="1" dirty="0"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79962"/>
            <a:ext cx="12191999" cy="2443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Rachael Rost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Education Specialist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Topeka Zoo and Conservation Center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785-368-9137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RRost@Topeka.org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" y="1495312"/>
            <a:ext cx="3956573" cy="2637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76" y="1495313"/>
            <a:ext cx="3956571" cy="2637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63" y="1495312"/>
            <a:ext cx="3956573" cy="2637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65" y="4706127"/>
            <a:ext cx="2687171" cy="1791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4711804"/>
            <a:ext cx="2678654" cy="1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</TotalTime>
  <Words>536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Poppins</vt:lpstr>
      <vt:lpstr>Poppins SemiBold</vt:lpstr>
      <vt:lpstr>Wingdings</vt:lpstr>
      <vt:lpstr>Wingdings 3</vt:lpstr>
      <vt:lpstr>Ion</vt:lpstr>
      <vt:lpstr>The Power of Words: How to Launch a Conservation Storytelling Contest</vt:lpstr>
      <vt:lpstr>How it Started: Galápagos Islands</vt:lpstr>
      <vt:lpstr>Conservation Storytelling Contest</vt:lpstr>
      <vt:lpstr>Conservation Storytelling Contest</vt:lpstr>
      <vt:lpstr>Contest Impact</vt:lpstr>
      <vt:lpstr>Story Quotes</vt:lpstr>
      <vt:lpstr>Thank You!</vt:lpstr>
    </vt:vector>
  </TitlesOfParts>
  <Company>City of Topeka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Camps, Clubs, and Citizen Science:  How to Engage Teens in Conservation</dc:title>
  <dc:creator>Rachael Rost</dc:creator>
  <cp:lastModifiedBy>Rachael Rost</cp:lastModifiedBy>
  <cp:revision>58</cp:revision>
  <dcterms:created xsi:type="dcterms:W3CDTF">2018-10-03T15:13:11Z</dcterms:created>
  <dcterms:modified xsi:type="dcterms:W3CDTF">2019-10-11T15:59:30Z</dcterms:modified>
</cp:coreProperties>
</file>