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301" r:id="rId4"/>
    <p:sldId id="298" r:id="rId5"/>
    <p:sldId id="297" r:id="rId6"/>
    <p:sldId id="303" r:id="rId7"/>
    <p:sldId id="305" r:id="rId8"/>
    <p:sldId id="296" r:id="rId9"/>
    <p:sldId id="258" r:id="rId10"/>
    <p:sldId id="299" r:id="rId11"/>
    <p:sldId id="278" r:id="rId12"/>
    <p:sldId id="277" r:id="rId13"/>
    <p:sldId id="280" r:id="rId14"/>
    <p:sldId id="259" r:id="rId15"/>
    <p:sldId id="288" r:id="rId16"/>
    <p:sldId id="279" r:id="rId17"/>
    <p:sldId id="267" r:id="rId18"/>
    <p:sldId id="283" r:id="rId19"/>
    <p:sldId id="300" r:id="rId20"/>
    <p:sldId id="306" r:id="rId21"/>
    <p:sldId id="286" r:id="rId22"/>
    <p:sldId id="268" r:id="rId23"/>
    <p:sldId id="311" r:id="rId24"/>
    <p:sldId id="261" r:id="rId25"/>
    <p:sldId id="260" r:id="rId26"/>
    <p:sldId id="285" r:id="rId27"/>
    <p:sldId id="289" r:id="rId28"/>
    <p:sldId id="269" r:id="rId29"/>
    <p:sldId id="307" r:id="rId30"/>
    <p:sldId id="262" r:id="rId31"/>
    <p:sldId id="270" r:id="rId32"/>
    <p:sldId id="294" r:id="rId33"/>
    <p:sldId id="271" r:id="rId34"/>
    <p:sldId id="295" r:id="rId35"/>
    <p:sldId id="272" r:id="rId36"/>
    <p:sldId id="290" r:id="rId37"/>
    <p:sldId id="291" r:id="rId38"/>
    <p:sldId id="308" r:id="rId39"/>
    <p:sldId id="309" r:id="rId40"/>
    <p:sldId id="292" r:id="rId41"/>
    <p:sldId id="273" r:id="rId42"/>
    <p:sldId id="310" r:id="rId43"/>
    <p:sldId id="275" r:id="rId44"/>
    <p:sldId id="31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834"/>
    <p:restoredTop sz="85191"/>
  </p:normalViewPr>
  <p:slideViewPr>
    <p:cSldViewPr snapToGrid="0" snapToObjects="1">
      <p:cViewPr varScale="1">
        <p:scale>
          <a:sx n="70" d="100"/>
          <a:sy n="70" d="100"/>
        </p:scale>
        <p:origin x="-1253" y="-67"/>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9B242B-E4F7-6849-A5CC-9DC9BBF8C282}" type="datetimeFigureOut">
              <a:rPr lang="en-US" smtClean="0"/>
              <a:t>11/07/2018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DF75D-B3DB-9E45-9307-AF423BE11BFB}" type="slidenum">
              <a:rPr lang="en-US" smtClean="0"/>
              <a:t>‹#›</a:t>
            </a:fld>
            <a:endParaRPr lang="en-US"/>
          </a:p>
        </p:txBody>
      </p:sp>
    </p:spTree>
    <p:extLst>
      <p:ext uri="{BB962C8B-B14F-4D97-AF65-F5344CB8AC3E}">
        <p14:creationId xmlns:p14="http://schemas.microsoft.com/office/powerpoint/2010/main" val="14841254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1</a:t>
            </a:fld>
            <a:endParaRPr lang="en-US"/>
          </a:p>
        </p:txBody>
      </p:sp>
    </p:spTree>
    <p:extLst>
      <p:ext uri="{BB962C8B-B14F-4D97-AF65-F5344CB8AC3E}">
        <p14:creationId xmlns:p14="http://schemas.microsoft.com/office/powerpoint/2010/main" val="1382671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18</a:t>
            </a:fld>
            <a:endParaRPr lang="en-US"/>
          </a:p>
        </p:txBody>
      </p:sp>
    </p:spTree>
    <p:extLst>
      <p:ext uri="{BB962C8B-B14F-4D97-AF65-F5344CB8AC3E}">
        <p14:creationId xmlns:p14="http://schemas.microsoft.com/office/powerpoint/2010/main" val="783613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Correspondingly, in a society where life expectancy is twice as high in the upper as in the lower classes, violence is exercised even if there are no concrete actors one can point to directly attacking others…” </a:t>
            </a:r>
          </a:p>
        </p:txBody>
      </p:sp>
      <p:sp>
        <p:nvSpPr>
          <p:cNvPr id="4" name="Slide Number Placeholder 3"/>
          <p:cNvSpPr>
            <a:spLocks noGrp="1"/>
          </p:cNvSpPr>
          <p:nvPr>
            <p:ph type="sldNum" sz="quarter" idx="5"/>
          </p:nvPr>
        </p:nvSpPr>
        <p:spPr/>
        <p:txBody>
          <a:bodyPr/>
          <a:lstStyle/>
          <a:p>
            <a:fld id="{625DF75D-B3DB-9E45-9307-AF423BE11BFB}" type="slidenum">
              <a:rPr lang="en-US" smtClean="0"/>
              <a:t>19</a:t>
            </a:fld>
            <a:endParaRPr lang="en-US"/>
          </a:p>
        </p:txBody>
      </p:sp>
    </p:spTree>
    <p:extLst>
      <p:ext uri="{BB962C8B-B14F-4D97-AF65-F5344CB8AC3E}">
        <p14:creationId xmlns:p14="http://schemas.microsoft.com/office/powerpoint/2010/main" val="1595775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21</a:t>
            </a:fld>
            <a:endParaRPr lang="en-US"/>
          </a:p>
        </p:txBody>
      </p:sp>
    </p:spTree>
    <p:extLst>
      <p:ext uri="{BB962C8B-B14F-4D97-AF65-F5344CB8AC3E}">
        <p14:creationId xmlns:p14="http://schemas.microsoft.com/office/powerpoint/2010/main" val="46152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22</a:t>
            </a:fld>
            <a:endParaRPr lang="en-US"/>
          </a:p>
        </p:txBody>
      </p:sp>
    </p:spTree>
    <p:extLst>
      <p:ext uri="{BB962C8B-B14F-4D97-AF65-F5344CB8AC3E}">
        <p14:creationId xmlns:p14="http://schemas.microsoft.com/office/powerpoint/2010/main" val="3089987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28</a:t>
            </a:fld>
            <a:endParaRPr lang="en-US"/>
          </a:p>
        </p:txBody>
      </p:sp>
    </p:spTree>
    <p:extLst>
      <p:ext uri="{BB962C8B-B14F-4D97-AF65-F5344CB8AC3E}">
        <p14:creationId xmlns:p14="http://schemas.microsoft.com/office/powerpoint/2010/main" val="3193004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32</a:t>
            </a:fld>
            <a:endParaRPr lang="en-US"/>
          </a:p>
        </p:txBody>
      </p:sp>
    </p:spTree>
    <p:extLst>
      <p:ext uri="{BB962C8B-B14F-4D97-AF65-F5344CB8AC3E}">
        <p14:creationId xmlns:p14="http://schemas.microsoft.com/office/powerpoint/2010/main" val="3280887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35</a:t>
            </a:fld>
            <a:endParaRPr lang="en-US"/>
          </a:p>
        </p:txBody>
      </p:sp>
    </p:spTree>
    <p:extLst>
      <p:ext uri="{BB962C8B-B14F-4D97-AF65-F5344CB8AC3E}">
        <p14:creationId xmlns:p14="http://schemas.microsoft.com/office/powerpoint/2010/main" val="1351160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36</a:t>
            </a:fld>
            <a:endParaRPr lang="en-US"/>
          </a:p>
        </p:txBody>
      </p:sp>
    </p:spTree>
    <p:extLst>
      <p:ext uri="{BB962C8B-B14F-4D97-AF65-F5344CB8AC3E}">
        <p14:creationId xmlns:p14="http://schemas.microsoft.com/office/powerpoint/2010/main" val="1660190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Buying insurance!! </a:t>
            </a:r>
          </a:p>
        </p:txBody>
      </p:sp>
      <p:sp>
        <p:nvSpPr>
          <p:cNvPr id="4" name="Slide Number Placeholder 3"/>
          <p:cNvSpPr>
            <a:spLocks noGrp="1"/>
          </p:cNvSpPr>
          <p:nvPr>
            <p:ph type="sldNum" sz="quarter" idx="5"/>
          </p:nvPr>
        </p:nvSpPr>
        <p:spPr/>
        <p:txBody>
          <a:bodyPr/>
          <a:lstStyle/>
          <a:p>
            <a:fld id="{625DF75D-B3DB-9E45-9307-AF423BE11BFB}" type="slidenum">
              <a:rPr lang="en-US" smtClean="0"/>
              <a:t>37</a:t>
            </a:fld>
            <a:endParaRPr lang="en-US"/>
          </a:p>
        </p:txBody>
      </p:sp>
    </p:spTree>
    <p:extLst>
      <p:ext uri="{BB962C8B-B14F-4D97-AF65-F5344CB8AC3E}">
        <p14:creationId xmlns:p14="http://schemas.microsoft.com/office/powerpoint/2010/main" val="330795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t>Compensatory justice</a:t>
            </a:r>
            <a:r>
              <a:rPr lang="en-CA" dirty="0"/>
              <a:t> refers to the provision of resources to a victim of injustice with the goal of minimizing or reversing the impact of harm done by the injustice.</a:t>
            </a:r>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39</a:t>
            </a:fld>
            <a:endParaRPr lang="en-US"/>
          </a:p>
        </p:txBody>
      </p:sp>
    </p:spTree>
    <p:extLst>
      <p:ext uri="{BB962C8B-B14F-4D97-AF65-F5344CB8AC3E}">
        <p14:creationId xmlns:p14="http://schemas.microsoft.com/office/powerpoint/2010/main" val="1966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5</a:t>
            </a:fld>
            <a:endParaRPr lang="en-US"/>
          </a:p>
        </p:txBody>
      </p:sp>
    </p:spTree>
    <p:extLst>
      <p:ext uri="{BB962C8B-B14F-4D97-AF65-F5344CB8AC3E}">
        <p14:creationId xmlns:p14="http://schemas.microsoft.com/office/powerpoint/2010/main" val="2486241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much work to do… “despair is not our business”</a:t>
            </a:r>
          </a:p>
        </p:txBody>
      </p:sp>
      <p:sp>
        <p:nvSpPr>
          <p:cNvPr id="4" name="Slide Number Placeholder 3"/>
          <p:cNvSpPr>
            <a:spLocks noGrp="1"/>
          </p:cNvSpPr>
          <p:nvPr>
            <p:ph type="sldNum" sz="quarter" idx="5"/>
          </p:nvPr>
        </p:nvSpPr>
        <p:spPr/>
        <p:txBody>
          <a:bodyPr/>
          <a:lstStyle/>
          <a:p>
            <a:fld id="{625DF75D-B3DB-9E45-9307-AF423BE11BFB}" type="slidenum">
              <a:rPr lang="en-US" smtClean="0"/>
              <a:t>41</a:t>
            </a:fld>
            <a:endParaRPr lang="en-US"/>
          </a:p>
        </p:txBody>
      </p:sp>
    </p:spTree>
    <p:extLst>
      <p:ext uri="{BB962C8B-B14F-4D97-AF65-F5344CB8AC3E}">
        <p14:creationId xmlns:p14="http://schemas.microsoft.com/office/powerpoint/2010/main" val="933634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42</a:t>
            </a:fld>
            <a:endParaRPr lang="en-US"/>
          </a:p>
        </p:txBody>
      </p:sp>
    </p:spTree>
    <p:extLst>
      <p:ext uri="{BB962C8B-B14F-4D97-AF65-F5344CB8AC3E}">
        <p14:creationId xmlns:p14="http://schemas.microsoft.com/office/powerpoint/2010/main" val="1490289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visit to the artificial lake in Baotou in Inner Mongolia - the dumping ground for radioactive, toxic waste from the city’s rare earth mineral refineries. </a:t>
            </a:r>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6</a:t>
            </a:fld>
            <a:endParaRPr lang="en-US"/>
          </a:p>
        </p:txBody>
      </p:sp>
    </p:spTree>
    <p:extLst>
      <p:ext uri="{BB962C8B-B14F-4D97-AF65-F5344CB8AC3E}">
        <p14:creationId xmlns:p14="http://schemas.microsoft.com/office/powerpoint/2010/main" val="270707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7</a:t>
            </a:fld>
            <a:endParaRPr lang="en-US"/>
          </a:p>
        </p:txBody>
      </p:sp>
    </p:spTree>
    <p:extLst>
      <p:ext uri="{BB962C8B-B14F-4D97-AF65-F5344CB8AC3E}">
        <p14:creationId xmlns:p14="http://schemas.microsoft.com/office/powerpoint/2010/main" val="312753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12</a:t>
            </a:fld>
            <a:endParaRPr lang="en-US"/>
          </a:p>
        </p:txBody>
      </p:sp>
    </p:spTree>
    <p:extLst>
      <p:ext uri="{BB962C8B-B14F-4D97-AF65-F5344CB8AC3E}">
        <p14:creationId xmlns:p14="http://schemas.microsoft.com/office/powerpoint/2010/main" val="460231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13</a:t>
            </a:fld>
            <a:endParaRPr lang="en-US"/>
          </a:p>
        </p:txBody>
      </p:sp>
    </p:spTree>
    <p:extLst>
      <p:ext uri="{BB962C8B-B14F-4D97-AF65-F5344CB8AC3E}">
        <p14:creationId xmlns:p14="http://schemas.microsoft.com/office/powerpoint/2010/main" val="172238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14</a:t>
            </a:fld>
            <a:endParaRPr lang="en-US"/>
          </a:p>
        </p:txBody>
      </p:sp>
    </p:spTree>
    <p:extLst>
      <p:ext uri="{BB962C8B-B14F-4D97-AF65-F5344CB8AC3E}">
        <p14:creationId xmlns:p14="http://schemas.microsoft.com/office/powerpoint/2010/main" val="3080582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 structural damage</a:t>
            </a:r>
            <a:r>
              <a:rPr lang="en-CA" sz="1200" kern="1200" dirty="0">
                <a:solidFill>
                  <a:schemeClr val="tx1"/>
                </a:solidFill>
                <a:effectLst/>
                <a:latin typeface="+mn-lt"/>
                <a:ea typeface="+mn-ea"/>
                <a:cs typeface="+mn-cs"/>
              </a:rPr>
              <a:t>, the verticalization of structures organized for violence with hidden chains of command that easily become permanent features of countries liberated through violence;</a:t>
            </a:r>
          </a:p>
          <a:p>
            <a:r>
              <a:rPr lang="en-CA" sz="1200" b="1" kern="1200" dirty="0">
                <a:solidFill>
                  <a:schemeClr val="tx1"/>
                </a:solidFill>
                <a:effectLst/>
                <a:latin typeface="+mn-lt"/>
                <a:ea typeface="+mn-ea"/>
                <a:cs typeface="+mn-cs"/>
              </a:rPr>
              <a:t>cultural damage</a:t>
            </a:r>
            <a:r>
              <a:rPr lang="en-CA" sz="1200" kern="1200" dirty="0">
                <a:solidFill>
                  <a:schemeClr val="tx1"/>
                </a:solidFill>
                <a:effectLst/>
                <a:latin typeface="+mn-lt"/>
                <a:ea typeface="+mn-ea"/>
                <a:cs typeface="+mn-cs"/>
              </a:rPr>
              <a:t>, the rapid growth of a culture of violence to justify all the direct violence, with long lasting impact.</a:t>
            </a:r>
          </a:p>
        </p:txBody>
      </p:sp>
      <p:sp>
        <p:nvSpPr>
          <p:cNvPr id="4" name="Slide Number Placeholder 3"/>
          <p:cNvSpPr>
            <a:spLocks noGrp="1"/>
          </p:cNvSpPr>
          <p:nvPr>
            <p:ph type="sldNum" sz="quarter" idx="5"/>
          </p:nvPr>
        </p:nvSpPr>
        <p:spPr/>
        <p:txBody>
          <a:bodyPr/>
          <a:lstStyle/>
          <a:p>
            <a:fld id="{625DF75D-B3DB-9E45-9307-AF423BE11BFB}" type="slidenum">
              <a:rPr lang="en-US" smtClean="0"/>
              <a:t>16</a:t>
            </a:fld>
            <a:endParaRPr lang="en-US"/>
          </a:p>
        </p:txBody>
      </p:sp>
    </p:spTree>
    <p:extLst>
      <p:ext uri="{BB962C8B-B14F-4D97-AF65-F5344CB8AC3E}">
        <p14:creationId xmlns:p14="http://schemas.microsoft.com/office/powerpoint/2010/main" val="1272917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DF75D-B3DB-9E45-9307-AF423BE11BFB}" type="slidenum">
              <a:rPr lang="en-US" smtClean="0"/>
              <a:t>17</a:t>
            </a:fld>
            <a:endParaRPr lang="en-US"/>
          </a:p>
        </p:txBody>
      </p:sp>
    </p:spTree>
    <p:extLst>
      <p:ext uri="{BB962C8B-B14F-4D97-AF65-F5344CB8AC3E}">
        <p14:creationId xmlns:p14="http://schemas.microsoft.com/office/powerpoint/2010/main" val="70713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52A34F-29E5-304C-A112-0B62E74EE6A5}" type="datetimeFigureOut">
              <a:rPr lang="en-US" smtClean="0"/>
              <a:t>11/07/2018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3237707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2A34F-29E5-304C-A112-0B62E74EE6A5}" type="datetimeFigureOut">
              <a:rPr lang="en-US" smtClean="0"/>
              <a:t>11/07/2018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376723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2A34F-29E5-304C-A112-0B62E74EE6A5}" type="datetimeFigureOut">
              <a:rPr lang="en-US" smtClean="0"/>
              <a:t>11/07/2018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6503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2A34F-29E5-304C-A112-0B62E74EE6A5}" type="datetimeFigureOut">
              <a:rPr lang="en-US" smtClean="0"/>
              <a:t>11/07/2018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3744525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52A34F-29E5-304C-A112-0B62E74EE6A5}" type="datetimeFigureOut">
              <a:rPr lang="en-US" smtClean="0"/>
              <a:t>11/07/2018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123420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52A34F-29E5-304C-A112-0B62E74EE6A5}" type="datetimeFigureOut">
              <a:rPr lang="en-US" smtClean="0"/>
              <a:t>11/07/2018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381941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52A34F-29E5-304C-A112-0B62E74EE6A5}" type="datetimeFigureOut">
              <a:rPr lang="en-US" smtClean="0"/>
              <a:t>11/07/2018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317759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52A34F-29E5-304C-A112-0B62E74EE6A5}" type="datetimeFigureOut">
              <a:rPr lang="en-US" smtClean="0"/>
              <a:t>11/07/2018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2455895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2A34F-29E5-304C-A112-0B62E74EE6A5}" type="datetimeFigureOut">
              <a:rPr lang="en-US" smtClean="0"/>
              <a:t>11/07/2018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423254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52A34F-29E5-304C-A112-0B62E74EE6A5}" type="datetimeFigureOut">
              <a:rPr lang="en-US" smtClean="0"/>
              <a:t>11/07/2018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3940725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52A34F-29E5-304C-A112-0B62E74EE6A5}" type="datetimeFigureOut">
              <a:rPr lang="en-US" smtClean="0"/>
              <a:t>11/07/2018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6B040-AD58-E541-A0F1-0CCE563CD88F}" type="slidenum">
              <a:rPr lang="en-US" smtClean="0"/>
              <a:t>‹#›</a:t>
            </a:fld>
            <a:endParaRPr lang="en-US"/>
          </a:p>
        </p:txBody>
      </p:sp>
    </p:spTree>
    <p:extLst>
      <p:ext uri="{BB962C8B-B14F-4D97-AF65-F5344CB8AC3E}">
        <p14:creationId xmlns:p14="http://schemas.microsoft.com/office/powerpoint/2010/main" val="67314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2A34F-29E5-304C-A112-0B62E74EE6A5}" type="datetimeFigureOut">
              <a:rPr lang="en-US" smtClean="0"/>
              <a:t>11/07/2018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B040-AD58-E541-A0F1-0CCE563CD88F}" type="slidenum">
              <a:rPr lang="en-US" smtClean="0"/>
              <a:t>‹#›</a:t>
            </a:fld>
            <a:endParaRPr lang="en-US"/>
          </a:p>
        </p:txBody>
      </p:sp>
    </p:spTree>
    <p:extLst>
      <p:ext uri="{BB962C8B-B14F-4D97-AF65-F5344CB8AC3E}">
        <p14:creationId xmlns:p14="http://schemas.microsoft.com/office/powerpoint/2010/main" val="2260674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INcW26-iyqU" TargetMode="External"/><Relationship Id="rId4" Type="http://schemas.openxmlformats.org/officeDocument/2006/relationships/hyperlink" Target="https://www.youtube.com/watch?v=INcW26-iyq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FVBGUc84Xwo" TargetMode="External"/><Relationship Id="rId2" Type="http://schemas.openxmlformats.org/officeDocument/2006/relationships/slideLayout" Target="../slideLayouts/slideLayout2.xml"/><Relationship Id="rId1" Type="http://schemas.openxmlformats.org/officeDocument/2006/relationships/video" Target="https://www.youtube.com/embed/FVBGUc84Xwo"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QiqH_i-lhRk" TargetMode="Externa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video burtynsky pollution china">
            <a:extLst>
              <a:ext uri="{FF2B5EF4-FFF2-40B4-BE49-F238E27FC236}">
                <a16:creationId xmlns="" xmlns:a16="http://schemas.microsoft.com/office/drawing/2014/main" id="{A4EF775D-6FCF-0B41-A2AD-7CE8A4FA4A9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809"/>
            <a:ext cx="9631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631591"/>
            <a:ext cx="9143998" cy="1414463"/>
          </a:xfrm>
          <a:solidFill>
            <a:schemeClr val="bg1">
              <a:lumMod val="75000"/>
              <a:alpha val="73000"/>
            </a:schemeClr>
          </a:solidFill>
          <a:effectLst/>
        </p:spPr>
        <p:txBody>
          <a:bodyPr>
            <a:normAutofit fontScale="90000"/>
          </a:bodyPr>
          <a:lstStyle/>
          <a:p>
            <a:r>
              <a:rPr lang="en-US" b="1" dirty="0">
                <a:solidFill>
                  <a:schemeClr val="accent2">
                    <a:lumMod val="75000"/>
                    <a:alpha val="85000"/>
                  </a:schemeClr>
                </a:solidFill>
                <a:effectLst>
                  <a:outerShdw blurRad="50800" dist="50800" dir="5400000" algn="ctr" rotWithShape="0">
                    <a:schemeClr val="bg2"/>
                  </a:outerShdw>
                </a:effectLst>
              </a:rPr>
              <a:t>Confronting the unspoken place of violence in environmental education</a:t>
            </a:r>
          </a:p>
        </p:txBody>
      </p:sp>
      <p:sp>
        <p:nvSpPr>
          <p:cNvPr id="3" name="Subtitle 2"/>
          <p:cNvSpPr>
            <a:spLocks noGrp="1"/>
          </p:cNvSpPr>
          <p:nvPr>
            <p:ph type="subTitle" idx="1"/>
          </p:nvPr>
        </p:nvSpPr>
        <p:spPr>
          <a:xfrm>
            <a:off x="0" y="5506571"/>
            <a:ext cx="9631657" cy="1341620"/>
          </a:xfrm>
          <a:solidFill>
            <a:schemeClr val="bg1">
              <a:lumMod val="75000"/>
              <a:alpha val="72000"/>
            </a:schemeClr>
          </a:solidFill>
        </p:spPr>
        <p:txBody>
          <a:bodyPr>
            <a:noAutofit/>
          </a:bodyPr>
          <a:lstStyle/>
          <a:p>
            <a:r>
              <a:rPr lang="en-US" sz="2400" dirty="0">
                <a:solidFill>
                  <a:schemeClr val="tx1"/>
                </a:solidFill>
              </a:rPr>
              <a:t>Dr. Richard Kool</a:t>
            </a:r>
          </a:p>
          <a:p>
            <a:r>
              <a:rPr lang="en-US" sz="2400" dirty="0">
                <a:solidFill>
                  <a:schemeClr val="tx1"/>
                </a:solidFill>
              </a:rPr>
              <a:t>School of Environment and Sustainability, Royal Roads University</a:t>
            </a:r>
          </a:p>
          <a:p>
            <a:r>
              <a:rPr lang="en-US" sz="2400" dirty="0">
                <a:solidFill>
                  <a:schemeClr val="tx1"/>
                </a:solidFill>
              </a:rPr>
              <a:t>Victoria BC Canada</a:t>
            </a:r>
          </a:p>
        </p:txBody>
      </p:sp>
    </p:spTree>
    <p:extLst>
      <p:ext uri="{BB962C8B-B14F-4D97-AF65-F5344CB8AC3E}">
        <p14:creationId xmlns:p14="http://schemas.microsoft.com/office/powerpoint/2010/main" val="254335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1953679-31E9-5546-95B4-FBEB9E5E28CC}"/>
              </a:ext>
            </a:extLst>
          </p:cNvPr>
          <p:cNvSpPr txBox="1"/>
          <p:nvPr/>
        </p:nvSpPr>
        <p:spPr>
          <a:xfrm>
            <a:off x="326721" y="1627081"/>
            <a:ext cx="5957347" cy="2554545"/>
          </a:xfrm>
          <a:prstGeom prst="rect">
            <a:avLst/>
          </a:prstGeom>
          <a:noFill/>
        </p:spPr>
        <p:txBody>
          <a:bodyPr wrap="square" rtlCol="0">
            <a:spAutoFit/>
          </a:bodyPr>
          <a:lstStyle/>
          <a:p>
            <a:r>
              <a:rPr lang="en-CA" sz="2800" dirty="0"/>
              <a:t>“Violence is to be found in any action in which one acts as if one were alone to act: as if the rest of the universe were there only to </a:t>
            </a:r>
            <a:r>
              <a:rPr lang="en-CA" sz="2800" i="1" dirty="0"/>
              <a:t>receive</a:t>
            </a:r>
            <a:r>
              <a:rPr lang="en-CA" sz="2800" dirty="0"/>
              <a:t> the action…”</a:t>
            </a:r>
          </a:p>
          <a:p>
            <a:endParaRPr lang="en-CA" sz="1600" dirty="0"/>
          </a:p>
          <a:p>
            <a:r>
              <a:rPr lang="en-CA" sz="1600" dirty="0"/>
              <a:t>Levinas, E. (1990). </a:t>
            </a:r>
            <a:r>
              <a:rPr lang="en-CA" sz="1600" i="1" dirty="0"/>
              <a:t>Difficult freedom: Essays on Judaism</a:t>
            </a:r>
            <a:r>
              <a:rPr lang="en-CA" sz="1600" dirty="0"/>
              <a:t> (S. Hand, Trans.). Baltimore: The Johns Hopkins University Press.</a:t>
            </a:r>
          </a:p>
        </p:txBody>
      </p:sp>
      <p:pic>
        <p:nvPicPr>
          <p:cNvPr id="2050" name="Picture 2" descr="Image result for levinas">
            <a:extLst>
              <a:ext uri="{FF2B5EF4-FFF2-40B4-BE49-F238E27FC236}">
                <a16:creationId xmlns="" xmlns:a16="http://schemas.microsoft.com/office/drawing/2014/main" id="{9A112D6E-D35E-C44A-A993-8BACF1C214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5019" y="1507787"/>
            <a:ext cx="2165789" cy="293464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 xmlns:a16="http://schemas.microsoft.com/office/drawing/2014/main" id="{8ACC5F28-EEA6-B749-9FA3-683357ED87F3}"/>
              </a:ext>
            </a:extLst>
          </p:cNvPr>
          <p:cNvSpPr>
            <a:spLocks noGrp="1"/>
          </p:cNvSpPr>
          <p:nvPr>
            <p:ph type="title"/>
          </p:nvPr>
        </p:nvSpPr>
        <p:spPr/>
        <p:txBody>
          <a:bodyPr/>
          <a:lstStyle/>
          <a:p>
            <a:r>
              <a:rPr lang="en-US" dirty="0"/>
              <a:t>Emmanuel Levinas</a:t>
            </a:r>
          </a:p>
        </p:txBody>
      </p:sp>
      <p:sp>
        <p:nvSpPr>
          <p:cNvPr id="4" name="TextBox 3">
            <a:extLst>
              <a:ext uri="{FF2B5EF4-FFF2-40B4-BE49-F238E27FC236}">
                <a16:creationId xmlns="" xmlns:a16="http://schemas.microsoft.com/office/drawing/2014/main" id="{7273B028-DE0F-6343-A30A-B43ACF04906C}"/>
              </a:ext>
            </a:extLst>
          </p:cNvPr>
          <p:cNvSpPr txBox="1"/>
          <p:nvPr/>
        </p:nvSpPr>
        <p:spPr>
          <a:xfrm>
            <a:off x="197891" y="4442431"/>
            <a:ext cx="8488909" cy="2646878"/>
          </a:xfrm>
          <a:prstGeom prst="rect">
            <a:avLst/>
          </a:prstGeom>
          <a:noFill/>
        </p:spPr>
        <p:txBody>
          <a:bodyPr wrap="square" rtlCol="0">
            <a:spAutoFit/>
          </a:bodyPr>
          <a:lstStyle/>
          <a:p>
            <a:r>
              <a:rPr lang="en-US" sz="2800" dirty="0"/>
              <a:t>Violence occurs when people “… behave as if they are the only one’s who matter-  ignoring other people, other creatures, and the rest of the world.”</a:t>
            </a:r>
          </a:p>
          <a:p>
            <a:endParaRPr lang="en-US" sz="2800" dirty="0"/>
          </a:p>
          <a:p>
            <a:r>
              <a:rPr lang="en-CA" sz="1600" dirty="0"/>
              <a:t>O’Brien, K. J. (2017). </a:t>
            </a:r>
            <a:r>
              <a:rPr lang="en-CA" sz="1600" i="1" dirty="0"/>
              <a:t>The Violence of Climate Change: Lessons of Resistance from Nonviolent Activists</a:t>
            </a:r>
            <a:r>
              <a:rPr lang="en-CA" sz="1600" dirty="0"/>
              <a:t>. Washington DC: Georgetown University Press.</a:t>
            </a:r>
            <a:endParaRPr lang="en-US" sz="1600" dirty="0"/>
          </a:p>
          <a:p>
            <a:endParaRPr lang="en-US" dirty="0"/>
          </a:p>
        </p:txBody>
      </p:sp>
    </p:spTree>
    <p:extLst>
      <p:ext uri="{BB962C8B-B14F-4D97-AF65-F5344CB8AC3E}">
        <p14:creationId xmlns:p14="http://schemas.microsoft.com/office/powerpoint/2010/main" val="3503671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Johan Galtung, ‘father’ of Peace Studies</a:t>
            </a:r>
          </a:p>
        </p:txBody>
      </p:sp>
      <p:sp>
        <p:nvSpPr>
          <p:cNvPr id="4" name="TextBox 3"/>
          <p:cNvSpPr txBox="1"/>
          <p:nvPr/>
        </p:nvSpPr>
        <p:spPr>
          <a:xfrm>
            <a:off x="457200" y="1962963"/>
            <a:ext cx="5407659" cy="3816430"/>
          </a:xfrm>
          <a:prstGeom prst="rect">
            <a:avLst/>
          </a:prstGeom>
          <a:noFill/>
        </p:spPr>
        <p:txBody>
          <a:bodyPr wrap="square" rtlCol="0">
            <a:spAutoFit/>
          </a:bodyPr>
          <a:lstStyle/>
          <a:p>
            <a:r>
              <a:rPr lang="en-US" sz="2800" b="1" dirty="0"/>
              <a:t>Violence</a:t>
            </a:r>
            <a:r>
              <a:rPr lang="en-US" sz="2800" b="0" dirty="0"/>
              <a:t>: </a:t>
            </a:r>
            <a:r>
              <a:rPr lang="en-US" sz="2800" dirty="0"/>
              <a:t>any avoidable insult to basic human needs, and, more generally, to </a:t>
            </a:r>
            <a:r>
              <a:rPr lang="en-US" sz="2800" i="1" dirty="0"/>
              <a:t>sentient</a:t>
            </a:r>
            <a:r>
              <a:rPr lang="en-US" sz="2800" dirty="0"/>
              <a:t> life </a:t>
            </a:r>
            <a:r>
              <a:rPr lang="en-US" sz="2800" i="1" dirty="0"/>
              <a:t>of any kind, defined as that which is capable of suffering pain and can enjoy well-being,</a:t>
            </a:r>
            <a:r>
              <a:rPr lang="en-US" sz="2800" dirty="0"/>
              <a:t> lowering the real level of needs satisfaction below what is potentially possible.</a:t>
            </a:r>
          </a:p>
          <a:p>
            <a:endParaRPr lang="en-US" dirty="0"/>
          </a:p>
        </p:txBody>
      </p:sp>
      <p:sp>
        <p:nvSpPr>
          <p:cNvPr id="3" name="TextBox 2"/>
          <p:cNvSpPr txBox="1"/>
          <p:nvPr/>
        </p:nvSpPr>
        <p:spPr>
          <a:xfrm>
            <a:off x="1302506" y="6273224"/>
            <a:ext cx="7717349" cy="584776"/>
          </a:xfrm>
          <a:prstGeom prst="rect">
            <a:avLst/>
          </a:prstGeom>
          <a:noFill/>
        </p:spPr>
        <p:txBody>
          <a:bodyPr wrap="square" rtlCol="0">
            <a:spAutoFit/>
          </a:bodyPr>
          <a:lstStyle/>
          <a:p>
            <a:r>
              <a:rPr lang="en-US" sz="1600" dirty="0"/>
              <a:t>Galtung, J. (2013). Violence: Direct, structural and cultural. In J. Galtung &amp; D. Fischer (Eds.), </a:t>
            </a:r>
            <a:r>
              <a:rPr lang="en-US" sz="1600" i="1" dirty="0"/>
              <a:t>Johan Galtung: Pioneer of Peace Research</a:t>
            </a:r>
            <a:r>
              <a:rPr lang="en-US" sz="1600" dirty="0"/>
              <a:t> (Vol. 5). New York: Springer.</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8636" y="1962963"/>
            <a:ext cx="3027325" cy="3397381"/>
          </a:xfrm>
          <a:prstGeom prst="rect">
            <a:avLst/>
          </a:prstGeom>
        </p:spPr>
      </p:pic>
    </p:spTree>
    <p:extLst>
      <p:ext uri="{BB962C8B-B14F-4D97-AF65-F5344CB8AC3E}">
        <p14:creationId xmlns:p14="http://schemas.microsoft.com/office/powerpoint/2010/main" val="162535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
            <a:ext cx="8229600" cy="1143000"/>
          </a:xfrm>
        </p:spPr>
        <p:txBody>
          <a:bodyPr>
            <a:normAutofit/>
          </a:bodyPr>
          <a:lstStyle/>
          <a:p>
            <a:r>
              <a:rPr lang="en-US" b="0" dirty="0">
                <a:solidFill>
                  <a:srgbClr val="000000"/>
                </a:solidFill>
              </a:rPr>
              <a:t>Needs satisfaction</a:t>
            </a:r>
            <a:endParaRPr lang="en-US" dirty="0"/>
          </a:p>
        </p:txBody>
      </p:sp>
      <p:sp>
        <p:nvSpPr>
          <p:cNvPr id="3" name="TextBox 2"/>
          <p:cNvSpPr txBox="1"/>
          <p:nvPr/>
        </p:nvSpPr>
        <p:spPr>
          <a:xfrm>
            <a:off x="148448" y="1129256"/>
            <a:ext cx="8791436" cy="1569660"/>
          </a:xfrm>
          <a:prstGeom prst="rect">
            <a:avLst/>
          </a:prstGeom>
          <a:noFill/>
        </p:spPr>
        <p:txBody>
          <a:bodyPr wrap="square" rtlCol="0">
            <a:spAutoFit/>
          </a:bodyPr>
          <a:lstStyle/>
          <a:p>
            <a:pPr marL="152400" indent="0"/>
            <a:r>
              <a:rPr lang="en-US" sz="2400" dirty="0"/>
              <a:t>any avoidable insult to basic human needs</a:t>
            </a:r>
            <a:r>
              <a:rPr lang="mr-IN" sz="2400" dirty="0"/>
              <a:t>…</a:t>
            </a:r>
            <a:r>
              <a:rPr lang="en-US" sz="2400" i="1" dirty="0"/>
              <a:t>,</a:t>
            </a:r>
            <a:r>
              <a:rPr lang="en-US" sz="2400" dirty="0"/>
              <a:t> lowering the real level of needs satisfaction below what is potentially possible. (Galtung)</a:t>
            </a:r>
          </a:p>
          <a:p>
            <a:pPr marL="152400" indent="0"/>
            <a:endParaRPr lang="en-US" sz="2400" dirty="0"/>
          </a:p>
          <a:p>
            <a:pPr marL="152400" indent="0"/>
            <a:r>
              <a:rPr lang="en-US" sz="2400" dirty="0"/>
              <a:t>Violence negates possibility of…</a:t>
            </a:r>
          </a:p>
        </p:txBody>
      </p:sp>
      <p:graphicFrame>
        <p:nvGraphicFramePr>
          <p:cNvPr id="4" name="Table 3"/>
          <p:cNvGraphicFramePr>
            <a:graphicFrameLocks noGrp="1"/>
          </p:cNvGraphicFramePr>
          <p:nvPr>
            <p:extLst>
              <p:ext uri="{D42A27DB-BD31-4B8C-83A1-F6EECF244321}">
                <p14:modId xmlns:p14="http://schemas.microsoft.com/office/powerpoint/2010/main" val="1024113129"/>
              </p:ext>
            </p:extLst>
          </p:nvPr>
        </p:nvGraphicFramePr>
        <p:xfrm>
          <a:off x="148448" y="3116616"/>
          <a:ext cx="6592021" cy="1621536"/>
        </p:xfrm>
        <a:graphic>
          <a:graphicData uri="http://schemas.openxmlformats.org/drawingml/2006/table">
            <a:tbl>
              <a:tblPr firstRow="1" bandRow="1">
                <a:tableStyleId>{5C22544A-7EE6-4342-B048-85BDC9FD1C3A}</a:tableStyleId>
              </a:tblPr>
              <a:tblGrid>
                <a:gridCol w="1544810">
                  <a:extLst>
                    <a:ext uri="{9D8B030D-6E8A-4147-A177-3AD203B41FA5}">
                      <a16:colId xmlns="" xmlns:a16="http://schemas.microsoft.com/office/drawing/2014/main" val="20000"/>
                    </a:ext>
                  </a:extLst>
                </a:gridCol>
                <a:gridCol w="1807227">
                  <a:extLst>
                    <a:ext uri="{9D8B030D-6E8A-4147-A177-3AD203B41FA5}">
                      <a16:colId xmlns="" xmlns:a16="http://schemas.microsoft.com/office/drawing/2014/main" val="20001"/>
                    </a:ext>
                  </a:extLst>
                </a:gridCol>
                <a:gridCol w="1644414">
                  <a:extLst>
                    <a:ext uri="{9D8B030D-6E8A-4147-A177-3AD203B41FA5}">
                      <a16:colId xmlns="" xmlns:a16="http://schemas.microsoft.com/office/drawing/2014/main" val="20002"/>
                    </a:ext>
                  </a:extLst>
                </a:gridCol>
                <a:gridCol w="1595570">
                  <a:extLst>
                    <a:ext uri="{9D8B030D-6E8A-4147-A177-3AD203B41FA5}">
                      <a16:colId xmlns="" xmlns:a16="http://schemas.microsoft.com/office/drawing/2014/main" val="20003"/>
                    </a:ext>
                  </a:extLst>
                </a:gridCol>
              </a:tblGrid>
              <a:tr h="441142">
                <a:tc>
                  <a:txBody>
                    <a:bodyPr/>
                    <a:lstStyle/>
                    <a:p>
                      <a:r>
                        <a:rPr lang="en-US" sz="2800" b="0" i="0" u="none" strike="noStrike" kern="1200" baseline="0" dirty="0">
                          <a:solidFill>
                            <a:schemeClr val="lt1"/>
                          </a:solidFill>
                          <a:latin typeface="+mn-lt"/>
                          <a:ea typeface="+mn-ea"/>
                          <a:cs typeface="+mn-cs"/>
                        </a:rPr>
                        <a:t>Survival</a:t>
                      </a:r>
                      <a:endParaRPr lang="en-US" sz="2800" dirty="0"/>
                    </a:p>
                  </a:txBody>
                  <a:tcPr/>
                </a:tc>
                <a:tc>
                  <a:txBody>
                    <a:bodyPr/>
                    <a:lstStyle/>
                    <a:p>
                      <a:r>
                        <a:rPr lang="en-US" sz="2800" b="0" i="0" u="none" strike="noStrike" kern="1200" baseline="0" dirty="0">
                          <a:solidFill>
                            <a:schemeClr val="lt1"/>
                          </a:solidFill>
                          <a:latin typeface="+mn-lt"/>
                          <a:ea typeface="+mn-ea"/>
                          <a:cs typeface="+mn-cs"/>
                        </a:rPr>
                        <a:t>Wellness</a:t>
                      </a:r>
                      <a:endParaRPr lang="en-US" sz="2800" dirty="0"/>
                    </a:p>
                  </a:txBody>
                  <a:tcPr/>
                </a:tc>
                <a:tc>
                  <a:txBody>
                    <a:bodyPr/>
                    <a:lstStyle/>
                    <a:p>
                      <a:r>
                        <a:rPr lang="en-US" sz="2800" b="0" i="0" u="none" strike="noStrike" kern="1200" baseline="0" dirty="0">
                          <a:solidFill>
                            <a:schemeClr val="lt1"/>
                          </a:solidFill>
                          <a:latin typeface="+mn-lt"/>
                          <a:ea typeface="+mn-ea"/>
                          <a:cs typeface="+mn-cs"/>
                        </a:rPr>
                        <a:t>Freedom</a:t>
                      </a:r>
                      <a:endParaRPr lang="en-US" sz="2800" dirty="0"/>
                    </a:p>
                  </a:txBody>
                  <a:tcPr/>
                </a:tc>
                <a:tc>
                  <a:txBody>
                    <a:bodyPr/>
                    <a:lstStyle/>
                    <a:p>
                      <a:r>
                        <a:rPr lang="en-US" sz="2800" b="0" i="0" u="none" strike="noStrike" kern="1200" baseline="0" dirty="0">
                          <a:solidFill>
                            <a:schemeClr val="lt1"/>
                          </a:solidFill>
                          <a:latin typeface="+mn-lt"/>
                          <a:ea typeface="+mn-ea"/>
                          <a:cs typeface="+mn-cs"/>
                        </a:rPr>
                        <a:t>Identity/meaning</a:t>
                      </a:r>
                    </a:p>
                  </a:txBody>
                  <a:tcPr/>
                </a:tc>
                <a:extLst>
                  <a:ext uri="{0D108BD9-81ED-4DB2-BD59-A6C34878D82A}">
                    <a16:rowId xmlns="" xmlns:a16="http://schemas.microsoft.com/office/drawing/2014/main" val="10000"/>
                  </a:ext>
                </a:extLst>
              </a:tr>
              <a:tr h="634966">
                <a:tc>
                  <a:txBody>
                    <a:bodyPr/>
                    <a:lstStyle/>
                    <a:p>
                      <a:pPr>
                        <a:lnSpc>
                          <a:spcPct val="80000"/>
                        </a:lnSpc>
                      </a:pPr>
                      <a:r>
                        <a:rPr lang="en-US" sz="2400" dirty="0"/>
                        <a:t>negation is death </a:t>
                      </a:r>
                    </a:p>
                  </a:txBody>
                  <a:tcPr anchor="ctr"/>
                </a:tc>
                <a:tc>
                  <a:txBody>
                    <a:bodyPr/>
                    <a:lstStyle/>
                    <a:p>
                      <a:pPr>
                        <a:lnSpc>
                          <a:spcPct val="80000"/>
                        </a:lnSpc>
                      </a:pPr>
                      <a:r>
                        <a:rPr lang="en-US" sz="2400" dirty="0"/>
                        <a:t>negation is misery</a:t>
                      </a:r>
                    </a:p>
                  </a:txBody>
                  <a:tcPr anchor="ctr"/>
                </a:tc>
                <a:tc>
                  <a:txBody>
                    <a:bodyPr/>
                    <a:lstStyle/>
                    <a:p>
                      <a:pPr>
                        <a:lnSpc>
                          <a:spcPct val="80000"/>
                        </a:lnSpc>
                      </a:pPr>
                      <a:r>
                        <a:rPr lang="en-US" sz="2400" dirty="0"/>
                        <a:t>negation is repression</a:t>
                      </a:r>
                    </a:p>
                  </a:txBody>
                  <a:tcPr anchor="ctr"/>
                </a:tc>
                <a:tc>
                  <a:txBody>
                    <a:bodyPr/>
                    <a:lstStyle/>
                    <a:p>
                      <a:pPr>
                        <a:lnSpc>
                          <a:spcPct val="80000"/>
                        </a:lnSpc>
                      </a:pPr>
                      <a:r>
                        <a:rPr lang="en-US" sz="2400" dirty="0"/>
                        <a:t>Negation is alienation</a:t>
                      </a:r>
                    </a:p>
                  </a:txBody>
                  <a:tcPr anchor="ctr"/>
                </a:tc>
                <a:extLst>
                  <a:ext uri="{0D108BD9-81ED-4DB2-BD59-A6C34878D82A}">
                    <a16:rowId xmlns="" xmlns:a16="http://schemas.microsoft.com/office/drawing/2014/main" val="10001"/>
                  </a:ext>
                </a:extLst>
              </a:tr>
            </a:tbl>
          </a:graphicData>
        </a:graphic>
      </p:graphicFrame>
      <p:sp>
        <p:nvSpPr>
          <p:cNvPr id="6" name="Rectangle 5"/>
          <p:cNvSpPr/>
          <p:nvPr/>
        </p:nvSpPr>
        <p:spPr>
          <a:xfrm>
            <a:off x="1699126" y="3068248"/>
            <a:ext cx="1768797" cy="35414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467923" y="3116616"/>
            <a:ext cx="1768797" cy="35414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236720" y="3068248"/>
            <a:ext cx="1768797" cy="35414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114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perpetrator of violence can be…</a:t>
            </a:r>
          </a:p>
        </p:txBody>
      </p:sp>
      <p:sp>
        <p:nvSpPr>
          <p:cNvPr id="4" name="TextBox 3"/>
          <p:cNvSpPr txBox="1"/>
          <p:nvPr/>
        </p:nvSpPr>
        <p:spPr>
          <a:xfrm>
            <a:off x="457200" y="1579172"/>
            <a:ext cx="8229600" cy="2677656"/>
          </a:xfrm>
          <a:prstGeom prst="rect">
            <a:avLst/>
          </a:prstGeom>
          <a:noFill/>
        </p:spPr>
        <p:txBody>
          <a:bodyPr wrap="square" rtlCol="0">
            <a:spAutoFit/>
          </a:bodyPr>
          <a:lstStyle/>
          <a:p>
            <a:r>
              <a:rPr lang="en-US" sz="2800" dirty="0"/>
              <a:t> </a:t>
            </a:r>
            <a:r>
              <a:rPr lang="mr-IN" sz="2800" dirty="0"/>
              <a:t>…</a:t>
            </a:r>
            <a:r>
              <a:rPr lang="en-US" sz="2800" dirty="0"/>
              <a:t> any actor who can cause </a:t>
            </a:r>
            <a:r>
              <a:rPr lang="en-US" sz="2800" i="1" dirty="0"/>
              <a:t>direct violence</a:t>
            </a:r>
            <a:endParaRPr lang="en-US" sz="2800" dirty="0"/>
          </a:p>
          <a:p>
            <a:r>
              <a:rPr lang="mr-IN" sz="2800" dirty="0"/>
              <a:t>…</a:t>
            </a:r>
            <a:r>
              <a:rPr lang="en-US" sz="2800" dirty="0"/>
              <a:t>a structure or system at work, churning out harm, causing basic human needs deficits; as in unintended, indirect, or</a:t>
            </a:r>
            <a:r>
              <a:rPr lang="en-US" sz="2800" i="1" dirty="0"/>
              <a:t> structural violence</a:t>
            </a:r>
            <a:endParaRPr lang="en-US" sz="2800" dirty="0"/>
          </a:p>
          <a:p>
            <a:r>
              <a:rPr lang="mr-IN" sz="2800" dirty="0"/>
              <a:t>…</a:t>
            </a:r>
            <a:r>
              <a:rPr lang="en-US" sz="2800" dirty="0"/>
              <a:t>or, a culture who legitimizes direct and structural violence</a:t>
            </a:r>
            <a:r>
              <a:rPr lang="mr-IN" sz="2800" dirty="0"/>
              <a:t>…</a:t>
            </a:r>
            <a:r>
              <a:rPr lang="en-US" sz="2800" dirty="0"/>
              <a:t> </a:t>
            </a:r>
            <a:r>
              <a:rPr lang="en-US" sz="2800" i="1" dirty="0"/>
              <a:t>cultural violence</a:t>
            </a:r>
          </a:p>
        </p:txBody>
      </p:sp>
    </p:spTree>
    <p:extLst>
      <p:ext uri="{BB962C8B-B14F-4D97-AF65-F5344CB8AC3E}">
        <p14:creationId xmlns:p14="http://schemas.microsoft.com/office/powerpoint/2010/main" val="50866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p:cNvSpPr/>
          <p:nvPr/>
        </p:nvSpPr>
        <p:spPr>
          <a:xfrm>
            <a:off x="1769533" y="1100667"/>
            <a:ext cx="5638800" cy="480906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541867" y="3285067"/>
            <a:ext cx="7924800" cy="16933"/>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77333" y="1761067"/>
            <a:ext cx="2370667" cy="461665"/>
          </a:xfrm>
          <a:prstGeom prst="rect">
            <a:avLst/>
          </a:prstGeom>
          <a:noFill/>
        </p:spPr>
        <p:txBody>
          <a:bodyPr wrap="square" rtlCol="0">
            <a:spAutoFit/>
          </a:bodyPr>
          <a:lstStyle/>
          <a:p>
            <a:pPr algn="ctr"/>
            <a:r>
              <a:rPr lang="en-US" sz="2400" dirty="0"/>
              <a:t>Visible</a:t>
            </a:r>
          </a:p>
        </p:txBody>
      </p:sp>
      <p:sp>
        <p:nvSpPr>
          <p:cNvPr id="8" name="TextBox 7"/>
          <p:cNvSpPr txBox="1"/>
          <p:nvPr/>
        </p:nvSpPr>
        <p:spPr>
          <a:xfrm>
            <a:off x="2489199" y="522294"/>
            <a:ext cx="4021667" cy="584776"/>
          </a:xfrm>
          <a:prstGeom prst="rect">
            <a:avLst/>
          </a:prstGeom>
          <a:noFill/>
        </p:spPr>
        <p:txBody>
          <a:bodyPr wrap="square" rtlCol="0">
            <a:spAutoFit/>
          </a:bodyPr>
          <a:lstStyle/>
          <a:p>
            <a:pPr algn="ctr"/>
            <a:r>
              <a:rPr lang="en-US" sz="3200" dirty="0"/>
              <a:t>Direct violence</a:t>
            </a:r>
          </a:p>
        </p:txBody>
      </p:sp>
      <p:grpSp>
        <p:nvGrpSpPr>
          <p:cNvPr id="14" name="Group 13">
            <a:extLst>
              <a:ext uri="{FF2B5EF4-FFF2-40B4-BE49-F238E27FC236}">
                <a16:creationId xmlns="" xmlns:a16="http://schemas.microsoft.com/office/drawing/2014/main" id="{57326104-1C6B-8E43-8859-DD700F8231CC}"/>
              </a:ext>
            </a:extLst>
          </p:cNvPr>
          <p:cNvGrpSpPr/>
          <p:nvPr/>
        </p:nvGrpSpPr>
        <p:grpSpPr>
          <a:xfrm>
            <a:off x="1769533" y="1625546"/>
            <a:ext cx="5477934" cy="3810054"/>
            <a:chOff x="1769533" y="1625546"/>
            <a:chExt cx="5477934" cy="3810054"/>
          </a:xfrm>
        </p:grpSpPr>
        <p:cxnSp>
          <p:nvCxnSpPr>
            <p:cNvPr id="12" name="Straight Arrow Connector 11"/>
            <p:cNvCxnSpPr/>
            <p:nvPr/>
          </p:nvCxnSpPr>
          <p:spPr>
            <a:xfrm flipV="1">
              <a:off x="2489199" y="1761067"/>
              <a:ext cx="2048934" cy="3674533"/>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690534" y="1761068"/>
              <a:ext cx="2065866" cy="3674532"/>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1769533" y="1625546"/>
              <a:ext cx="2065866" cy="367453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198533" y="1625546"/>
              <a:ext cx="2048934" cy="347985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 xmlns:a16="http://schemas.microsoft.com/office/drawing/2014/main" id="{4BBC63AD-36BE-CA4A-BFE1-76AB0E08AEE2}"/>
              </a:ext>
            </a:extLst>
          </p:cNvPr>
          <p:cNvGrpSpPr/>
          <p:nvPr/>
        </p:nvGrpSpPr>
        <p:grpSpPr>
          <a:xfrm>
            <a:off x="0" y="5672667"/>
            <a:ext cx="9119128" cy="1178762"/>
            <a:chOff x="0" y="5672667"/>
            <a:chExt cx="9119128" cy="1178762"/>
          </a:xfrm>
        </p:grpSpPr>
        <p:grpSp>
          <p:nvGrpSpPr>
            <p:cNvPr id="4" name="Group 3">
              <a:extLst>
                <a:ext uri="{FF2B5EF4-FFF2-40B4-BE49-F238E27FC236}">
                  <a16:creationId xmlns="" xmlns:a16="http://schemas.microsoft.com/office/drawing/2014/main" id="{8AC2DDEA-8A89-4841-B2C5-5727D27C7C3F}"/>
                </a:ext>
              </a:extLst>
            </p:cNvPr>
            <p:cNvGrpSpPr/>
            <p:nvPr/>
          </p:nvGrpSpPr>
          <p:grpSpPr>
            <a:xfrm>
              <a:off x="0" y="5774211"/>
              <a:ext cx="9119128" cy="1077218"/>
              <a:chOff x="0" y="5774211"/>
              <a:chExt cx="9119128" cy="1077218"/>
            </a:xfrm>
          </p:grpSpPr>
          <p:sp>
            <p:nvSpPr>
              <p:cNvPr id="9" name="TextBox 8"/>
              <p:cNvSpPr txBox="1"/>
              <p:nvPr/>
            </p:nvSpPr>
            <p:spPr>
              <a:xfrm>
                <a:off x="5232927" y="5782446"/>
                <a:ext cx="3886201" cy="584775"/>
              </a:xfrm>
              <a:prstGeom prst="rect">
                <a:avLst/>
              </a:prstGeom>
              <a:noFill/>
            </p:spPr>
            <p:txBody>
              <a:bodyPr wrap="square" rtlCol="0">
                <a:spAutoFit/>
              </a:bodyPr>
              <a:lstStyle/>
              <a:p>
                <a:pPr algn="ctr"/>
                <a:r>
                  <a:rPr lang="en-US" sz="3200" dirty="0"/>
                  <a:t>Structural violence</a:t>
                </a:r>
              </a:p>
            </p:txBody>
          </p:sp>
          <p:sp>
            <p:nvSpPr>
              <p:cNvPr id="10" name="TextBox 9"/>
              <p:cNvSpPr txBox="1"/>
              <p:nvPr/>
            </p:nvSpPr>
            <p:spPr>
              <a:xfrm>
                <a:off x="0" y="5774211"/>
                <a:ext cx="3048000" cy="1077218"/>
              </a:xfrm>
              <a:prstGeom prst="rect">
                <a:avLst/>
              </a:prstGeom>
              <a:noFill/>
            </p:spPr>
            <p:txBody>
              <a:bodyPr wrap="square" rtlCol="0">
                <a:spAutoFit/>
              </a:bodyPr>
              <a:lstStyle/>
              <a:p>
                <a:pPr algn="ctr"/>
                <a:r>
                  <a:rPr lang="en-US" sz="3200" dirty="0"/>
                  <a:t>Cultural violence</a:t>
                </a:r>
              </a:p>
            </p:txBody>
          </p:sp>
        </p:grpSp>
        <p:cxnSp>
          <p:nvCxnSpPr>
            <p:cNvPr id="25" name="Straight Arrow Connector 24"/>
            <p:cNvCxnSpPr/>
            <p:nvPr/>
          </p:nvCxnSpPr>
          <p:spPr>
            <a:xfrm>
              <a:off x="2489199" y="5672667"/>
              <a:ext cx="4021667" cy="0"/>
            </a:xfrm>
            <a:prstGeom prst="straightConnector1">
              <a:avLst/>
            </a:prstGeom>
            <a:ln w="57150" cmpd="sng">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 xmlns:a16="http://schemas.microsoft.com/office/drawing/2014/main" id="{7D7C8233-D674-9147-8938-F0E750D0D2D3}"/>
              </a:ext>
            </a:extLst>
          </p:cNvPr>
          <p:cNvSpPr txBox="1"/>
          <p:nvPr/>
        </p:nvSpPr>
        <p:spPr>
          <a:xfrm>
            <a:off x="6096000" y="1761067"/>
            <a:ext cx="3048000" cy="830997"/>
          </a:xfrm>
          <a:prstGeom prst="rect">
            <a:avLst/>
          </a:prstGeom>
          <a:noFill/>
        </p:spPr>
        <p:txBody>
          <a:bodyPr wrap="square" rtlCol="0">
            <a:spAutoFit/>
          </a:bodyPr>
          <a:lstStyle/>
          <a:p>
            <a:r>
              <a:rPr lang="en-US" sz="2400" dirty="0"/>
              <a:t>What is obvious and what we focus on</a:t>
            </a:r>
          </a:p>
        </p:txBody>
      </p:sp>
      <p:grpSp>
        <p:nvGrpSpPr>
          <p:cNvPr id="15" name="Group 14">
            <a:extLst>
              <a:ext uri="{FF2B5EF4-FFF2-40B4-BE49-F238E27FC236}">
                <a16:creationId xmlns="" xmlns:a16="http://schemas.microsoft.com/office/drawing/2014/main" id="{C5E95276-96B7-F24C-833A-7DC96309A23B}"/>
              </a:ext>
            </a:extLst>
          </p:cNvPr>
          <p:cNvGrpSpPr/>
          <p:nvPr/>
        </p:nvGrpSpPr>
        <p:grpSpPr>
          <a:xfrm>
            <a:off x="-270936" y="4256501"/>
            <a:ext cx="9364136" cy="512616"/>
            <a:chOff x="-270936" y="4256501"/>
            <a:chExt cx="9364136" cy="512616"/>
          </a:xfrm>
        </p:grpSpPr>
        <p:sp>
          <p:nvSpPr>
            <p:cNvPr id="7" name="TextBox 6"/>
            <p:cNvSpPr txBox="1"/>
            <p:nvPr/>
          </p:nvSpPr>
          <p:spPr>
            <a:xfrm>
              <a:off x="-270936" y="4307452"/>
              <a:ext cx="2370667" cy="461665"/>
            </a:xfrm>
            <a:prstGeom prst="rect">
              <a:avLst/>
            </a:prstGeom>
            <a:noFill/>
          </p:spPr>
          <p:txBody>
            <a:bodyPr wrap="square" rtlCol="0">
              <a:spAutoFit/>
            </a:bodyPr>
            <a:lstStyle/>
            <a:p>
              <a:pPr algn="ctr"/>
              <a:r>
                <a:rPr lang="en-US" sz="2400" dirty="0"/>
                <a:t>Invisible</a:t>
              </a:r>
            </a:p>
          </p:txBody>
        </p:sp>
        <p:sp>
          <p:nvSpPr>
            <p:cNvPr id="18" name="TextBox 17">
              <a:extLst>
                <a:ext uri="{FF2B5EF4-FFF2-40B4-BE49-F238E27FC236}">
                  <a16:creationId xmlns="" xmlns:a16="http://schemas.microsoft.com/office/drawing/2014/main" id="{6A2F1130-389C-9C47-A649-D2386FA8F4FF}"/>
                </a:ext>
              </a:extLst>
            </p:cNvPr>
            <p:cNvSpPr txBox="1"/>
            <p:nvPr/>
          </p:nvSpPr>
          <p:spPr>
            <a:xfrm>
              <a:off x="6722533" y="4256501"/>
              <a:ext cx="2370667" cy="461665"/>
            </a:xfrm>
            <a:prstGeom prst="rect">
              <a:avLst/>
            </a:prstGeom>
            <a:noFill/>
          </p:spPr>
          <p:txBody>
            <a:bodyPr wrap="square" rtlCol="0">
              <a:spAutoFit/>
            </a:bodyPr>
            <a:lstStyle/>
            <a:p>
              <a:pPr algn="ctr"/>
              <a:r>
                <a:rPr lang="en-US" sz="2400" dirty="0"/>
                <a:t>Invisible</a:t>
              </a:r>
            </a:p>
          </p:txBody>
        </p:sp>
      </p:grpSp>
    </p:spTree>
    <p:extLst>
      <p:ext uri="{BB962C8B-B14F-4D97-AF65-F5344CB8AC3E}">
        <p14:creationId xmlns:p14="http://schemas.microsoft.com/office/powerpoint/2010/main" val="175362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
            <a:ext cx="8229600" cy="1143000"/>
          </a:xfrm>
        </p:spPr>
        <p:txBody>
          <a:bodyPr>
            <a:normAutofit/>
          </a:bodyPr>
          <a:lstStyle/>
          <a:p>
            <a:r>
              <a:rPr lang="en-US" b="0" dirty="0">
                <a:solidFill>
                  <a:srgbClr val="000000"/>
                </a:solidFill>
              </a:rPr>
              <a:t>Direct or personal </a:t>
            </a:r>
            <a:r>
              <a:rPr lang="en-US" dirty="0">
                <a:solidFill>
                  <a:srgbClr val="000000"/>
                </a:solidFill>
              </a:rPr>
              <a:t>violence</a:t>
            </a:r>
            <a:r>
              <a:rPr lang="mr-IN" b="0" u="none" dirty="0">
                <a:solidFill>
                  <a:srgbClr val="000000"/>
                </a:solidFill>
              </a:rPr>
              <a:t>…</a:t>
            </a:r>
            <a:endParaRPr lang="en-US" dirty="0"/>
          </a:p>
        </p:txBody>
      </p:sp>
      <p:sp>
        <p:nvSpPr>
          <p:cNvPr id="3" name="TextBox 2"/>
          <p:cNvSpPr txBox="1"/>
          <p:nvPr/>
        </p:nvSpPr>
        <p:spPr>
          <a:xfrm>
            <a:off x="148446" y="1002797"/>
            <a:ext cx="8791437" cy="1569660"/>
          </a:xfrm>
          <a:prstGeom prst="rect">
            <a:avLst/>
          </a:prstGeom>
          <a:noFill/>
        </p:spPr>
        <p:txBody>
          <a:bodyPr wrap="square" rtlCol="0">
            <a:spAutoFit/>
          </a:bodyPr>
          <a:lstStyle/>
          <a:p>
            <a:pPr marL="152400" indent="0"/>
            <a:r>
              <a:rPr lang="mr-IN" sz="2400" i="1" dirty="0">
                <a:solidFill>
                  <a:srgbClr val="000000"/>
                </a:solidFill>
              </a:rPr>
              <a:t>…</a:t>
            </a:r>
            <a:r>
              <a:rPr lang="en-US" sz="2400" i="1" dirty="0">
                <a:solidFill>
                  <a:srgbClr val="000000"/>
                </a:solidFill>
              </a:rPr>
              <a:t> </a:t>
            </a:r>
            <a:r>
              <a:rPr lang="en-CA" sz="2400" i="1" dirty="0">
                <a:solidFill>
                  <a:srgbClr val="000000"/>
                </a:solidFill>
              </a:rPr>
              <a:t>the outcome of an actor with intent to commit violence;</a:t>
            </a:r>
            <a:r>
              <a:rPr lang="en-CA" sz="2400" b="0" i="1" dirty="0">
                <a:solidFill>
                  <a:srgbClr val="000000"/>
                </a:solidFill>
                <a:effectLst/>
              </a:rPr>
              <a:t> </a:t>
            </a:r>
            <a:r>
              <a:rPr lang="en-US" sz="2400" dirty="0"/>
              <a:t>Direct violence is intentional, directed against a specific group or person,</a:t>
            </a:r>
          </a:p>
          <a:p>
            <a:r>
              <a:rPr lang="en-US" sz="2400" dirty="0"/>
              <a:t>and involves hurting or killing people, but it may also includes verbal violence.</a:t>
            </a:r>
          </a:p>
        </p:txBody>
      </p:sp>
      <p:graphicFrame>
        <p:nvGraphicFramePr>
          <p:cNvPr id="4" name="Table 3"/>
          <p:cNvGraphicFramePr>
            <a:graphicFrameLocks noGrp="1"/>
          </p:cNvGraphicFramePr>
          <p:nvPr>
            <p:extLst>
              <p:ext uri="{D42A27DB-BD31-4B8C-83A1-F6EECF244321}">
                <p14:modId xmlns:p14="http://schemas.microsoft.com/office/powerpoint/2010/main" val="3654480152"/>
              </p:ext>
            </p:extLst>
          </p:nvPr>
        </p:nvGraphicFramePr>
        <p:xfrm>
          <a:off x="148445" y="2611368"/>
          <a:ext cx="8791437" cy="3825889"/>
        </p:xfrm>
        <a:graphic>
          <a:graphicData uri="http://schemas.openxmlformats.org/drawingml/2006/table">
            <a:tbl>
              <a:tblPr firstRow="1" bandRow="1">
                <a:tableStyleId>{5C22544A-7EE6-4342-B048-85BDC9FD1C3A}</a:tableStyleId>
              </a:tblPr>
              <a:tblGrid>
                <a:gridCol w="1544810">
                  <a:extLst>
                    <a:ext uri="{9D8B030D-6E8A-4147-A177-3AD203B41FA5}">
                      <a16:colId xmlns="" xmlns:a16="http://schemas.microsoft.com/office/drawing/2014/main" val="20000"/>
                    </a:ext>
                  </a:extLst>
                </a:gridCol>
                <a:gridCol w="1807227">
                  <a:extLst>
                    <a:ext uri="{9D8B030D-6E8A-4147-A177-3AD203B41FA5}">
                      <a16:colId xmlns="" xmlns:a16="http://schemas.microsoft.com/office/drawing/2014/main" val="20001"/>
                    </a:ext>
                  </a:extLst>
                </a:gridCol>
                <a:gridCol w="1644414">
                  <a:extLst>
                    <a:ext uri="{9D8B030D-6E8A-4147-A177-3AD203B41FA5}">
                      <a16:colId xmlns="" xmlns:a16="http://schemas.microsoft.com/office/drawing/2014/main" val="20002"/>
                    </a:ext>
                  </a:extLst>
                </a:gridCol>
                <a:gridCol w="1595570">
                  <a:extLst>
                    <a:ext uri="{9D8B030D-6E8A-4147-A177-3AD203B41FA5}">
                      <a16:colId xmlns="" xmlns:a16="http://schemas.microsoft.com/office/drawing/2014/main" val="20003"/>
                    </a:ext>
                  </a:extLst>
                </a:gridCol>
                <a:gridCol w="2199416">
                  <a:extLst>
                    <a:ext uri="{9D8B030D-6E8A-4147-A177-3AD203B41FA5}">
                      <a16:colId xmlns="" xmlns:a16="http://schemas.microsoft.com/office/drawing/2014/main" val="20004"/>
                    </a:ext>
                  </a:extLst>
                </a:gridCol>
              </a:tblGrid>
              <a:tr h="1288501">
                <a:tc>
                  <a:txBody>
                    <a:bodyPr/>
                    <a:lstStyle/>
                    <a:p>
                      <a:r>
                        <a:rPr lang="en-US" sz="2400" b="0" i="0" u="none" strike="noStrike" kern="1200" baseline="0" dirty="0">
                          <a:solidFill>
                            <a:schemeClr val="lt1"/>
                          </a:solidFill>
                          <a:latin typeface="+mn-lt"/>
                          <a:ea typeface="+mn-ea"/>
                          <a:cs typeface="+mn-cs"/>
                        </a:rPr>
                        <a:t>Survival needs</a:t>
                      </a:r>
                      <a:endParaRPr lang="en-US" sz="2400" dirty="0"/>
                    </a:p>
                  </a:txBody>
                  <a:tcPr/>
                </a:tc>
                <a:tc>
                  <a:txBody>
                    <a:bodyPr/>
                    <a:lstStyle/>
                    <a:p>
                      <a:r>
                        <a:rPr lang="en-US" sz="2400" b="0" i="0" u="none" strike="noStrike" kern="1200" baseline="0" dirty="0">
                          <a:solidFill>
                            <a:schemeClr val="lt1"/>
                          </a:solidFill>
                          <a:latin typeface="+mn-lt"/>
                          <a:ea typeface="+mn-ea"/>
                          <a:cs typeface="+mn-cs"/>
                        </a:rPr>
                        <a:t>Wellness needs</a:t>
                      </a:r>
                      <a:endParaRPr lang="en-US" sz="2400" dirty="0"/>
                    </a:p>
                  </a:txBody>
                  <a:tcPr/>
                </a:tc>
                <a:tc>
                  <a:txBody>
                    <a:bodyPr/>
                    <a:lstStyle/>
                    <a:p>
                      <a:r>
                        <a:rPr lang="en-US" sz="2400" b="0" i="0" u="none" strike="noStrike" kern="1200" baseline="0" dirty="0">
                          <a:solidFill>
                            <a:schemeClr val="lt1"/>
                          </a:solidFill>
                          <a:latin typeface="+mn-lt"/>
                          <a:ea typeface="+mn-ea"/>
                          <a:cs typeface="+mn-cs"/>
                        </a:rPr>
                        <a:t>Freedom needs</a:t>
                      </a:r>
                      <a:endParaRPr lang="en-US" sz="2400" dirty="0"/>
                    </a:p>
                  </a:txBody>
                  <a:tcPr/>
                </a:tc>
                <a:tc>
                  <a:txBody>
                    <a:bodyPr/>
                    <a:lstStyle/>
                    <a:p>
                      <a:r>
                        <a:rPr lang="en-US" sz="2400" b="0" i="0" u="none" strike="noStrike" kern="1200" baseline="0" dirty="0">
                          <a:solidFill>
                            <a:schemeClr val="lt1"/>
                          </a:solidFill>
                          <a:latin typeface="+mn-lt"/>
                          <a:ea typeface="+mn-ea"/>
                          <a:cs typeface="+mn-cs"/>
                        </a:rPr>
                        <a:t>Identity/ meaning needs</a:t>
                      </a:r>
                    </a:p>
                  </a:txBody>
                  <a:tcPr/>
                </a:tc>
                <a:tc>
                  <a:txBody>
                    <a:bodyPr/>
                    <a:lstStyle/>
                    <a:p>
                      <a:r>
                        <a:rPr lang="en-US" sz="2400" b="0" dirty="0"/>
                        <a:t>Needs of non-human Nature</a:t>
                      </a:r>
                    </a:p>
                  </a:txBody>
                  <a:tcPr/>
                </a:tc>
                <a:extLst>
                  <a:ext uri="{0D108BD9-81ED-4DB2-BD59-A6C34878D82A}">
                    <a16:rowId xmlns="" xmlns:a16="http://schemas.microsoft.com/office/drawing/2014/main" val="10000"/>
                  </a:ext>
                </a:extLst>
              </a:tr>
              <a:tr h="594310">
                <a:tc>
                  <a:txBody>
                    <a:bodyPr/>
                    <a:lstStyle/>
                    <a:p>
                      <a:pPr>
                        <a:lnSpc>
                          <a:spcPct val="80000"/>
                        </a:lnSpc>
                      </a:pPr>
                      <a:r>
                        <a:rPr lang="en-US" sz="2200" dirty="0"/>
                        <a:t>Killing</a:t>
                      </a:r>
                    </a:p>
                  </a:txBody>
                  <a:tcPr anchor="ctr"/>
                </a:tc>
                <a:tc>
                  <a:txBody>
                    <a:bodyPr/>
                    <a:lstStyle/>
                    <a:p>
                      <a:pPr>
                        <a:lnSpc>
                          <a:spcPct val="80000"/>
                        </a:lnSpc>
                      </a:pPr>
                      <a:r>
                        <a:rPr lang="en-US" sz="2400" dirty="0"/>
                        <a:t>Illness</a:t>
                      </a:r>
                    </a:p>
                  </a:txBody>
                  <a:tcPr anchor="ctr"/>
                </a:tc>
                <a:tc>
                  <a:txBody>
                    <a:bodyPr/>
                    <a:lstStyle/>
                    <a:p>
                      <a:pPr>
                        <a:lnSpc>
                          <a:spcPct val="80000"/>
                        </a:lnSpc>
                      </a:pPr>
                      <a:r>
                        <a:rPr lang="en-US" sz="2400" dirty="0"/>
                        <a:t>Repression</a:t>
                      </a:r>
                    </a:p>
                  </a:txBody>
                  <a:tcPr anchor="ctr"/>
                </a:tc>
                <a:tc>
                  <a:txBody>
                    <a:bodyPr/>
                    <a:lstStyle/>
                    <a:p>
                      <a:pPr>
                        <a:lnSpc>
                          <a:spcPct val="80000"/>
                        </a:lnSpc>
                      </a:pPr>
                      <a:r>
                        <a:rPr lang="en-US" sz="2400"/>
                        <a:t>Alienation</a:t>
                      </a:r>
                      <a:endParaRPr lang="en-US" sz="2400" dirty="0"/>
                    </a:p>
                  </a:txBody>
                  <a:tcPr anchor="ctr"/>
                </a:tc>
                <a:tc>
                  <a:txBody>
                    <a:bodyPr/>
                    <a:lstStyle/>
                    <a:p>
                      <a:pPr>
                        <a:lnSpc>
                          <a:spcPct val="80000"/>
                        </a:lnSpc>
                      </a:pPr>
                      <a:r>
                        <a:rPr lang="en-US" sz="2400" dirty="0"/>
                        <a:t>Destruction</a:t>
                      </a:r>
                      <a:r>
                        <a:rPr lang="en-US" sz="2400" baseline="0" dirty="0"/>
                        <a:t> of </a:t>
                      </a:r>
                      <a:r>
                        <a:rPr lang="en-US" sz="2400" dirty="0"/>
                        <a:t>biota</a:t>
                      </a:r>
                    </a:p>
                  </a:txBody>
                  <a:tcPr anchor="ctr"/>
                </a:tc>
                <a:extLst>
                  <a:ext uri="{0D108BD9-81ED-4DB2-BD59-A6C34878D82A}">
                    <a16:rowId xmlns="" xmlns:a16="http://schemas.microsoft.com/office/drawing/2014/main" val="10001"/>
                  </a:ext>
                </a:extLst>
              </a:tr>
              <a:tr h="562104">
                <a:tc>
                  <a:txBody>
                    <a:bodyPr/>
                    <a:lstStyle/>
                    <a:p>
                      <a:pPr algn="l" fontAlgn="b">
                        <a:lnSpc>
                          <a:spcPct val="80000"/>
                        </a:lnSpc>
                      </a:pPr>
                      <a:r>
                        <a:rPr lang="en-US" sz="2200" b="0" i="0" u="none" strike="noStrike" dirty="0">
                          <a:solidFill>
                            <a:srgbClr val="000000"/>
                          </a:solidFill>
                          <a:effectLst/>
                          <a:latin typeface="Calibri"/>
                        </a:rPr>
                        <a:t>Maiming</a:t>
                      </a:r>
                    </a:p>
                  </a:txBody>
                  <a:tcPr marL="12700" marR="12700" marT="12700" marB="0" anchor="ctr"/>
                </a:tc>
                <a:tc>
                  <a:txBody>
                    <a:bodyPr/>
                    <a:lstStyle/>
                    <a:p>
                      <a:pPr>
                        <a:lnSpc>
                          <a:spcPct val="80000"/>
                        </a:lnSpc>
                      </a:pPr>
                      <a:r>
                        <a:rPr lang="en-US" sz="2400" b="0" i="0" u="none" strike="noStrike" dirty="0">
                          <a:solidFill>
                            <a:srgbClr val="000000"/>
                          </a:solidFill>
                          <a:effectLst/>
                          <a:latin typeface="+mn-lt"/>
                        </a:rPr>
                        <a:t>Misery</a:t>
                      </a:r>
                      <a:endParaRPr lang="en-US" sz="2400" dirty="0"/>
                    </a:p>
                  </a:txBody>
                  <a:tcPr anchor="ctr"/>
                </a:tc>
                <a:tc>
                  <a:txBody>
                    <a:bodyPr/>
                    <a:lstStyle/>
                    <a:p>
                      <a:pPr>
                        <a:lnSpc>
                          <a:spcPct val="80000"/>
                        </a:lnSpc>
                      </a:pPr>
                      <a:r>
                        <a:rPr lang="en-US" sz="2400" b="0" i="0" u="none" strike="noStrike" dirty="0">
                          <a:solidFill>
                            <a:srgbClr val="000000"/>
                          </a:solidFill>
                          <a:effectLst/>
                          <a:latin typeface="+mn-lt"/>
                        </a:rPr>
                        <a:t>Detention</a:t>
                      </a:r>
                      <a:endParaRPr lang="en-US" sz="2400" dirty="0"/>
                    </a:p>
                  </a:txBody>
                  <a:tcPr anchor="ctr"/>
                </a:tc>
                <a:tc>
                  <a:txBody>
                    <a:bodyPr/>
                    <a:lstStyle/>
                    <a:p>
                      <a:pPr>
                        <a:lnSpc>
                          <a:spcPct val="80000"/>
                        </a:lnSpc>
                      </a:pPr>
                      <a:r>
                        <a:rPr lang="en-US" sz="2400" b="0" i="0" u="none" strike="noStrike" dirty="0" err="1">
                          <a:solidFill>
                            <a:srgbClr val="000000"/>
                          </a:solidFill>
                          <a:effectLst/>
                          <a:latin typeface="+mn-lt"/>
                        </a:rPr>
                        <a:t>Desocialize</a:t>
                      </a:r>
                      <a:endParaRPr lang="en-US" sz="2400" dirty="0"/>
                    </a:p>
                  </a:txBody>
                  <a:tcPr anchor="ctr"/>
                </a:tc>
                <a:tc>
                  <a:txBody>
                    <a:bodyPr/>
                    <a:lstStyle/>
                    <a:p>
                      <a:pPr>
                        <a:lnSpc>
                          <a:spcPct val="80000"/>
                        </a:lnSpc>
                      </a:pPr>
                      <a:r>
                        <a:rPr lang="en-US" sz="2400" dirty="0"/>
                        <a:t>System</a:t>
                      </a:r>
                      <a:r>
                        <a:rPr lang="en-US" sz="2400" baseline="0" dirty="0"/>
                        <a:t> destruction</a:t>
                      </a:r>
                      <a:endParaRPr lang="en-US" sz="2400" dirty="0"/>
                    </a:p>
                  </a:txBody>
                  <a:tcPr anchor="ctr"/>
                </a:tc>
                <a:extLst>
                  <a:ext uri="{0D108BD9-81ED-4DB2-BD59-A6C34878D82A}">
                    <a16:rowId xmlns="" xmlns:a16="http://schemas.microsoft.com/office/drawing/2014/main" val="10002"/>
                  </a:ext>
                </a:extLst>
              </a:tr>
              <a:tr h="607719">
                <a:tc>
                  <a:txBody>
                    <a:bodyPr/>
                    <a:lstStyle/>
                    <a:p>
                      <a:pPr algn="l" fontAlgn="b">
                        <a:lnSpc>
                          <a:spcPct val="80000"/>
                        </a:lnSpc>
                      </a:pPr>
                      <a:r>
                        <a:rPr lang="en-US" sz="2200" b="0" i="0" u="none" strike="noStrike" dirty="0">
                          <a:solidFill>
                            <a:srgbClr val="000000"/>
                          </a:solidFill>
                          <a:effectLst/>
                          <a:latin typeface="Calibri"/>
                        </a:rPr>
                        <a:t>Siege</a:t>
                      </a:r>
                    </a:p>
                  </a:txBody>
                  <a:tcPr marL="12700" marR="12700" marT="12700" marB="0" anchor="ctr"/>
                </a:tc>
                <a:tc>
                  <a:txBody>
                    <a:bodyPr/>
                    <a:lstStyle/>
                    <a:p>
                      <a:pPr>
                        <a:lnSpc>
                          <a:spcPct val="80000"/>
                        </a:lnSpc>
                      </a:pPr>
                      <a:endParaRPr lang="en-US" sz="2400"/>
                    </a:p>
                  </a:txBody>
                  <a:tcPr anchor="ctr"/>
                </a:tc>
                <a:tc>
                  <a:txBody>
                    <a:bodyPr/>
                    <a:lstStyle/>
                    <a:p>
                      <a:pPr>
                        <a:lnSpc>
                          <a:spcPct val="80000"/>
                        </a:lnSpc>
                      </a:pPr>
                      <a:r>
                        <a:rPr lang="en-US" sz="2400" b="0" i="0" u="none" strike="noStrike" dirty="0">
                          <a:solidFill>
                            <a:srgbClr val="000000"/>
                          </a:solidFill>
                          <a:effectLst/>
                          <a:latin typeface="+mn-lt"/>
                        </a:rPr>
                        <a:t>Expulsion</a:t>
                      </a:r>
                      <a:endParaRPr lang="en-US" sz="2400" dirty="0"/>
                    </a:p>
                  </a:txBody>
                  <a:tcPr anchor="ctr"/>
                </a:tc>
                <a:tc>
                  <a:txBody>
                    <a:bodyPr/>
                    <a:lstStyle/>
                    <a:p>
                      <a:pPr>
                        <a:lnSpc>
                          <a:spcPct val="80000"/>
                        </a:lnSpc>
                      </a:pPr>
                      <a:r>
                        <a:rPr lang="en-US" sz="2400" b="0" i="0" u="none" strike="noStrike" dirty="0">
                          <a:solidFill>
                            <a:srgbClr val="000000"/>
                          </a:solidFill>
                          <a:effectLst/>
                          <a:latin typeface="+mn-lt"/>
                        </a:rPr>
                        <a:t> 2nd class citizenship </a:t>
                      </a:r>
                      <a:endParaRPr lang="en-US" sz="2400" dirty="0"/>
                    </a:p>
                  </a:txBody>
                  <a:tcPr anchor="ctr"/>
                </a:tc>
                <a:tc>
                  <a:txBody>
                    <a:bodyPr/>
                    <a:lstStyle/>
                    <a:p>
                      <a:pPr>
                        <a:lnSpc>
                          <a:spcPct val="80000"/>
                        </a:lnSpc>
                      </a:pPr>
                      <a:endParaRPr lang="en-US" sz="2400" dirty="0"/>
                    </a:p>
                  </a:txBody>
                  <a:tcPr anchor="ctr"/>
                </a:tc>
                <a:extLst>
                  <a:ext uri="{0D108BD9-81ED-4DB2-BD59-A6C34878D82A}">
                    <a16:rowId xmlns="" xmlns:a16="http://schemas.microsoft.com/office/drawing/2014/main" val="10003"/>
                  </a:ext>
                </a:extLst>
              </a:tr>
              <a:tr h="507420">
                <a:tc>
                  <a:txBody>
                    <a:bodyPr/>
                    <a:lstStyle/>
                    <a:p>
                      <a:pPr algn="l" fontAlgn="b">
                        <a:lnSpc>
                          <a:spcPct val="80000"/>
                        </a:lnSpc>
                      </a:pPr>
                      <a:r>
                        <a:rPr lang="en-US" sz="2200" b="0" i="0" u="none" strike="noStrike" dirty="0">
                          <a:solidFill>
                            <a:srgbClr val="000000"/>
                          </a:solidFill>
                          <a:effectLst/>
                          <a:latin typeface="Calibri"/>
                        </a:rPr>
                        <a:t>Sanctions</a:t>
                      </a:r>
                    </a:p>
                  </a:txBody>
                  <a:tcPr marL="12700" marR="12700" marT="12700" marB="0" anchor="ctr"/>
                </a:tc>
                <a:tc>
                  <a:txBody>
                    <a:bodyPr/>
                    <a:lstStyle/>
                    <a:p>
                      <a:pPr>
                        <a:lnSpc>
                          <a:spcPct val="80000"/>
                        </a:lnSpc>
                      </a:pPr>
                      <a:endParaRPr lang="en-US" sz="2400" dirty="0"/>
                    </a:p>
                  </a:txBody>
                  <a:tcPr anchor="ctr"/>
                </a:tc>
                <a:tc>
                  <a:txBody>
                    <a:bodyPr/>
                    <a:lstStyle/>
                    <a:p>
                      <a:pPr>
                        <a:lnSpc>
                          <a:spcPct val="80000"/>
                        </a:lnSpc>
                      </a:pPr>
                      <a:endParaRPr lang="en-US" sz="2400" dirty="0"/>
                    </a:p>
                  </a:txBody>
                  <a:tcPr anchor="ctr"/>
                </a:tc>
                <a:tc>
                  <a:txBody>
                    <a:bodyPr/>
                    <a:lstStyle/>
                    <a:p>
                      <a:pPr>
                        <a:lnSpc>
                          <a:spcPct val="80000"/>
                        </a:lnSpc>
                      </a:pPr>
                      <a:endParaRPr lang="en-US" sz="2400" dirty="0"/>
                    </a:p>
                  </a:txBody>
                  <a:tcPr anchor="ctr"/>
                </a:tc>
                <a:tc>
                  <a:txBody>
                    <a:bodyPr/>
                    <a:lstStyle/>
                    <a:p>
                      <a:pPr>
                        <a:lnSpc>
                          <a:spcPct val="80000"/>
                        </a:lnSpc>
                      </a:pPr>
                      <a:endParaRPr lang="en-US" sz="2400" dirty="0"/>
                    </a:p>
                  </a:txBody>
                  <a:tcPr anchor="ctr"/>
                </a:tc>
                <a:extLst>
                  <a:ext uri="{0D108BD9-81ED-4DB2-BD59-A6C34878D82A}">
                    <a16:rowId xmlns="" xmlns:a16="http://schemas.microsoft.com/office/drawing/2014/main" val="10004"/>
                  </a:ext>
                </a:extLst>
              </a:tr>
            </a:tbl>
          </a:graphicData>
        </a:graphic>
      </p:graphicFrame>
      <p:sp>
        <p:nvSpPr>
          <p:cNvPr id="5" name="Rectangle 4"/>
          <p:cNvSpPr/>
          <p:nvPr/>
        </p:nvSpPr>
        <p:spPr>
          <a:xfrm>
            <a:off x="6740466" y="3881719"/>
            <a:ext cx="2199416" cy="2630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97571" y="3881719"/>
            <a:ext cx="1768797" cy="2630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466369" y="3881719"/>
            <a:ext cx="1651834" cy="27082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18202" y="3881719"/>
            <a:ext cx="1622263" cy="2630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89106" y="6512159"/>
            <a:ext cx="8754894" cy="338554"/>
          </a:xfrm>
          <a:prstGeom prst="rect">
            <a:avLst/>
          </a:prstGeom>
          <a:noFill/>
        </p:spPr>
        <p:txBody>
          <a:bodyPr wrap="square" rtlCol="0">
            <a:spAutoFit/>
          </a:bodyPr>
          <a:lstStyle/>
          <a:p>
            <a:r>
              <a:rPr lang="en-US" sz="1600" dirty="0"/>
              <a:t>Adapted from </a:t>
            </a:r>
            <a:r>
              <a:rPr lang="en-US" sz="1600" dirty="0" err="1"/>
              <a:t>Galtung</a:t>
            </a:r>
            <a:r>
              <a:rPr lang="en-US" sz="1600" dirty="0"/>
              <a:t>, J. (1990). Cultural violence. </a:t>
            </a:r>
            <a:r>
              <a:rPr lang="en-US" sz="1600" i="1" dirty="0"/>
              <a:t>Journal of Peace Research, 27(3), 291-305. </a:t>
            </a:r>
          </a:p>
        </p:txBody>
      </p:sp>
    </p:spTree>
    <p:extLst>
      <p:ext uri="{BB962C8B-B14F-4D97-AF65-F5344CB8AC3E}">
        <p14:creationId xmlns:p14="http://schemas.microsoft.com/office/powerpoint/2010/main" val="650638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74753539"/>
              </p:ext>
            </p:extLst>
          </p:nvPr>
        </p:nvGraphicFramePr>
        <p:xfrm>
          <a:off x="131954" y="115469"/>
          <a:ext cx="9012045" cy="6235722"/>
        </p:xfrm>
        <a:graphic>
          <a:graphicData uri="http://schemas.openxmlformats.org/drawingml/2006/table">
            <a:tbl>
              <a:tblPr firstRow="1" bandRow="1">
                <a:tableStyleId>{5C22544A-7EE6-4342-B048-85BDC9FD1C3A}</a:tableStyleId>
              </a:tblPr>
              <a:tblGrid>
                <a:gridCol w="1532624">
                  <a:extLst>
                    <a:ext uri="{9D8B030D-6E8A-4147-A177-3AD203B41FA5}">
                      <a16:colId xmlns="" xmlns:a16="http://schemas.microsoft.com/office/drawing/2014/main" val="20000"/>
                    </a:ext>
                  </a:extLst>
                </a:gridCol>
                <a:gridCol w="3432145">
                  <a:extLst>
                    <a:ext uri="{9D8B030D-6E8A-4147-A177-3AD203B41FA5}">
                      <a16:colId xmlns="" xmlns:a16="http://schemas.microsoft.com/office/drawing/2014/main" val="20001"/>
                    </a:ext>
                  </a:extLst>
                </a:gridCol>
                <a:gridCol w="4047276">
                  <a:extLst>
                    <a:ext uri="{9D8B030D-6E8A-4147-A177-3AD203B41FA5}">
                      <a16:colId xmlns="" xmlns:a16="http://schemas.microsoft.com/office/drawing/2014/main" val="20002"/>
                    </a:ext>
                  </a:extLst>
                </a:gridCol>
              </a:tblGrid>
              <a:tr h="386445">
                <a:tc gridSpan="3">
                  <a:txBody>
                    <a:bodyPr/>
                    <a:lstStyle/>
                    <a:p>
                      <a:r>
                        <a:rPr lang="en-US" sz="2400" b="0" i="0" u="none" strike="noStrike" kern="1200" baseline="0" dirty="0">
                          <a:solidFill>
                            <a:schemeClr val="lt1"/>
                          </a:solidFill>
                          <a:latin typeface="+mn-lt"/>
                          <a:ea typeface="+mn-ea"/>
                          <a:cs typeface="+mn-cs"/>
                        </a:rPr>
                        <a:t>Visible and invisible effects of direct violence</a:t>
                      </a:r>
                      <a:endParaRPr lang="en-US" sz="2400"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0000"/>
                  </a:ext>
                </a:extLst>
              </a:tr>
              <a:tr h="615006">
                <a:tc>
                  <a:txBody>
                    <a:bodyPr/>
                    <a:lstStyle/>
                    <a:p>
                      <a:r>
                        <a:rPr lang="en-US" sz="2000" b="0" i="0" u="none" strike="noStrike" kern="1200" baseline="0" dirty="0">
                          <a:solidFill>
                            <a:schemeClr val="dk1"/>
                          </a:solidFill>
                          <a:latin typeface="+mn-lt"/>
                          <a:ea typeface="+mn-ea"/>
                          <a:cs typeface="+mn-cs"/>
                        </a:rPr>
                        <a:t>Space</a:t>
                      </a:r>
                      <a:endParaRPr lang="en-US" sz="2000" dirty="0"/>
                    </a:p>
                  </a:txBody>
                  <a:tcPr>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mn-lt"/>
                          <a:ea typeface="+mn-ea"/>
                          <a:cs typeface="+mn-cs"/>
                        </a:rPr>
                        <a:t>Material, visible effects</a:t>
                      </a:r>
                      <a:endParaRPr lang="en-US" sz="2000" dirty="0"/>
                    </a:p>
                  </a:txBody>
                  <a:tcPr>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mn-lt"/>
                          <a:ea typeface="+mn-ea"/>
                          <a:cs typeface="+mn-cs"/>
                        </a:rPr>
                        <a:t>Nonmaterial, invisible effects</a:t>
                      </a:r>
                      <a:endParaRPr lang="en-US" sz="2000" dirty="0"/>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952878">
                <a:tc>
                  <a:txBody>
                    <a:bodyPr/>
                    <a:lstStyle/>
                    <a:p>
                      <a:r>
                        <a:rPr lang="en-US" sz="2000" b="0" i="0" u="none" strike="noStrike" kern="1200" baseline="0" dirty="0">
                          <a:solidFill>
                            <a:schemeClr val="dk1"/>
                          </a:solidFill>
                          <a:latin typeface="+mn-lt"/>
                          <a:ea typeface="+mn-ea"/>
                          <a:cs typeface="+mn-cs"/>
                        </a:rPr>
                        <a:t>NATURE </a:t>
                      </a:r>
                      <a:endParaRPr lang="en-US" sz="2000" dirty="0"/>
                    </a:p>
                  </a:txBody>
                  <a:tcPr>
                    <a:lnT w="12700" cap="flat" cmpd="sng" algn="ctr">
                      <a:solidFill>
                        <a:schemeClr val="tx1"/>
                      </a:solidFill>
                      <a:prstDash val="solid"/>
                      <a:round/>
                      <a:headEnd type="none" w="med" len="med"/>
                      <a:tailEnd type="none" w="med" len="med"/>
                    </a:lnT>
                  </a:tcPr>
                </a:tc>
                <a:tc>
                  <a:txBody>
                    <a:bodyPr/>
                    <a:lstStyle/>
                    <a:p>
                      <a:r>
                        <a:rPr lang="en-US" sz="2000" b="0" i="0" u="none" strike="noStrike" kern="1200" baseline="0" dirty="0">
                          <a:solidFill>
                            <a:schemeClr val="dk1"/>
                          </a:solidFill>
                          <a:latin typeface="+mn-lt"/>
                          <a:ea typeface="+mn-ea"/>
                          <a:cs typeface="+mn-cs"/>
                        </a:rPr>
                        <a:t>Depletion and pollution; damage to diversity and symbiosis</a:t>
                      </a:r>
                    </a:p>
                  </a:txBody>
                  <a:tcPr>
                    <a:lnT w="12700" cap="flat" cmpd="sng" algn="ctr">
                      <a:solidFill>
                        <a:schemeClr val="tx1"/>
                      </a:solidFill>
                      <a:prstDash val="solid"/>
                      <a:round/>
                      <a:headEnd type="none" w="med" len="med"/>
                      <a:tailEnd type="none" w="med" len="med"/>
                    </a:lnT>
                  </a:tcPr>
                </a:tc>
                <a:tc>
                  <a:txBody>
                    <a:bodyPr/>
                    <a:lstStyle/>
                    <a:p>
                      <a:r>
                        <a:rPr lang="en-US" sz="2000" b="0" i="0" u="none" strike="noStrike" kern="1200" baseline="0" dirty="0">
                          <a:solidFill>
                            <a:schemeClr val="dk1"/>
                          </a:solidFill>
                          <a:latin typeface="+mn-lt"/>
                          <a:ea typeface="+mn-ea"/>
                          <a:cs typeface="+mn-cs"/>
                        </a:rPr>
                        <a:t>Less respect for non-human nature, reinforcing ‘man over nature’</a:t>
                      </a:r>
                      <a:endParaRPr lang="en-US" sz="2000" dirty="0"/>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r h="1379188">
                <a:tc>
                  <a:txBody>
                    <a:bodyPr/>
                    <a:lstStyle/>
                    <a:p>
                      <a:r>
                        <a:rPr lang="en-US" sz="2000" b="0" i="0" u="none" strike="noStrike" kern="1200" baseline="0" dirty="0">
                          <a:solidFill>
                            <a:schemeClr val="dk1"/>
                          </a:solidFill>
                          <a:latin typeface="+mn-lt"/>
                          <a:ea typeface="+mn-ea"/>
                          <a:cs typeface="+mn-cs"/>
                        </a:rPr>
                        <a:t>HUMANS </a:t>
                      </a:r>
                      <a:endParaRPr lang="en-US" sz="2000" dirty="0"/>
                    </a:p>
                  </a:txBody>
                  <a:tcPr/>
                </a:tc>
                <a:tc>
                  <a:txBody>
                    <a:bodyPr/>
                    <a:lstStyle/>
                    <a:p>
                      <a:r>
                        <a:rPr lang="en-US" sz="2000" b="0" i="0" u="none" strike="noStrike" kern="1200" baseline="0" dirty="0">
                          <a:solidFill>
                            <a:schemeClr val="dk1"/>
                          </a:solidFill>
                          <a:latin typeface="+mn-lt"/>
                          <a:ea typeface="+mn-ea"/>
                          <a:cs typeface="+mn-cs"/>
                        </a:rPr>
                        <a:t>Somatic effects: numbers killed, numbers wounded, numbers raped, numbers displaced</a:t>
                      </a:r>
                    </a:p>
                  </a:txBody>
                  <a:tcPr/>
                </a:tc>
                <a:tc>
                  <a:txBody>
                    <a:bodyPr/>
                    <a:lstStyle/>
                    <a:p>
                      <a:r>
                        <a:rPr lang="en-US" sz="2000" b="0" i="0" u="none" strike="noStrike" kern="1200" baseline="0" dirty="0">
                          <a:solidFill>
                            <a:schemeClr val="dk1"/>
                          </a:solidFill>
                          <a:latin typeface="+mn-lt"/>
                          <a:ea typeface="+mn-ea"/>
                          <a:cs typeface="+mn-cs"/>
                        </a:rPr>
                        <a:t>Spiritual effects: bereavement traumas, hatred revenge addiction, victory addiction</a:t>
                      </a:r>
                      <a:endParaRPr lang="en-US" sz="2000" dirty="0"/>
                    </a:p>
                  </a:txBody>
                  <a:tcPr/>
                </a:tc>
                <a:extLst>
                  <a:ext uri="{0D108BD9-81ED-4DB2-BD59-A6C34878D82A}">
                    <a16:rowId xmlns="" xmlns:a16="http://schemas.microsoft.com/office/drawing/2014/main" val="10003"/>
                  </a:ext>
                </a:extLst>
              </a:tr>
              <a:tr h="819770">
                <a:tc>
                  <a:txBody>
                    <a:bodyPr/>
                    <a:lstStyle/>
                    <a:p>
                      <a:r>
                        <a:rPr lang="en-US" sz="2000" b="0" i="0" u="none" strike="noStrike" kern="1200" baseline="0" dirty="0">
                          <a:solidFill>
                            <a:schemeClr val="dk1"/>
                          </a:solidFill>
                          <a:latin typeface="+mn-lt"/>
                          <a:ea typeface="+mn-ea"/>
                          <a:cs typeface="+mn-cs"/>
                        </a:rPr>
                        <a:t>SOCIETY &amp; WORLD</a:t>
                      </a:r>
                      <a:endParaRPr lang="en-US" sz="2000" dirty="0"/>
                    </a:p>
                  </a:txBody>
                  <a:tcPr/>
                </a:tc>
                <a:tc>
                  <a:txBody>
                    <a:bodyPr/>
                    <a:lstStyle/>
                    <a:p>
                      <a:r>
                        <a:rPr lang="en-US" sz="2000" b="0" i="0" u="none" strike="noStrike" kern="1200" baseline="0" dirty="0">
                          <a:solidFill>
                            <a:schemeClr val="dk1"/>
                          </a:solidFill>
                          <a:latin typeface="+mn-lt"/>
                          <a:ea typeface="+mn-ea"/>
                          <a:cs typeface="+mn-cs"/>
                        </a:rPr>
                        <a:t>The material damage to buildings, infrastructure</a:t>
                      </a:r>
                    </a:p>
                  </a:txBody>
                  <a:tcPr/>
                </a:tc>
                <a:tc>
                  <a:txBody>
                    <a:bodyPr/>
                    <a:lstStyle/>
                    <a:p>
                      <a:r>
                        <a:rPr lang="en-US" sz="2000" b="0" i="0" u="none" strike="noStrike" kern="1200" baseline="0" dirty="0">
                          <a:solidFill>
                            <a:schemeClr val="dk1"/>
                          </a:solidFill>
                          <a:latin typeface="+mn-lt"/>
                          <a:ea typeface="+mn-ea"/>
                          <a:cs typeface="+mn-cs"/>
                        </a:rPr>
                        <a:t>The structural and cultural damage</a:t>
                      </a:r>
                      <a:endParaRPr lang="en-US" sz="2000" dirty="0"/>
                    </a:p>
                  </a:txBody>
                  <a:tcPr/>
                </a:tc>
                <a:extLst>
                  <a:ext uri="{0D108BD9-81ED-4DB2-BD59-A6C34878D82A}">
                    <a16:rowId xmlns="" xmlns:a16="http://schemas.microsoft.com/office/drawing/2014/main" val="10004"/>
                  </a:ext>
                </a:extLst>
              </a:tr>
              <a:tr h="952878">
                <a:tc>
                  <a:txBody>
                    <a:bodyPr/>
                    <a:lstStyle/>
                    <a:p>
                      <a:r>
                        <a:rPr lang="en-US" sz="2000" b="0" i="0" u="none" strike="noStrike" kern="1200" baseline="0" dirty="0">
                          <a:solidFill>
                            <a:schemeClr val="dk1"/>
                          </a:solidFill>
                          <a:latin typeface="+mn-lt"/>
                          <a:ea typeface="+mn-ea"/>
                          <a:cs typeface="+mn-cs"/>
                        </a:rPr>
                        <a:t>TIME </a:t>
                      </a:r>
                      <a:endParaRPr lang="en-US" sz="2000" dirty="0"/>
                    </a:p>
                  </a:txBody>
                  <a:tcPr/>
                </a:tc>
                <a:tc>
                  <a:txBody>
                    <a:bodyPr/>
                    <a:lstStyle/>
                    <a:p>
                      <a:r>
                        <a:rPr lang="en-US" sz="2000" b="0" i="0" u="none" strike="noStrike" kern="1200" baseline="0" dirty="0">
                          <a:solidFill>
                            <a:schemeClr val="dk1"/>
                          </a:solidFill>
                          <a:latin typeface="+mn-lt"/>
                          <a:ea typeface="+mn-ea"/>
                          <a:cs typeface="+mn-cs"/>
                        </a:rPr>
                        <a:t>Delayed violence; land-mines transmit violence; genetic</a:t>
                      </a:r>
                    </a:p>
                  </a:txBody>
                  <a:tcPr/>
                </a:tc>
                <a:tc>
                  <a:txBody>
                    <a:bodyPr/>
                    <a:lstStyle/>
                    <a:p>
                      <a:r>
                        <a:rPr lang="en-US" sz="2000" b="0" i="0" u="none" strike="noStrike" kern="1200" baseline="0" dirty="0">
                          <a:solidFill>
                            <a:schemeClr val="dk1"/>
                          </a:solidFill>
                          <a:latin typeface="+mn-lt"/>
                          <a:ea typeface="+mn-ea"/>
                          <a:cs typeface="+mn-cs"/>
                        </a:rPr>
                        <a:t>Structure and culture transfer; points of trauma and glory</a:t>
                      </a:r>
                      <a:endParaRPr lang="en-US" sz="2000" dirty="0"/>
                    </a:p>
                  </a:txBody>
                  <a:tcPr/>
                </a:tc>
                <a:extLst>
                  <a:ext uri="{0D108BD9-81ED-4DB2-BD59-A6C34878D82A}">
                    <a16:rowId xmlns="" xmlns:a16="http://schemas.microsoft.com/office/drawing/2014/main" val="10005"/>
                  </a:ext>
                </a:extLst>
              </a:tr>
              <a:tr h="952878">
                <a:tc>
                  <a:txBody>
                    <a:bodyPr/>
                    <a:lstStyle/>
                    <a:p>
                      <a:r>
                        <a:rPr lang="en-US" sz="2000" b="0" i="0" u="none" strike="noStrike" kern="1200" baseline="0" dirty="0">
                          <a:solidFill>
                            <a:schemeClr val="dk1"/>
                          </a:solidFill>
                          <a:latin typeface="+mn-lt"/>
                          <a:ea typeface="+mn-ea"/>
                          <a:cs typeface="+mn-cs"/>
                        </a:rPr>
                        <a:t>CULTURE </a:t>
                      </a:r>
                      <a:endParaRPr lang="en-US" sz="2000" dirty="0"/>
                    </a:p>
                  </a:txBody>
                  <a:tcPr/>
                </a:tc>
                <a:tc>
                  <a:txBody>
                    <a:bodyPr/>
                    <a:lstStyle/>
                    <a:p>
                      <a:r>
                        <a:rPr lang="en-US" sz="2000" b="0" i="0" u="none" strike="noStrike" kern="1200" baseline="0" dirty="0">
                          <a:solidFill>
                            <a:schemeClr val="dk1"/>
                          </a:solidFill>
                          <a:latin typeface="+mn-lt"/>
                          <a:ea typeface="+mn-ea"/>
                          <a:cs typeface="+mn-cs"/>
                        </a:rPr>
                        <a:t>Irreversible damage to human cultural heritage</a:t>
                      </a:r>
                    </a:p>
                  </a:txBody>
                  <a:tcPr/>
                </a:tc>
                <a:tc>
                  <a:txBody>
                    <a:bodyPr/>
                    <a:lstStyle/>
                    <a:p>
                      <a:r>
                        <a:rPr lang="en-US" sz="2000" b="0" i="0" u="none" strike="noStrike" kern="1200" baseline="0" dirty="0">
                          <a:solidFill>
                            <a:schemeClr val="dk1"/>
                          </a:solidFill>
                          <a:latin typeface="+mn-lt"/>
                          <a:ea typeface="+mn-ea"/>
                          <a:cs typeface="+mn-cs"/>
                        </a:rPr>
                        <a:t>Violence culture of trauma, glory; deterioration of conflict-resolving capacity</a:t>
                      </a:r>
                    </a:p>
                  </a:txBody>
                  <a:tcPr/>
                </a:tc>
                <a:extLst>
                  <a:ext uri="{0D108BD9-81ED-4DB2-BD59-A6C34878D82A}">
                    <a16:rowId xmlns="" xmlns:a16="http://schemas.microsoft.com/office/drawing/2014/main" val="10006"/>
                  </a:ext>
                </a:extLst>
              </a:tr>
            </a:tbl>
          </a:graphicData>
        </a:graphic>
      </p:graphicFrame>
      <p:sp>
        <p:nvSpPr>
          <p:cNvPr id="2" name="Rectangle 1"/>
          <p:cNvSpPr/>
          <p:nvPr/>
        </p:nvSpPr>
        <p:spPr>
          <a:xfrm>
            <a:off x="131954" y="2193899"/>
            <a:ext cx="9012045" cy="1424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5976" y="3625880"/>
            <a:ext cx="9143999" cy="739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 y="4361833"/>
            <a:ext cx="9143999" cy="10192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5377529"/>
            <a:ext cx="9143999" cy="1026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31954" y="6273224"/>
            <a:ext cx="8887901" cy="584776"/>
          </a:xfrm>
          <a:prstGeom prst="rect">
            <a:avLst/>
          </a:prstGeom>
          <a:noFill/>
        </p:spPr>
        <p:txBody>
          <a:bodyPr wrap="square" rtlCol="0">
            <a:spAutoFit/>
          </a:bodyPr>
          <a:lstStyle/>
          <a:p>
            <a:r>
              <a:rPr lang="en-US" sz="1600" dirty="0"/>
              <a:t>Adapted from Galtung, J. (2013). Violence: Direct, structural and cultural. In J. Galtung &amp; D. Fischer (Eds.), </a:t>
            </a:r>
            <a:r>
              <a:rPr lang="en-US" sz="1600" i="1" dirty="0"/>
              <a:t>Johan Galtung: Pioneer of Peace Research</a:t>
            </a:r>
            <a:r>
              <a:rPr lang="en-US" sz="1600" dirty="0"/>
              <a:t> (Vol. 5). New York: Springer.</a:t>
            </a:r>
          </a:p>
        </p:txBody>
      </p:sp>
    </p:spTree>
    <p:extLst>
      <p:ext uri="{BB962C8B-B14F-4D97-AF65-F5344CB8AC3E}">
        <p14:creationId xmlns:p14="http://schemas.microsoft.com/office/powerpoint/2010/main" val="312141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entist kills famous lion">
            <a:extLst>
              <a:ext uri="{FF2B5EF4-FFF2-40B4-BE49-F238E27FC236}">
                <a16:creationId xmlns="" xmlns:a16="http://schemas.microsoft.com/office/drawing/2014/main" id="{D6B0A364-9330-F542-B9AF-15BC18657C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354439"/>
            <a:ext cx="4413638" cy="29523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ropical deforestation">
            <a:extLst>
              <a:ext uri="{FF2B5EF4-FFF2-40B4-BE49-F238E27FC236}">
                <a16:creationId xmlns="" xmlns:a16="http://schemas.microsoft.com/office/drawing/2014/main" id="{08D3AE59-077B-9346-B223-787ED799D81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1292" y="-5259"/>
            <a:ext cx="4235057" cy="2816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4914342"/>
            <a:ext cx="4413639" cy="1377991"/>
          </a:xfrm>
          <a:gradFill>
            <a:gsLst>
              <a:gs pos="0">
                <a:schemeClr val="accent1">
                  <a:lumMod val="5000"/>
                  <a:lumOff val="95000"/>
                  <a:alpha val="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srgbClr val="0070C0">
                <a:alpha val="40000"/>
              </a:srgbClr>
            </a:outerShdw>
          </a:effectLst>
        </p:spPr>
        <p:txBody>
          <a:bodyPr>
            <a:normAutofit fontScale="90000"/>
          </a:bodyPr>
          <a:lstStyle/>
          <a:p>
            <a:r>
              <a:rPr lang="en-US" dirty="0">
                <a:effectLst>
                  <a:outerShdw blurRad="38100" dist="38100" dir="2700000" algn="tl">
                    <a:srgbClr val="000000">
                      <a:alpha val="43137"/>
                    </a:srgbClr>
                  </a:outerShdw>
                </a:effectLst>
              </a:rPr>
              <a:t>Direct violence</a:t>
            </a:r>
            <a:br>
              <a:rPr lang="en-US" dirty="0">
                <a:effectLst>
                  <a:outerShdw blurRad="38100" dist="38100" dir="2700000" algn="tl">
                    <a:srgbClr val="000000">
                      <a:alpha val="43137"/>
                    </a:srgbClr>
                  </a:outerShdw>
                </a:effectLst>
              </a:rPr>
            </a:br>
            <a:r>
              <a:rPr lang="mr-IN" sz="2700" i="1" dirty="0">
                <a:solidFill>
                  <a:srgbClr val="000000"/>
                </a:solidFill>
                <a:effectLst>
                  <a:outerShdw blurRad="38100" dist="38100" dir="2700000" algn="tl">
                    <a:srgbClr val="000000">
                      <a:alpha val="43137"/>
                    </a:srgbClr>
                  </a:outerShdw>
                </a:effectLst>
              </a:rPr>
              <a:t>…</a:t>
            </a:r>
            <a:r>
              <a:rPr lang="en-US" sz="2700" i="1" dirty="0">
                <a:solidFill>
                  <a:srgbClr val="000000"/>
                </a:solidFill>
                <a:effectLst>
                  <a:outerShdw blurRad="38100" dist="38100" dir="2700000" algn="tl">
                    <a:srgbClr val="000000">
                      <a:alpha val="43137"/>
                    </a:srgbClr>
                  </a:outerShdw>
                </a:effectLst>
              </a:rPr>
              <a:t> </a:t>
            </a:r>
            <a:r>
              <a:rPr lang="en-CA" sz="2700" i="1" dirty="0">
                <a:solidFill>
                  <a:srgbClr val="000000"/>
                </a:solidFill>
                <a:effectLst>
                  <a:outerShdw blurRad="38100" dist="38100" dir="2700000" algn="tl">
                    <a:srgbClr val="000000">
                      <a:alpha val="43137"/>
                    </a:srgbClr>
                  </a:outerShdw>
                </a:effectLst>
              </a:rPr>
              <a:t>the outcome of an actor with intent to commit violence</a:t>
            </a:r>
            <a:endParaRPr lang="en-US" sz="27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5"/>
          <a:stretch>
            <a:fillRect/>
          </a:stretch>
        </p:blipFill>
        <p:spPr>
          <a:xfrm>
            <a:off x="-1" y="13791"/>
            <a:ext cx="4374093" cy="2766614"/>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48589" y="3308933"/>
            <a:ext cx="4395411" cy="2935001"/>
          </a:xfrm>
          <a:prstGeom prst="rect">
            <a:avLst/>
          </a:prstGeom>
        </p:spPr>
      </p:pic>
      <p:sp>
        <p:nvSpPr>
          <p:cNvPr id="8" name="TextBox 7"/>
          <p:cNvSpPr txBox="1"/>
          <p:nvPr/>
        </p:nvSpPr>
        <p:spPr>
          <a:xfrm>
            <a:off x="-259307" y="6459379"/>
            <a:ext cx="4585647" cy="523220"/>
          </a:xfrm>
          <a:prstGeom prst="rect">
            <a:avLst/>
          </a:prstGeom>
          <a:noFill/>
        </p:spPr>
        <p:txBody>
          <a:bodyPr wrap="square" rtlCol="0">
            <a:spAutoFit/>
          </a:bodyPr>
          <a:lstStyle/>
          <a:p>
            <a:r>
              <a:rPr lang="en-US" sz="1400" dirty="0"/>
              <a:t>http://</a:t>
            </a:r>
            <a:r>
              <a:rPr lang="en-US" sz="1400" dirty="0" err="1"/>
              <a:t>www.takepart.com</a:t>
            </a:r>
            <a:r>
              <a:rPr lang="en-US" sz="1400" dirty="0"/>
              <a:t>/article/2015/07/28/</a:t>
            </a:r>
            <a:r>
              <a:rPr lang="en-US" sz="1400" dirty="0" err="1"/>
              <a:t>american</a:t>
            </a:r>
            <a:r>
              <a:rPr lang="en-US" sz="1400" dirty="0"/>
              <a:t>-dentist-killed-</a:t>
            </a:r>
            <a:r>
              <a:rPr lang="en-US" sz="1400" dirty="0" err="1"/>
              <a:t>zimbabwe</a:t>
            </a:r>
            <a:r>
              <a:rPr lang="en-US" sz="1400" dirty="0"/>
              <a:t>-famous-lion/</a:t>
            </a:r>
          </a:p>
        </p:txBody>
      </p:sp>
      <p:sp>
        <p:nvSpPr>
          <p:cNvPr id="9" name="TextBox 8"/>
          <p:cNvSpPr txBox="1"/>
          <p:nvPr/>
        </p:nvSpPr>
        <p:spPr>
          <a:xfrm>
            <a:off x="4661292" y="6243935"/>
            <a:ext cx="4482707" cy="738664"/>
          </a:xfrm>
          <a:prstGeom prst="rect">
            <a:avLst/>
          </a:prstGeom>
          <a:noFill/>
        </p:spPr>
        <p:txBody>
          <a:bodyPr wrap="square" rtlCol="0">
            <a:spAutoFit/>
          </a:bodyPr>
          <a:lstStyle/>
          <a:p>
            <a:r>
              <a:rPr lang="en-US" sz="1400" dirty="0"/>
              <a:t>http://</a:t>
            </a:r>
            <a:r>
              <a:rPr lang="en-US" sz="1400" dirty="0" err="1"/>
              <a:t>www.greenpeace.org</a:t>
            </a:r>
            <a:r>
              <a:rPr lang="en-US" sz="1400" dirty="0"/>
              <a:t>/international/en/news/Blogs/</a:t>
            </a:r>
            <a:r>
              <a:rPr lang="en-US" sz="1400" dirty="0" err="1"/>
              <a:t>makingwaves</a:t>
            </a:r>
            <a:r>
              <a:rPr lang="en-US" sz="1400" dirty="0"/>
              <a:t>/skipjack-tuna-is-cheap-and-plentiful-or-is-it/blog/33506/</a:t>
            </a:r>
          </a:p>
        </p:txBody>
      </p:sp>
      <p:sp>
        <p:nvSpPr>
          <p:cNvPr id="10" name="TextBox 9"/>
          <p:cNvSpPr txBox="1"/>
          <p:nvPr/>
        </p:nvSpPr>
        <p:spPr>
          <a:xfrm>
            <a:off x="0" y="2762596"/>
            <a:ext cx="3867574" cy="523220"/>
          </a:xfrm>
          <a:prstGeom prst="rect">
            <a:avLst/>
          </a:prstGeom>
          <a:noFill/>
        </p:spPr>
        <p:txBody>
          <a:bodyPr wrap="square" rtlCol="0">
            <a:spAutoFit/>
          </a:bodyPr>
          <a:lstStyle/>
          <a:p>
            <a:r>
              <a:rPr lang="en-US" sz="1400" dirty="0"/>
              <a:t>http://</a:t>
            </a:r>
            <a:r>
              <a:rPr lang="en-US" sz="1400" dirty="0" err="1"/>
              <a:t>www.ibtimes.co.uk</a:t>
            </a:r>
            <a:r>
              <a:rPr lang="en-US" sz="1400" dirty="0"/>
              <a:t>/worlds-top-10-whaling-countries-after-japan-ban-1443370</a:t>
            </a:r>
          </a:p>
        </p:txBody>
      </p:sp>
      <p:sp>
        <p:nvSpPr>
          <p:cNvPr id="3" name="TextBox 2">
            <a:extLst>
              <a:ext uri="{FF2B5EF4-FFF2-40B4-BE49-F238E27FC236}">
                <a16:creationId xmlns="" xmlns:a16="http://schemas.microsoft.com/office/drawing/2014/main" id="{FFE36168-7AEF-A740-8C26-EBC4E5C8DC4B}"/>
              </a:ext>
            </a:extLst>
          </p:cNvPr>
          <p:cNvSpPr txBox="1"/>
          <p:nvPr/>
        </p:nvSpPr>
        <p:spPr>
          <a:xfrm>
            <a:off x="4592270" y="2780405"/>
            <a:ext cx="4373099" cy="523220"/>
          </a:xfrm>
          <a:prstGeom prst="rect">
            <a:avLst/>
          </a:prstGeom>
          <a:noFill/>
        </p:spPr>
        <p:txBody>
          <a:bodyPr wrap="square" rtlCol="0">
            <a:spAutoFit/>
          </a:bodyPr>
          <a:lstStyle/>
          <a:p>
            <a:r>
              <a:rPr lang="en-US" sz="1400" dirty="0"/>
              <a:t>https://</a:t>
            </a:r>
            <a:r>
              <a:rPr lang="en-US" sz="1400" dirty="0" err="1"/>
              <a:t>fli.institute</a:t>
            </a:r>
            <a:r>
              <a:rPr lang="en-US" sz="1400" dirty="0"/>
              <a:t>/2015/08/22/tropical-deforestation-releases-large-amounts-of-soil-carbon/</a:t>
            </a:r>
          </a:p>
        </p:txBody>
      </p:sp>
    </p:spTree>
    <p:extLst>
      <p:ext uri="{BB962C8B-B14F-4D97-AF65-F5344CB8AC3E}">
        <p14:creationId xmlns:p14="http://schemas.microsoft.com/office/powerpoint/2010/main" val="26121177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651"/>
            <a:ext cx="9144000" cy="1143000"/>
          </a:xfrm>
        </p:spPr>
        <p:txBody>
          <a:bodyPr>
            <a:normAutofit fontScale="90000"/>
          </a:bodyPr>
          <a:lstStyle/>
          <a:p>
            <a:r>
              <a:rPr lang="en-CA" b="1" dirty="0">
                <a:solidFill>
                  <a:srgbClr val="000000"/>
                </a:solidFill>
              </a:rPr>
              <a:t>Structural violence: Indirect, unintentional</a:t>
            </a:r>
            <a:endParaRPr lang="en-US" dirty="0"/>
          </a:p>
        </p:txBody>
      </p:sp>
      <p:sp>
        <p:nvSpPr>
          <p:cNvPr id="3" name="Content Placeholder 2"/>
          <p:cNvSpPr>
            <a:spLocks noGrp="1"/>
          </p:cNvSpPr>
          <p:nvPr>
            <p:ph idx="1"/>
          </p:nvPr>
        </p:nvSpPr>
        <p:spPr>
          <a:xfrm>
            <a:off x="0" y="5271859"/>
            <a:ext cx="8798943" cy="3804313"/>
          </a:xfrm>
        </p:spPr>
        <p:txBody>
          <a:bodyPr>
            <a:normAutofit/>
          </a:bodyPr>
          <a:lstStyle/>
          <a:p>
            <a:pPr marL="152400" indent="0">
              <a:buNone/>
            </a:pPr>
            <a:r>
              <a:rPr lang="mr-IN" dirty="0">
                <a:solidFill>
                  <a:srgbClr val="000000"/>
                </a:solidFill>
              </a:rPr>
              <a:t>…</a:t>
            </a:r>
            <a:r>
              <a:rPr lang="en-US" dirty="0">
                <a:solidFill>
                  <a:srgbClr val="000000"/>
                </a:solidFill>
              </a:rPr>
              <a:t> </a:t>
            </a:r>
            <a:r>
              <a:rPr lang="en-CA" dirty="0">
                <a:solidFill>
                  <a:srgbClr val="000000"/>
                </a:solidFill>
              </a:rPr>
              <a:t>the result of human systems that cause violence unintentionally, through what we do or what we fail to do</a:t>
            </a:r>
            <a:r>
              <a:rPr lang="mr-IN" dirty="0">
                <a:solidFill>
                  <a:srgbClr val="000000"/>
                </a:solidFill>
              </a:rPr>
              <a:t>…</a:t>
            </a:r>
            <a:endParaRPr lang="en-US" dirty="0">
              <a:solidFill>
                <a:srgbClr val="000000"/>
              </a:solidFill>
            </a:endParaRPr>
          </a:p>
        </p:txBody>
      </p:sp>
      <p:sp>
        <p:nvSpPr>
          <p:cNvPr id="4" name="TextBox 3">
            <a:extLst>
              <a:ext uri="{FF2B5EF4-FFF2-40B4-BE49-F238E27FC236}">
                <a16:creationId xmlns="" xmlns:a16="http://schemas.microsoft.com/office/drawing/2014/main" id="{FB9DCB63-320D-DA42-9D31-1B2C5356491D}"/>
              </a:ext>
            </a:extLst>
          </p:cNvPr>
          <p:cNvSpPr txBox="1"/>
          <p:nvPr/>
        </p:nvSpPr>
        <p:spPr>
          <a:xfrm>
            <a:off x="7108106" y="2550757"/>
            <a:ext cx="1910459" cy="1384995"/>
          </a:xfrm>
          <a:prstGeom prst="rect">
            <a:avLst/>
          </a:prstGeom>
          <a:noFill/>
        </p:spPr>
        <p:txBody>
          <a:bodyPr wrap="square" rtlCol="0">
            <a:spAutoFit/>
          </a:bodyPr>
          <a:lstStyle/>
          <a:p>
            <a:r>
              <a:rPr lang="en-US" sz="2800" dirty="0">
                <a:solidFill>
                  <a:srgbClr val="000000"/>
                </a:solidFill>
              </a:rPr>
              <a:t>Who is the perpetrator here?</a:t>
            </a:r>
            <a:endParaRPr lang="en-US" sz="2800" dirty="0"/>
          </a:p>
        </p:txBody>
      </p:sp>
      <p:pic>
        <p:nvPicPr>
          <p:cNvPr id="2050" name="Picture 2" descr="https://www.commerce.gov/sites/commerce.gov/files/media/images/2015/cancer-alley.png">
            <a:extLst>
              <a:ext uri="{FF2B5EF4-FFF2-40B4-BE49-F238E27FC236}">
                <a16:creationId xmlns="" xmlns:a16="http://schemas.microsoft.com/office/drawing/2014/main" id="{FE21175C-1EB4-9444-A5F4-18CBDE64172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277" y="1431985"/>
            <a:ext cx="6984119" cy="34160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BD50335A-11E4-4A4E-9CED-0774954D11E2}"/>
              </a:ext>
            </a:extLst>
          </p:cNvPr>
          <p:cNvSpPr txBox="1"/>
          <p:nvPr/>
        </p:nvSpPr>
        <p:spPr>
          <a:xfrm>
            <a:off x="3519578" y="1537846"/>
            <a:ext cx="3364302" cy="461665"/>
          </a:xfrm>
          <a:prstGeom prst="rect">
            <a:avLst/>
          </a:prstGeom>
          <a:solidFill>
            <a:schemeClr val="bg1"/>
          </a:solidFill>
        </p:spPr>
        <p:txBody>
          <a:bodyPr wrap="square" rtlCol="0">
            <a:spAutoFit/>
          </a:bodyPr>
          <a:lstStyle/>
          <a:p>
            <a:r>
              <a:rPr lang="en-US" sz="2400" dirty="0"/>
              <a:t>Living in Cancer Alley</a:t>
            </a:r>
          </a:p>
        </p:txBody>
      </p:sp>
    </p:spTree>
    <p:extLst>
      <p:ext uri="{BB962C8B-B14F-4D97-AF65-F5344CB8AC3E}">
        <p14:creationId xmlns:p14="http://schemas.microsoft.com/office/powerpoint/2010/main" val="4071166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75B577-29D9-C242-8F11-B2847F50467E}"/>
              </a:ext>
            </a:extLst>
          </p:cNvPr>
          <p:cNvSpPr>
            <a:spLocks noGrp="1"/>
          </p:cNvSpPr>
          <p:nvPr>
            <p:ph type="title"/>
          </p:nvPr>
        </p:nvSpPr>
        <p:spPr/>
        <p:txBody>
          <a:bodyPr/>
          <a:lstStyle/>
          <a:p>
            <a:r>
              <a:rPr lang="en-US" dirty="0"/>
              <a:t>Structural violence</a:t>
            </a:r>
          </a:p>
        </p:txBody>
      </p:sp>
      <p:sp>
        <p:nvSpPr>
          <p:cNvPr id="3" name="Content Placeholder 2">
            <a:extLst>
              <a:ext uri="{FF2B5EF4-FFF2-40B4-BE49-F238E27FC236}">
                <a16:creationId xmlns="" xmlns:a16="http://schemas.microsoft.com/office/drawing/2014/main" id="{70764645-FC4B-B345-9058-15588C489019}"/>
              </a:ext>
            </a:extLst>
          </p:cNvPr>
          <p:cNvSpPr>
            <a:spLocks noGrp="1"/>
          </p:cNvSpPr>
          <p:nvPr>
            <p:ph idx="1"/>
          </p:nvPr>
        </p:nvSpPr>
        <p:spPr>
          <a:xfrm>
            <a:off x="457200" y="1600200"/>
            <a:ext cx="8229600" cy="4986338"/>
          </a:xfrm>
        </p:spPr>
        <p:txBody>
          <a:bodyPr>
            <a:normAutofit/>
          </a:bodyPr>
          <a:lstStyle/>
          <a:p>
            <a:pPr marL="0" indent="0">
              <a:buNone/>
            </a:pPr>
            <a:r>
              <a:rPr lang="en-CA" dirty="0"/>
              <a:t>“Violence with a clear subject-object relation is manifest [direct] because it is visible as </a:t>
            </a:r>
            <a:r>
              <a:rPr lang="en-CA" i="1" dirty="0"/>
              <a:t>action</a:t>
            </a:r>
            <a:r>
              <a:rPr lang="en-CA" dirty="0"/>
              <a:t>. . .  Violence without this relation is structural, built into structure… </a:t>
            </a:r>
          </a:p>
          <a:p>
            <a:pPr marL="0" indent="0">
              <a:buNone/>
            </a:pPr>
            <a:r>
              <a:rPr lang="en-CA" dirty="0"/>
              <a:t>…when one husband beats his wife there is a clear case of personal [</a:t>
            </a:r>
            <a:r>
              <a:rPr lang="en-CA" b="1" dirty="0"/>
              <a:t>direct] violence</a:t>
            </a:r>
            <a:r>
              <a:rPr lang="en-CA" dirty="0"/>
              <a:t>, but when one million husbands keep one million wives in ignorance there is </a:t>
            </a:r>
            <a:r>
              <a:rPr lang="en-CA" b="1" dirty="0"/>
              <a:t>structural violence</a:t>
            </a:r>
            <a:r>
              <a:rPr lang="en-CA" dirty="0"/>
              <a:t>.”</a:t>
            </a:r>
          </a:p>
          <a:p>
            <a:pPr marL="0" indent="0">
              <a:buNone/>
            </a:pPr>
            <a:r>
              <a:rPr lang="en-CA" sz="1900" dirty="0"/>
              <a:t>Galtung, J. (1969). Violence, peace and peace research. </a:t>
            </a:r>
            <a:r>
              <a:rPr lang="en-CA" sz="1900" i="1" dirty="0"/>
              <a:t>Journal of Peace Research, 6</a:t>
            </a:r>
            <a:r>
              <a:rPr lang="en-CA" sz="1900" dirty="0"/>
              <a:t>, 167-191. </a:t>
            </a:r>
          </a:p>
        </p:txBody>
      </p:sp>
    </p:spTree>
    <p:extLst>
      <p:ext uri="{BB962C8B-B14F-4D97-AF65-F5344CB8AC3E}">
        <p14:creationId xmlns:p14="http://schemas.microsoft.com/office/powerpoint/2010/main" val="2177148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3795" y="1024468"/>
            <a:ext cx="6096000" cy="3657599"/>
          </a:xfrm>
        </p:spPr>
        <p:txBody>
          <a:bodyPr>
            <a:noAutofit/>
          </a:bodyPr>
          <a:lstStyle/>
          <a:p>
            <a:pPr marL="0" indent="0">
              <a:buNone/>
            </a:pPr>
            <a:r>
              <a:rPr lang="en-CA" sz="2600" dirty="0"/>
              <a:t>Progress means getting nearer to the place you want to be. And if you have taken a wrong turning, then to go forward does not get you any nearer. If you are on the wrong road, progress means doing an about-turn and walking back to the right road; and in that case the man [</a:t>
            </a:r>
            <a:r>
              <a:rPr lang="en-CA" sz="2600" i="1" dirty="0"/>
              <a:t>sic</a:t>
            </a:r>
            <a:r>
              <a:rPr lang="en-CA" sz="2600" dirty="0"/>
              <a:t>] who turns back soonest is the most progressive man…</a:t>
            </a:r>
          </a:p>
        </p:txBody>
      </p:sp>
      <p:sp>
        <p:nvSpPr>
          <p:cNvPr id="2" name="Title 1"/>
          <p:cNvSpPr>
            <a:spLocks noGrp="1"/>
          </p:cNvSpPr>
          <p:nvPr>
            <p:ph type="title"/>
          </p:nvPr>
        </p:nvSpPr>
        <p:spPr>
          <a:xfrm>
            <a:off x="186267" y="5334000"/>
            <a:ext cx="8585200" cy="914400"/>
          </a:xfrm>
        </p:spPr>
        <p:txBody>
          <a:bodyPr/>
          <a:lstStyle/>
          <a:p>
            <a:r>
              <a:rPr lang="en-CA" sz="4100" dirty="0"/>
              <a:t>C.S. Lewis, </a:t>
            </a:r>
            <a:r>
              <a:rPr lang="en-CA" sz="4100" i="1" dirty="0"/>
              <a:t>Mere Christianity, 1952</a:t>
            </a:r>
            <a:endParaRPr lang="en-US" sz="4100" dirty="0"/>
          </a:p>
        </p:txBody>
      </p:sp>
    </p:spTree>
    <p:extLst>
      <p:ext uri="{BB962C8B-B14F-4D97-AF65-F5344CB8AC3E}">
        <p14:creationId xmlns:p14="http://schemas.microsoft.com/office/powerpoint/2010/main" val="454960398"/>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372DD4-B980-754F-BB13-B87490A303B0}"/>
              </a:ext>
            </a:extLst>
          </p:cNvPr>
          <p:cNvSpPr>
            <a:spLocks noGrp="1"/>
          </p:cNvSpPr>
          <p:nvPr>
            <p:ph type="title"/>
          </p:nvPr>
        </p:nvSpPr>
        <p:spPr/>
        <p:txBody>
          <a:bodyPr/>
          <a:lstStyle/>
          <a:p>
            <a:r>
              <a:rPr lang="en-US" dirty="0"/>
              <a:t>Structural violence</a:t>
            </a:r>
          </a:p>
        </p:txBody>
      </p:sp>
      <p:pic>
        <p:nvPicPr>
          <p:cNvPr id="1026" name="Picture 2" descr="Image result for 18th century death from tuberculosis">
            <a:extLst>
              <a:ext uri="{FF2B5EF4-FFF2-40B4-BE49-F238E27FC236}">
                <a16:creationId xmlns="" xmlns:a16="http://schemas.microsoft.com/office/drawing/2014/main" id="{21BC69B6-6F38-FF48-B455-F0A05E1FA6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000" y="1257300"/>
            <a:ext cx="48260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eath from tuberculosis in Canadian north">
            <a:extLst>
              <a:ext uri="{FF2B5EF4-FFF2-40B4-BE49-F238E27FC236}">
                <a16:creationId xmlns="" xmlns:a16="http://schemas.microsoft.com/office/drawing/2014/main" id="{8AF6C970-0A82-BE4D-B1C4-52BE083EFED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19295" y="1257300"/>
            <a:ext cx="48260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BE8CE37-0D8D-DC4C-B77B-DF512519373C}"/>
              </a:ext>
            </a:extLst>
          </p:cNvPr>
          <p:cNvSpPr txBox="1"/>
          <p:nvPr/>
        </p:nvSpPr>
        <p:spPr>
          <a:xfrm>
            <a:off x="-104637" y="5657671"/>
            <a:ext cx="9520099" cy="830997"/>
          </a:xfrm>
          <a:prstGeom prst="rect">
            <a:avLst/>
          </a:prstGeom>
          <a:noFill/>
        </p:spPr>
        <p:txBody>
          <a:bodyPr wrap="square" rtlCol="0">
            <a:spAutoFit/>
          </a:bodyPr>
          <a:lstStyle/>
          <a:p>
            <a:pPr marL="152400" indent="0"/>
            <a:r>
              <a:rPr lang="en-US" sz="2400" dirty="0"/>
              <a:t>… any avoidable insult to basic human needs</a:t>
            </a:r>
            <a:r>
              <a:rPr lang="mr-IN" sz="2400" dirty="0"/>
              <a:t>…</a:t>
            </a:r>
            <a:r>
              <a:rPr lang="en-US" sz="2400" i="1" dirty="0"/>
              <a:t>,</a:t>
            </a:r>
            <a:r>
              <a:rPr lang="en-US" sz="2400" dirty="0"/>
              <a:t> lowering the real level of needs satisfaction below what is</a:t>
            </a:r>
            <a:r>
              <a:rPr lang="en-US" sz="2400" b="1" dirty="0"/>
              <a:t> potentially possible</a:t>
            </a:r>
            <a:r>
              <a:rPr lang="en-US" sz="2400" dirty="0"/>
              <a:t>. (Galtung)</a:t>
            </a:r>
          </a:p>
        </p:txBody>
      </p:sp>
      <p:sp>
        <p:nvSpPr>
          <p:cNvPr id="3" name="TextBox 2">
            <a:extLst>
              <a:ext uri="{FF2B5EF4-FFF2-40B4-BE49-F238E27FC236}">
                <a16:creationId xmlns="" xmlns:a16="http://schemas.microsoft.com/office/drawing/2014/main" id="{DB05A758-980E-F941-ACA2-18E8B70D8843}"/>
              </a:ext>
            </a:extLst>
          </p:cNvPr>
          <p:cNvSpPr txBox="1"/>
          <p:nvPr/>
        </p:nvSpPr>
        <p:spPr>
          <a:xfrm>
            <a:off x="-253999" y="5166985"/>
            <a:ext cx="4826000" cy="369332"/>
          </a:xfrm>
          <a:prstGeom prst="rect">
            <a:avLst/>
          </a:prstGeom>
          <a:noFill/>
        </p:spPr>
        <p:txBody>
          <a:bodyPr wrap="square" rtlCol="0">
            <a:spAutoFit/>
          </a:bodyPr>
          <a:lstStyle/>
          <a:p>
            <a:pPr algn="ctr"/>
            <a:r>
              <a:rPr lang="en-US" dirty="0"/>
              <a:t>18</a:t>
            </a:r>
            <a:r>
              <a:rPr lang="en-US" baseline="30000" dirty="0"/>
              <a:t>th</a:t>
            </a:r>
            <a:r>
              <a:rPr lang="en-US" dirty="0"/>
              <a:t> Century</a:t>
            </a:r>
          </a:p>
        </p:txBody>
      </p:sp>
      <p:sp>
        <p:nvSpPr>
          <p:cNvPr id="7" name="TextBox 6">
            <a:extLst>
              <a:ext uri="{FF2B5EF4-FFF2-40B4-BE49-F238E27FC236}">
                <a16:creationId xmlns="" xmlns:a16="http://schemas.microsoft.com/office/drawing/2014/main" id="{9F7C6967-FCBF-F645-A3E2-B180DF74C319}"/>
              </a:ext>
            </a:extLst>
          </p:cNvPr>
          <p:cNvSpPr txBox="1"/>
          <p:nvPr/>
        </p:nvSpPr>
        <p:spPr>
          <a:xfrm>
            <a:off x="4318000" y="5166985"/>
            <a:ext cx="4826000" cy="369332"/>
          </a:xfrm>
          <a:prstGeom prst="rect">
            <a:avLst/>
          </a:prstGeom>
          <a:noFill/>
        </p:spPr>
        <p:txBody>
          <a:bodyPr wrap="square" rtlCol="0">
            <a:spAutoFit/>
          </a:bodyPr>
          <a:lstStyle/>
          <a:p>
            <a:pPr algn="ctr"/>
            <a:r>
              <a:rPr lang="en-US" dirty="0"/>
              <a:t>1950s</a:t>
            </a:r>
          </a:p>
        </p:txBody>
      </p:sp>
    </p:spTree>
    <p:extLst>
      <p:ext uri="{BB962C8B-B14F-4D97-AF65-F5344CB8AC3E}">
        <p14:creationId xmlns:p14="http://schemas.microsoft.com/office/powerpoint/2010/main" val="12309243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71873703"/>
              </p:ext>
            </p:extLst>
          </p:nvPr>
        </p:nvGraphicFramePr>
        <p:xfrm>
          <a:off x="148448" y="2514022"/>
          <a:ext cx="8840994" cy="2244145"/>
        </p:xfrm>
        <a:graphic>
          <a:graphicData uri="http://schemas.openxmlformats.org/drawingml/2006/table">
            <a:tbl>
              <a:tblPr firstRow="1" bandRow="1">
                <a:tableStyleId>{5C22544A-7EE6-4342-B048-85BDC9FD1C3A}</a:tableStyleId>
              </a:tblPr>
              <a:tblGrid>
                <a:gridCol w="2140685">
                  <a:extLst>
                    <a:ext uri="{9D8B030D-6E8A-4147-A177-3AD203B41FA5}">
                      <a16:colId xmlns="" xmlns:a16="http://schemas.microsoft.com/office/drawing/2014/main" val="20000"/>
                    </a:ext>
                  </a:extLst>
                </a:gridCol>
                <a:gridCol w="2239006">
                  <a:extLst>
                    <a:ext uri="{9D8B030D-6E8A-4147-A177-3AD203B41FA5}">
                      <a16:colId xmlns="" xmlns:a16="http://schemas.microsoft.com/office/drawing/2014/main" val="20001"/>
                    </a:ext>
                  </a:extLst>
                </a:gridCol>
                <a:gridCol w="2321379">
                  <a:extLst>
                    <a:ext uri="{9D8B030D-6E8A-4147-A177-3AD203B41FA5}">
                      <a16:colId xmlns="" xmlns:a16="http://schemas.microsoft.com/office/drawing/2014/main" val="20002"/>
                    </a:ext>
                  </a:extLst>
                </a:gridCol>
                <a:gridCol w="2139924">
                  <a:extLst>
                    <a:ext uri="{9D8B030D-6E8A-4147-A177-3AD203B41FA5}">
                      <a16:colId xmlns="" xmlns:a16="http://schemas.microsoft.com/office/drawing/2014/main" val="20003"/>
                    </a:ext>
                  </a:extLst>
                </a:gridCol>
              </a:tblGrid>
              <a:tr h="516948">
                <a:tc>
                  <a:txBody>
                    <a:bodyPr/>
                    <a:lstStyle/>
                    <a:p>
                      <a:r>
                        <a:rPr lang="en-US" sz="2800" b="0" i="0" u="none" strike="noStrike" kern="1200" baseline="0" dirty="0">
                          <a:solidFill>
                            <a:schemeClr val="lt1"/>
                          </a:solidFill>
                          <a:latin typeface="+mn-lt"/>
                          <a:ea typeface="+mn-ea"/>
                          <a:cs typeface="+mn-cs"/>
                        </a:rPr>
                        <a:t>Survival</a:t>
                      </a:r>
                      <a:endParaRPr lang="en-US" sz="2800" dirty="0"/>
                    </a:p>
                  </a:txBody>
                  <a:tcPr/>
                </a:tc>
                <a:tc>
                  <a:txBody>
                    <a:bodyPr/>
                    <a:lstStyle/>
                    <a:p>
                      <a:r>
                        <a:rPr lang="en-US" sz="2800" b="0" i="0" u="none" strike="noStrike" kern="1200" baseline="0" dirty="0">
                          <a:solidFill>
                            <a:schemeClr val="lt1"/>
                          </a:solidFill>
                          <a:latin typeface="+mn-lt"/>
                          <a:ea typeface="+mn-ea"/>
                          <a:cs typeface="+mn-cs"/>
                        </a:rPr>
                        <a:t>Wellness</a:t>
                      </a:r>
                      <a:endParaRPr lang="en-US" sz="2800" dirty="0"/>
                    </a:p>
                  </a:txBody>
                  <a:tcPr/>
                </a:tc>
                <a:tc>
                  <a:txBody>
                    <a:bodyPr/>
                    <a:lstStyle/>
                    <a:p>
                      <a:r>
                        <a:rPr lang="en-US" sz="2800" b="0" i="0" u="none" strike="noStrike" kern="1200" baseline="0" dirty="0">
                          <a:solidFill>
                            <a:schemeClr val="lt1"/>
                          </a:solidFill>
                          <a:latin typeface="+mn-lt"/>
                          <a:ea typeface="+mn-ea"/>
                          <a:cs typeface="+mn-cs"/>
                        </a:rPr>
                        <a:t>Freedom</a:t>
                      </a:r>
                      <a:endParaRPr lang="en-US" sz="2800" dirty="0"/>
                    </a:p>
                  </a:txBody>
                  <a:tcPr/>
                </a:tc>
                <a:tc>
                  <a:txBody>
                    <a:bodyPr/>
                    <a:lstStyle/>
                    <a:p>
                      <a:r>
                        <a:rPr lang="en-US" sz="2800" b="0" i="0" u="none" strike="noStrike" kern="1200" baseline="0" dirty="0">
                          <a:solidFill>
                            <a:schemeClr val="lt1"/>
                          </a:solidFill>
                          <a:latin typeface="+mn-lt"/>
                          <a:ea typeface="+mn-ea"/>
                          <a:cs typeface="+mn-cs"/>
                        </a:rPr>
                        <a:t>Identity</a:t>
                      </a:r>
                    </a:p>
                  </a:txBody>
                  <a:tcPr/>
                </a:tc>
                <a:extLst>
                  <a:ext uri="{0D108BD9-81ED-4DB2-BD59-A6C34878D82A}">
                    <a16:rowId xmlns="" xmlns:a16="http://schemas.microsoft.com/office/drawing/2014/main" val="10000"/>
                  </a:ext>
                </a:extLst>
              </a:tr>
              <a:tr h="527377">
                <a:tc>
                  <a:txBody>
                    <a:bodyPr/>
                    <a:lstStyle/>
                    <a:p>
                      <a:pPr>
                        <a:lnSpc>
                          <a:spcPct val="80000"/>
                        </a:lnSpc>
                      </a:pPr>
                      <a:endParaRPr lang="en-US" sz="1800" dirty="0"/>
                    </a:p>
                  </a:txBody>
                  <a:tcPr anchor="ctr"/>
                </a:tc>
                <a:tc>
                  <a:txBody>
                    <a:bodyPr/>
                    <a:lstStyle/>
                    <a:p>
                      <a:pPr>
                        <a:lnSpc>
                          <a:spcPct val="80000"/>
                        </a:lnSpc>
                      </a:pPr>
                      <a:endParaRPr lang="en-US" sz="1800" dirty="0"/>
                    </a:p>
                  </a:txBody>
                  <a:tcPr anchor="ctr"/>
                </a:tc>
                <a:tc>
                  <a:txBody>
                    <a:bodyPr/>
                    <a:lstStyle/>
                    <a:p>
                      <a:pPr>
                        <a:lnSpc>
                          <a:spcPct val="80000"/>
                        </a:lnSpc>
                      </a:pPr>
                      <a:endParaRPr lang="en-US" sz="1800" dirty="0"/>
                    </a:p>
                  </a:txBody>
                  <a:tcPr anchor="ctr"/>
                </a:tc>
                <a:tc>
                  <a:txBody>
                    <a:bodyPr/>
                    <a:lstStyle/>
                    <a:p>
                      <a:pPr>
                        <a:lnSpc>
                          <a:spcPct val="80000"/>
                        </a:lnSpc>
                      </a:pPr>
                      <a:endParaRPr lang="en-US" sz="1800" dirty="0"/>
                    </a:p>
                  </a:txBody>
                  <a:tcPr anchor="ctr"/>
                </a:tc>
                <a:extLst>
                  <a:ext uri="{0D108BD9-81ED-4DB2-BD59-A6C34878D82A}">
                    <a16:rowId xmlns="" xmlns:a16="http://schemas.microsoft.com/office/drawing/2014/main" val="10001"/>
                  </a:ext>
                </a:extLst>
              </a:tr>
              <a:tr h="1198608">
                <a:tc>
                  <a:txBody>
                    <a:bodyPr/>
                    <a:lstStyle/>
                    <a:p>
                      <a:pPr algn="l" fontAlgn="b">
                        <a:lnSpc>
                          <a:spcPct val="80000"/>
                        </a:lnSpc>
                      </a:pPr>
                      <a:r>
                        <a:rPr lang="en-US" sz="1800" b="0" i="0" u="none" strike="noStrike" dirty="0">
                          <a:solidFill>
                            <a:srgbClr val="000000"/>
                          </a:solidFill>
                          <a:effectLst/>
                          <a:latin typeface="Calibri"/>
                        </a:rPr>
                        <a:t>Disadvantaged die, starve, or wither away from avoidable</a:t>
                      </a:r>
                      <a:r>
                        <a:rPr lang="en-US" sz="1800" b="0" i="0" u="none" strike="noStrike" baseline="0" dirty="0">
                          <a:solidFill>
                            <a:srgbClr val="000000"/>
                          </a:solidFill>
                          <a:effectLst/>
                          <a:latin typeface="Calibri"/>
                        </a:rPr>
                        <a:t> disease</a:t>
                      </a:r>
                      <a:endParaRPr lang="en-US" sz="1800" b="0" i="0" u="none" strike="noStrike" dirty="0">
                        <a:solidFill>
                          <a:srgbClr val="000000"/>
                        </a:solidFill>
                        <a:effectLst/>
                        <a:latin typeface="Calibri"/>
                      </a:endParaRPr>
                    </a:p>
                  </a:txBody>
                  <a:tcPr marL="12700" marR="12700" marT="12700" marB="0" anchor="ctr"/>
                </a:tc>
                <a:tc>
                  <a:txBody>
                    <a:bodyPr/>
                    <a:lstStyle/>
                    <a:p>
                      <a:pPr>
                        <a:lnSpc>
                          <a:spcPct val="80000"/>
                        </a:lnSpc>
                      </a:pPr>
                      <a:r>
                        <a:rPr lang="en-US" sz="1800" dirty="0"/>
                        <a:t>“</a:t>
                      </a:r>
                      <a:r>
                        <a:rPr lang="mr-IN" sz="1800" dirty="0"/>
                        <a:t>…</a:t>
                      </a:r>
                      <a:r>
                        <a:rPr lang="en-US" sz="1800" dirty="0"/>
                        <a:t>alive in a permanent, unwanted state of misery including malnutrition or illness</a:t>
                      </a:r>
                    </a:p>
                  </a:txBody>
                  <a:tcPr anchor="ctr"/>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800" dirty="0"/>
                        <a:t>Fragmentation</a:t>
                      </a:r>
                    </a:p>
                    <a:p>
                      <a:pPr marL="0" marR="0" lvl="0" indent="0" algn="l" defTabSz="457200" rtl="0" eaLnBrk="1" fontAlgn="auto" latinLnBrk="0" hangingPunct="1">
                        <a:lnSpc>
                          <a:spcPct val="80000"/>
                        </a:lnSpc>
                        <a:spcBef>
                          <a:spcPts val="0"/>
                        </a:spcBef>
                        <a:spcAft>
                          <a:spcPts val="0"/>
                        </a:spcAft>
                        <a:buClrTx/>
                        <a:buSzTx/>
                        <a:buFontTx/>
                        <a:buNone/>
                        <a:tabLst/>
                        <a:defRPr/>
                      </a:pPr>
                      <a:endParaRPr lang="en-US" sz="1800" dirty="0"/>
                    </a:p>
                    <a:p>
                      <a:pPr>
                        <a:lnSpc>
                          <a:spcPct val="80000"/>
                        </a:lnSpc>
                      </a:pPr>
                      <a:r>
                        <a:rPr lang="en-US" sz="1800" dirty="0"/>
                        <a:t>Marginalization</a:t>
                      </a:r>
                    </a:p>
                  </a:txBody>
                  <a:tcPr/>
                </a:tc>
                <a:tc>
                  <a:txBody>
                    <a:bodyPr/>
                    <a:lstStyle/>
                    <a:p>
                      <a:pPr>
                        <a:lnSpc>
                          <a:spcPct val="80000"/>
                        </a:lnSpc>
                      </a:pPr>
                      <a:r>
                        <a:rPr lang="en-US" sz="1800" dirty="0"/>
                        <a:t>Penetration</a:t>
                      </a:r>
                    </a:p>
                  </a:txBody>
                  <a:tcPr anchor="ctr"/>
                </a:tc>
                <a:extLst>
                  <a:ext uri="{0D108BD9-81ED-4DB2-BD59-A6C34878D82A}">
                    <a16:rowId xmlns="" xmlns:a16="http://schemas.microsoft.com/office/drawing/2014/main" val="10002"/>
                  </a:ext>
                </a:extLst>
              </a:tr>
            </a:tbl>
          </a:graphicData>
        </a:graphic>
      </p:graphicFrame>
      <p:sp>
        <p:nvSpPr>
          <p:cNvPr id="6" name="Title 1"/>
          <p:cNvSpPr>
            <a:spLocks noGrp="1"/>
          </p:cNvSpPr>
          <p:nvPr>
            <p:ph type="title"/>
          </p:nvPr>
        </p:nvSpPr>
        <p:spPr>
          <a:xfrm>
            <a:off x="3778955" y="164295"/>
            <a:ext cx="5100918" cy="1143000"/>
          </a:xfrm>
        </p:spPr>
        <p:txBody>
          <a:bodyPr>
            <a:normAutofit fontScale="90000"/>
          </a:bodyPr>
          <a:lstStyle/>
          <a:p>
            <a:r>
              <a:rPr lang="en-CA" b="1" dirty="0">
                <a:solidFill>
                  <a:srgbClr val="000000"/>
                </a:solidFill>
              </a:rPr>
              <a:t>Indirect or Structural violence</a:t>
            </a:r>
            <a:endParaRPr lang="en-US" dirty="0"/>
          </a:p>
        </p:txBody>
      </p:sp>
      <p:grpSp>
        <p:nvGrpSpPr>
          <p:cNvPr id="28" name="Group 27"/>
          <p:cNvGrpSpPr/>
          <p:nvPr/>
        </p:nvGrpSpPr>
        <p:grpSpPr>
          <a:xfrm>
            <a:off x="0" y="-302303"/>
            <a:ext cx="9144000" cy="4137884"/>
            <a:chOff x="0" y="-103112"/>
            <a:chExt cx="9144000" cy="4137884"/>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3112"/>
              <a:ext cx="3742816" cy="2800568"/>
            </a:xfrm>
            <a:prstGeom prst="rect">
              <a:avLst/>
            </a:prstGeom>
          </p:spPr>
        </p:pic>
        <p:grpSp>
          <p:nvGrpSpPr>
            <p:cNvPr id="13" name="Group 12"/>
            <p:cNvGrpSpPr/>
            <p:nvPr/>
          </p:nvGrpSpPr>
          <p:grpSpPr>
            <a:xfrm>
              <a:off x="6650182" y="1417638"/>
              <a:ext cx="2493818" cy="2617134"/>
              <a:chOff x="6650182" y="1417638"/>
              <a:chExt cx="2493818" cy="2617134"/>
            </a:xfrm>
          </p:grpSpPr>
          <p:sp>
            <p:nvSpPr>
              <p:cNvPr id="7" name="TextBox 6"/>
              <p:cNvSpPr txBox="1"/>
              <p:nvPr/>
            </p:nvSpPr>
            <p:spPr>
              <a:xfrm>
                <a:off x="6650182" y="1417638"/>
                <a:ext cx="2493818" cy="923330"/>
              </a:xfrm>
              <a:prstGeom prst="rect">
                <a:avLst/>
              </a:prstGeom>
              <a:noFill/>
            </p:spPr>
            <p:txBody>
              <a:bodyPr wrap="square" rtlCol="0">
                <a:spAutoFit/>
              </a:bodyPr>
              <a:lstStyle/>
              <a:p>
                <a:r>
                  <a:rPr lang="mr-IN" dirty="0"/>
                  <a:t>…</a:t>
                </a:r>
                <a:r>
                  <a:rPr lang="en-US" dirty="0"/>
                  <a:t>implanting the top-dog mind inside the underdog</a:t>
                </a:r>
              </a:p>
            </p:txBody>
          </p:sp>
          <p:cxnSp>
            <p:nvCxnSpPr>
              <p:cNvPr id="12" name="Straight Arrow Connector 11"/>
              <p:cNvCxnSpPr>
                <a:cxnSpLocks/>
              </p:cNvCxnSpPr>
              <p:nvPr/>
            </p:nvCxnSpPr>
            <p:spPr>
              <a:xfrm flipV="1">
                <a:off x="7582950" y="2340969"/>
                <a:ext cx="36354" cy="16938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0" name="Group 29"/>
          <p:cNvGrpSpPr/>
          <p:nvPr/>
        </p:nvGrpSpPr>
        <p:grpSpPr>
          <a:xfrm>
            <a:off x="192758" y="1291180"/>
            <a:ext cx="6501734" cy="5544307"/>
            <a:chOff x="148448" y="1313693"/>
            <a:chExt cx="6501734" cy="5544307"/>
          </a:xfrm>
        </p:grpSpPr>
        <p:grpSp>
          <p:nvGrpSpPr>
            <p:cNvPr id="20" name="Group 19"/>
            <p:cNvGrpSpPr/>
            <p:nvPr/>
          </p:nvGrpSpPr>
          <p:grpSpPr>
            <a:xfrm>
              <a:off x="4561556" y="1313693"/>
              <a:ext cx="2088626" cy="2266095"/>
              <a:chOff x="4561556" y="1313693"/>
              <a:chExt cx="2088626" cy="2266095"/>
            </a:xfrm>
          </p:grpSpPr>
          <p:sp>
            <p:nvSpPr>
              <p:cNvPr id="18" name="TextBox 17"/>
              <p:cNvSpPr txBox="1"/>
              <p:nvPr/>
            </p:nvSpPr>
            <p:spPr>
              <a:xfrm>
                <a:off x="4561556" y="1313693"/>
                <a:ext cx="2088626" cy="923330"/>
              </a:xfrm>
              <a:prstGeom prst="rect">
                <a:avLst/>
              </a:prstGeom>
              <a:noFill/>
            </p:spPr>
            <p:txBody>
              <a:bodyPr wrap="square" rtlCol="0">
                <a:spAutoFit/>
              </a:bodyPr>
              <a:lstStyle/>
              <a:p>
                <a:r>
                  <a:rPr lang="mr-IN" dirty="0"/>
                  <a:t>…</a:t>
                </a:r>
                <a:r>
                  <a:rPr lang="en-US" dirty="0"/>
                  <a:t> keeping the</a:t>
                </a:r>
              </a:p>
              <a:p>
                <a:r>
                  <a:rPr lang="en-US" dirty="0"/>
                  <a:t>underdogs away from each other</a:t>
                </a:r>
              </a:p>
            </p:txBody>
          </p:sp>
          <p:cxnSp>
            <p:nvCxnSpPr>
              <p:cNvPr id="19" name="Straight Arrow Connector 18"/>
              <p:cNvCxnSpPr>
                <a:cxnSpLocks/>
              </p:cNvCxnSpPr>
              <p:nvPr/>
            </p:nvCxnSpPr>
            <p:spPr>
              <a:xfrm flipV="1">
                <a:off x="5399026" y="2200757"/>
                <a:ext cx="0" cy="13790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448" y="4730388"/>
              <a:ext cx="3191419" cy="2127612"/>
            </a:xfrm>
            <a:prstGeom prst="rect">
              <a:avLst/>
            </a:prstGeom>
          </p:spPr>
        </p:pic>
      </p:grpSp>
      <p:grpSp>
        <p:nvGrpSpPr>
          <p:cNvPr id="27" name="Group 26"/>
          <p:cNvGrpSpPr/>
          <p:nvPr/>
        </p:nvGrpSpPr>
        <p:grpSpPr>
          <a:xfrm>
            <a:off x="4070660" y="4246324"/>
            <a:ext cx="2901170" cy="2611676"/>
            <a:chOff x="4070660" y="4246324"/>
            <a:chExt cx="2901170" cy="2611676"/>
          </a:xfrm>
        </p:grpSpPr>
        <p:grpSp>
          <p:nvGrpSpPr>
            <p:cNvPr id="24" name="Group 23"/>
            <p:cNvGrpSpPr/>
            <p:nvPr/>
          </p:nvGrpSpPr>
          <p:grpSpPr>
            <a:xfrm>
              <a:off x="4070660" y="4522579"/>
              <a:ext cx="2901170" cy="2335421"/>
              <a:chOff x="4070660" y="4522579"/>
              <a:chExt cx="2901170" cy="2335421"/>
            </a:xfrm>
          </p:grpSpPr>
          <p:sp>
            <p:nvSpPr>
              <p:cNvPr id="22" name="TextBox 21"/>
              <p:cNvSpPr txBox="1"/>
              <p:nvPr/>
            </p:nvSpPr>
            <p:spPr>
              <a:xfrm>
                <a:off x="4294213" y="4522579"/>
                <a:ext cx="2677617" cy="646331"/>
              </a:xfrm>
              <a:prstGeom prst="rect">
                <a:avLst/>
              </a:prstGeom>
              <a:noFill/>
            </p:spPr>
            <p:txBody>
              <a:bodyPr wrap="square" rtlCol="0">
                <a:spAutoFit/>
              </a:bodyPr>
              <a:lstStyle/>
              <a:p>
                <a:r>
                  <a:rPr lang="mr-IN" dirty="0"/>
                  <a:t>…</a:t>
                </a:r>
                <a:r>
                  <a:rPr lang="en-US" dirty="0"/>
                  <a:t> keeping the underdogs on the outside</a:t>
                </a:r>
              </a:p>
            </p:txBody>
          </p:sp>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70660" y="5087288"/>
                <a:ext cx="2656732" cy="1770712"/>
              </a:xfrm>
              <a:prstGeom prst="rect">
                <a:avLst/>
              </a:prstGeom>
            </p:spPr>
          </p:pic>
        </p:grpSp>
        <p:cxnSp>
          <p:nvCxnSpPr>
            <p:cNvPr id="25" name="Straight Arrow Connector 24"/>
            <p:cNvCxnSpPr/>
            <p:nvPr/>
          </p:nvCxnSpPr>
          <p:spPr>
            <a:xfrm>
              <a:off x="5443336" y="4246324"/>
              <a:ext cx="0" cy="308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560746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5356"/>
          </a:xfrm>
        </p:spPr>
        <p:txBody>
          <a:bodyPr/>
          <a:lstStyle/>
          <a:p>
            <a:r>
              <a:rPr lang="en-US" dirty="0"/>
              <a:t>Structural violence</a:t>
            </a:r>
          </a:p>
        </p:txBody>
      </p:sp>
      <p:sp>
        <p:nvSpPr>
          <p:cNvPr id="3" name="Content Placeholder 2"/>
          <p:cNvSpPr>
            <a:spLocks noGrp="1"/>
          </p:cNvSpPr>
          <p:nvPr>
            <p:ph idx="1"/>
          </p:nvPr>
        </p:nvSpPr>
        <p:spPr>
          <a:xfrm>
            <a:off x="457200" y="1416076"/>
            <a:ext cx="8686800" cy="2076058"/>
          </a:xfrm>
        </p:spPr>
        <p:txBody>
          <a:bodyPr>
            <a:normAutofit/>
          </a:bodyPr>
          <a:lstStyle/>
          <a:p>
            <a:pPr marL="0" indent="0">
              <a:buNone/>
            </a:pPr>
            <a:r>
              <a:rPr lang="en-US" sz="2400" dirty="0"/>
              <a:t>“</a:t>
            </a:r>
            <a:r>
              <a:rPr lang="is-IS" sz="2400" dirty="0"/>
              <a:t>…</a:t>
            </a:r>
            <a:r>
              <a:rPr lang="en-US" sz="2400" b="1" dirty="0"/>
              <a:t>not intending to destroy nature but nevertheless doing so</a:t>
            </a:r>
            <a:r>
              <a:rPr lang="en-US" sz="2400" dirty="0"/>
              <a:t> by the pollution and depletion associated with modern industry, leading to dying forests, ozone holes, global warming etc. What happens is transformation of nature through </a:t>
            </a:r>
            <a:r>
              <a:rPr lang="en-US" sz="2400" i="1" dirty="0"/>
              <a:t>industrialization</a:t>
            </a:r>
            <a:r>
              <a:rPr lang="en-US" sz="2400" dirty="0"/>
              <a:t>, leaving non-degradable residues and depleting nonrenewable resources,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2587" y="3643573"/>
            <a:ext cx="5394582" cy="3214427"/>
          </a:xfrm>
          <a:prstGeom prst="rect">
            <a:avLst/>
          </a:prstGeom>
        </p:spPr>
      </p:pic>
      <p:sp>
        <p:nvSpPr>
          <p:cNvPr id="6" name="TextBox 5"/>
          <p:cNvSpPr txBox="1"/>
          <p:nvPr/>
        </p:nvSpPr>
        <p:spPr>
          <a:xfrm>
            <a:off x="0" y="6488667"/>
            <a:ext cx="4533271" cy="307777"/>
          </a:xfrm>
          <a:prstGeom prst="rect">
            <a:avLst/>
          </a:prstGeom>
          <a:noFill/>
        </p:spPr>
        <p:txBody>
          <a:bodyPr wrap="square" rtlCol="0">
            <a:spAutoFit/>
          </a:bodyPr>
          <a:lstStyle/>
          <a:p>
            <a:r>
              <a:rPr lang="en-US" sz="1400" dirty="0"/>
              <a:t>http://</a:t>
            </a:r>
            <a:r>
              <a:rPr lang="en-US" sz="1400" dirty="0" err="1"/>
              <a:t>earthobservatory.nasa.gov</a:t>
            </a:r>
            <a:r>
              <a:rPr lang="en-US" sz="1400" dirty="0"/>
              <a:t>/IOTD/</a:t>
            </a:r>
            <a:r>
              <a:rPr lang="en-US" sz="1400" dirty="0" err="1"/>
              <a:t>view.php?id</a:t>
            </a:r>
            <a:r>
              <a:rPr lang="en-US" sz="1400" dirty="0"/>
              <a:t>=38835</a:t>
            </a:r>
          </a:p>
        </p:txBody>
      </p:sp>
      <p:sp>
        <p:nvSpPr>
          <p:cNvPr id="4" name="TextBox 3"/>
          <p:cNvSpPr txBox="1"/>
          <p:nvPr/>
        </p:nvSpPr>
        <p:spPr>
          <a:xfrm>
            <a:off x="195376" y="3312260"/>
            <a:ext cx="3005024" cy="3046988"/>
          </a:xfrm>
          <a:prstGeom prst="rect">
            <a:avLst/>
          </a:prstGeom>
          <a:noFill/>
        </p:spPr>
        <p:txBody>
          <a:bodyPr wrap="square" rtlCol="0">
            <a:spAutoFit/>
          </a:bodyPr>
          <a:lstStyle/>
          <a:p>
            <a:r>
              <a:rPr lang="en-US" sz="2400" dirty="0"/>
              <a:t>combined with a world-encompassing commercialization  that makes the consequences</a:t>
            </a:r>
          </a:p>
          <a:p>
            <a:r>
              <a:rPr lang="en-US" sz="2400" dirty="0"/>
              <a:t>non-visible to the perpetrators.” (Galtung)</a:t>
            </a:r>
          </a:p>
        </p:txBody>
      </p:sp>
    </p:spTree>
    <p:extLst>
      <p:ext uri="{BB962C8B-B14F-4D97-AF65-F5344CB8AC3E}">
        <p14:creationId xmlns:p14="http://schemas.microsoft.com/office/powerpoint/2010/main" val="231683893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E32484-BDBB-C34B-8DE7-9CDE0B99592A}"/>
              </a:ext>
            </a:extLst>
          </p:cNvPr>
          <p:cNvSpPr>
            <a:spLocks noGrp="1"/>
          </p:cNvSpPr>
          <p:nvPr>
            <p:ph type="title"/>
          </p:nvPr>
        </p:nvSpPr>
        <p:spPr>
          <a:xfrm>
            <a:off x="0" y="288926"/>
            <a:ext cx="3657600" cy="1143000"/>
          </a:xfrm>
        </p:spPr>
        <p:txBody>
          <a:bodyPr>
            <a:normAutofit fontScale="90000"/>
          </a:bodyPr>
          <a:lstStyle/>
          <a:p>
            <a:r>
              <a:rPr lang="en-US" dirty="0"/>
              <a:t>Structural violence</a:t>
            </a:r>
          </a:p>
        </p:txBody>
      </p:sp>
      <p:pic>
        <p:nvPicPr>
          <p:cNvPr id="5" name="Content Placeholder 4">
            <a:extLst>
              <a:ext uri="{FF2B5EF4-FFF2-40B4-BE49-F238E27FC236}">
                <a16:creationId xmlns="" xmlns:a16="http://schemas.microsoft.com/office/drawing/2014/main" id="{120A16A3-A053-F94A-A158-C09B0B996C9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2795323" y="862278"/>
            <a:ext cx="6898216" cy="5173661"/>
          </a:xfrm>
        </p:spPr>
      </p:pic>
    </p:spTree>
    <p:extLst>
      <p:ext uri="{BB962C8B-B14F-4D97-AF65-F5344CB8AC3E}">
        <p14:creationId xmlns:p14="http://schemas.microsoft.com/office/powerpoint/2010/main" val="315246797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4907925"/>
          </a:xfrm>
          <a:prstGeom prst="rect">
            <a:avLst/>
          </a:prstGeom>
        </p:spPr>
      </p:pic>
      <p:pic>
        <p:nvPicPr>
          <p:cNvPr id="3" name="Picture 2"/>
          <p:cNvPicPr>
            <a:picLocks noChangeAspect="1"/>
          </p:cNvPicPr>
          <p:nvPr/>
        </p:nvPicPr>
        <p:blipFill>
          <a:blip r:embed="rId3"/>
          <a:stretch>
            <a:fillRect/>
          </a:stretch>
        </p:blipFill>
        <p:spPr>
          <a:xfrm>
            <a:off x="184077" y="25400"/>
            <a:ext cx="8166100" cy="6832600"/>
          </a:xfrm>
          <a:prstGeom prst="rect">
            <a:avLst/>
          </a:prstGeom>
        </p:spPr>
      </p:pic>
    </p:spTree>
    <p:extLst>
      <p:ext uri="{BB962C8B-B14F-4D97-AF65-F5344CB8AC3E}">
        <p14:creationId xmlns:p14="http://schemas.microsoft.com/office/powerpoint/2010/main" val="3979386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8132" y="5448009"/>
            <a:ext cx="5875868" cy="1200328"/>
          </a:xfrm>
          <a:prstGeom prst="rect">
            <a:avLst/>
          </a:prstGeom>
        </p:spPr>
        <p:txBody>
          <a:bodyPr wrap="square">
            <a:spAutoFit/>
          </a:bodyPr>
          <a:lstStyle/>
          <a:p>
            <a:r>
              <a:rPr lang="en-CA" sz="2400" dirty="0"/>
              <a:t>“A Canadian integrated energy company...  It specializes in production of synthetic crude from oil sands”) </a:t>
            </a:r>
            <a:endParaRPr lang="en-US" sz="2400"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0144"/>
            <a:ext cx="3042799" cy="1371600"/>
          </a:xfrm>
          <a:prstGeom prst="rect">
            <a:avLst/>
          </a:prstGeom>
        </p:spPr>
      </p:pic>
      <p:pic>
        <p:nvPicPr>
          <p:cNvPr id="4" name="Picture 3"/>
          <p:cNvPicPr>
            <a:picLocks noChangeAspect="1"/>
          </p:cNvPicPr>
          <p:nvPr/>
        </p:nvPicPr>
        <p:blipFill>
          <a:blip r:embed="rId3"/>
          <a:stretch>
            <a:fillRect/>
          </a:stretch>
        </p:blipFill>
        <p:spPr>
          <a:xfrm>
            <a:off x="1" y="1411744"/>
            <a:ext cx="3048000" cy="22860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1" y="3697744"/>
            <a:ext cx="3048000" cy="174171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383161"/>
            <a:ext cx="3047999" cy="1474838"/>
          </a:xfrm>
          <a:prstGeom prst="rect">
            <a:avLst/>
          </a:prstGeom>
        </p:spPr>
      </p:pic>
      <p:sp>
        <p:nvSpPr>
          <p:cNvPr id="8" name="TextBox 7"/>
          <p:cNvSpPr txBox="1"/>
          <p:nvPr/>
        </p:nvSpPr>
        <p:spPr>
          <a:xfrm>
            <a:off x="3268131" y="287867"/>
            <a:ext cx="5757336" cy="1200328"/>
          </a:xfrm>
          <a:prstGeom prst="rect">
            <a:avLst/>
          </a:prstGeom>
          <a:noFill/>
        </p:spPr>
        <p:txBody>
          <a:bodyPr wrap="square" rtlCol="0">
            <a:spAutoFit/>
          </a:bodyPr>
          <a:lstStyle/>
          <a:p>
            <a:r>
              <a:rPr lang="en-CA" sz="2400" dirty="0"/>
              <a:t>“we‘re committed to being a responsible developer of one of Canada’s most valuable resources – the oil sands.”</a:t>
            </a:r>
            <a:endParaRPr lang="en-US" sz="2400" dirty="0"/>
          </a:p>
        </p:txBody>
      </p:sp>
      <p:sp>
        <p:nvSpPr>
          <p:cNvPr id="9" name="TextBox 8"/>
          <p:cNvSpPr txBox="1"/>
          <p:nvPr/>
        </p:nvSpPr>
        <p:spPr>
          <a:xfrm>
            <a:off x="3268132" y="1744133"/>
            <a:ext cx="5757335" cy="1200328"/>
          </a:xfrm>
          <a:prstGeom prst="rect">
            <a:avLst/>
          </a:prstGeom>
          <a:noFill/>
        </p:spPr>
        <p:txBody>
          <a:bodyPr wrap="square" rtlCol="0">
            <a:spAutoFit/>
          </a:bodyPr>
          <a:lstStyle/>
          <a:p>
            <a:r>
              <a:rPr lang="en-CA" sz="2400" dirty="0"/>
              <a:t>“we are poised to become Canada’s leader in the discovery and responsible development of our oil and gas assets”</a:t>
            </a:r>
            <a:endParaRPr lang="en-US" sz="2400" dirty="0"/>
          </a:p>
        </p:txBody>
      </p:sp>
      <p:sp>
        <p:nvSpPr>
          <p:cNvPr id="10" name="TextBox 9"/>
          <p:cNvSpPr txBox="1"/>
          <p:nvPr/>
        </p:nvSpPr>
        <p:spPr>
          <a:xfrm>
            <a:off x="3268131" y="3506744"/>
            <a:ext cx="5757336" cy="1938992"/>
          </a:xfrm>
          <a:prstGeom prst="rect">
            <a:avLst/>
          </a:prstGeom>
          <a:noFill/>
        </p:spPr>
        <p:txBody>
          <a:bodyPr wrap="square" rtlCol="0">
            <a:spAutoFit/>
          </a:bodyPr>
          <a:lstStyle/>
          <a:p>
            <a:r>
              <a:rPr lang="en-CA" sz="2400" dirty="0"/>
              <a:t>“a leading North American energy producer that is focused on growing its strong portfolio of diverse resource plays producing natural gas, oil and natural gas liquids”</a:t>
            </a:r>
            <a:endParaRPr lang="en-US" sz="2400" dirty="0"/>
          </a:p>
        </p:txBody>
      </p:sp>
    </p:spTree>
    <p:extLst>
      <p:ext uri="{BB962C8B-B14F-4D97-AF65-F5344CB8AC3E}">
        <p14:creationId xmlns:p14="http://schemas.microsoft.com/office/powerpoint/2010/main" val="256748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145" y="1022117"/>
            <a:ext cx="5928428" cy="3539430"/>
          </a:xfrm>
          <a:prstGeom prst="rect">
            <a:avLst/>
          </a:prstGeom>
          <a:noFill/>
        </p:spPr>
        <p:txBody>
          <a:bodyPr wrap="square" rtlCol="0">
            <a:spAutoFit/>
          </a:bodyPr>
          <a:lstStyle/>
          <a:p>
            <a:r>
              <a:rPr lang="en-US" sz="2800" dirty="0"/>
              <a:t>“‘Cultural violence’ are those aspects of culture, the  symbolic sphere of our existence exemplified by religion and ideology, language and art, empirical science and formal science (logic, mathematics) that can be used to justify, legitimize direct or structural violence.”</a:t>
            </a:r>
          </a:p>
        </p:txBody>
      </p:sp>
      <p:sp>
        <p:nvSpPr>
          <p:cNvPr id="3"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Cultural violence</a:t>
            </a:r>
          </a:p>
        </p:txBody>
      </p:sp>
      <p:sp>
        <p:nvSpPr>
          <p:cNvPr id="5" name="TextBox 4"/>
          <p:cNvSpPr txBox="1"/>
          <p:nvPr/>
        </p:nvSpPr>
        <p:spPr>
          <a:xfrm>
            <a:off x="3726964" y="6027003"/>
            <a:ext cx="5292891" cy="830997"/>
          </a:xfrm>
          <a:prstGeom prst="rect">
            <a:avLst/>
          </a:prstGeom>
          <a:noFill/>
        </p:spPr>
        <p:txBody>
          <a:bodyPr wrap="square" rtlCol="0">
            <a:spAutoFit/>
          </a:bodyPr>
          <a:lstStyle/>
          <a:p>
            <a:r>
              <a:rPr lang="en-US" sz="1600" dirty="0"/>
              <a:t>Galtung, J. (2013). Violence: Direct, structural and cultural. In J. Galtung &amp; D. Fischer (Eds.), </a:t>
            </a:r>
            <a:r>
              <a:rPr lang="en-US" sz="1600" i="1" dirty="0"/>
              <a:t>Johan Galtung: Pioneer of Peace Research</a:t>
            </a:r>
            <a:r>
              <a:rPr lang="en-US" sz="1600" dirty="0"/>
              <a:t> (Vol. 5). New York: Springer.</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2324" y="4484416"/>
            <a:ext cx="2834640" cy="237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journal of racial science nazi">
            <a:extLst>
              <a:ext uri="{FF2B5EF4-FFF2-40B4-BE49-F238E27FC236}">
                <a16:creationId xmlns="" xmlns:a16="http://schemas.microsoft.com/office/drawing/2014/main" id="{3EC64E46-BB62-1F4D-862F-38973CCEEF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62355" y="1214577"/>
            <a:ext cx="28575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999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Cultural violence</a:t>
            </a:r>
          </a:p>
        </p:txBody>
      </p:sp>
      <p:sp>
        <p:nvSpPr>
          <p:cNvPr id="6" name="Content Placeholder 4"/>
          <p:cNvSpPr txBox="1">
            <a:spLocks/>
          </p:cNvSpPr>
          <p:nvPr/>
        </p:nvSpPr>
        <p:spPr>
          <a:xfrm>
            <a:off x="339112" y="1249257"/>
            <a:ext cx="8229600" cy="157499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t>“the buzz-word ‘sustainable economic growth’ may turn out to be only a more refined form of cultural violence.”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11929"/>
            <a:ext cx="9144000" cy="3946071"/>
          </a:xfrm>
          <a:prstGeom prst="rect">
            <a:avLst/>
          </a:prstGeom>
        </p:spPr>
      </p:pic>
    </p:spTree>
    <p:extLst>
      <p:ext uri="{BB962C8B-B14F-4D97-AF65-F5344CB8AC3E}">
        <p14:creationId xmlns:p14="http://schemas.microsoft.com/office/powerpoint/2010/main" val="369225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violence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3687" y="3355624"/>
            <a:ext cx="4670312" cy="2906491"/>
          </a:xfrm>
          <a:prstGeom prst="rect">
            <a:avLst/>
          </a:prstGeom>
        </p:spPr>
      </p:pic>
      <p:sp>
        <p:nvSpPr>
          <p:cNvPr id="5" name="TextBox 4"/>
          <p:cNvSpPr txBox="1"/>
          <p:nvPr/>
        </p:nvSpPr>
        <p:spPr>
          <a:xfrm>
            <a:off x="4473686" y="6290976"/>
            <a:ext cx="4670314" cy="523220"/>
          </a:xfrm>
          <a:prstGeom prst="rect">
            <a:avLst/>
          </a:prstGeom>
          <a:noFill/>
        </p:spPr>
        <p:txBody>
          <a:bodyPr wrap="square" rtlCol="0">
            <a:spAutoFit/>
          </a:bodyPr>
          <a:lstStyle/>
          <a:p>
            <a:r>
              <a:rPr lang="en-US" sz="1400" dirty="0"/>
              <a:t>http://forexsignals365.com/what-you-need-to-know-about-wall-street</a:t>
            </a:r>
          </a:p>
        </p:txBody>
      </p:sp>
      <p:sp>
        <p:nvSpPr>
          <p:cNvPr id="9" name="Rectangle 8"/>
          <p:cNvSpPr/>
          <p:nvPr/>
        </p:nvSpPr>
        <p:spPr>
          <a:xfrm>
            <a:off x="764275" y="1417638"/>
            <a:ext cx="4473686" cy="1815882"/>
          </a:xfrm>
          <a:prstGeom prst="rect">
            <a:avLst/>
          </a:prstGeom>
        </p:spPr>
        <p:txBody>
          <a:bodyPr wrap="square">
            <a:spAutoFit/>
          </a:bodyPr>
          <a:lstStyle/>
          <a:p>
            <a:r>
              <a:rPr lang="en-US" sz="2800" dirty="0"/>
              <a:t>“</a:t>
            </a:r>
            <a:r>
              <a:rPr lang="is-IS" sz="2800" dirty="0"/>
              <a:t>…</a:t>
            </a:r>
            <a:r>
              <a:rPr lang="en-US" sz="2800" dirty="0"/>
              <a:t>the result of social legitimization and justification of direct or structural violence</a:t>
            </a:r>
            <a:r>
              <a:rPr lang="is-IS" sz="2800" dirty="0"/>
              <a:t>…”</a:t>
            </a:r>
            <a:endParaRPr lang="en-US" sz="2800" dirty="0"/>
          </a:p>
        </p:txBody>
      </p:sp>
      <p:sp>
        <p:nvSpPr>
          <p:cNvPr id="6" name="Content Placeholder 2">
            <a:extLst>
              <a:ext uri="{FF2B5EF4-FFF2-40B4-BE49-F238E27FC236}">
                <a16:creationId xmlns="" xmlns:a16="http://schemas.microsoft.com/office/drawing/2014/main" id="{C6CD96C8-2E7E-6640-A8CC-2D43B5AD807E}"/>
              </a:ext>
            </a:extLst>
          </p:cNvPr>
          <p:cNvSpPr txBox="1">
            <a:spLocks/>
          </p:cNvSpPr>
          <p:nvPr/>
        </p:nvSpPr>
        <p:spPr>
          <a:xfrm>
            <a:off x="4632826" y="1388777"/>
            <a:ext cx="4361049" cy="180484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t>“Cultural violence makes direct and structural violence look and feel right, or at least not wrong.”</a:t>
            </a:r>
          </a:p>
        </p:txBody>
      </p:sp>
      <p:sp>
        <p:nvSpPr>
          <p:cNvPr id="7" name="TextBox 6">
            <a:extLst>
              <a:ext uri="{FF2B5EF4-FFF2-40B4-BE49-F238E27FC236}">
                <a16:creationId xmlns="" xmlns:a16="http://schemas.microsoft.com/office/drawing/2014/main" id="{A80F28D2-EDFB-644E-83DD-52923E56A645}"/>
              </a:ext>
            </a:extLst>
          </p:cNvPr>
          <p:cNvSpPr txBox="1"/>
          <p:nvPr/>
        </p:nvSpPr>
        <p:spPr>
          <a:xfrm>
            <a:off x="161846" y="3539237"/>
            <a:ext cx="4470980" cy="1938992"/>
          </a:xfrm>
          <a:prstGeom prst="rect">
            <a:avLst/>
          </a:prstGeom>
          <a:noFill/>
        </p:spPr>
        <p:txBody>
          <a:bodyPr wrap="square" rtlCol="0">
            <a:spAutoFit/>
          </a:bodyPr>
          <a:lstStyle/>
          <a:p>
            <a:r>
              <a:rPr lang="en-US" sz="2400" dirty="0"/>
              <a:t>“One way cultural violence works is by changing the moral color of an act from red/wrong to green/right or at least to yellow/acceptable</a:t>
            </a:r>
            <a:r>
              <a:rPr lang="is-IS" sz="2400" dirty="0"/>
              <a:t>…”</a:t>
            </a:r>
            <a:endParaRPr lang="en-US" sz="2400" dirty="0"/>
          </a:p>
        </p:txBody>
      </p:sp>
      <p:grpSp>
        <p:nvGrpSpPr>
          <p:cNvPr id="8" name="Group 7">
            <a:extLst>
              <a:ext uri="{FF2B5EF4-FFF2-40B4-BE49-F238E27FC236}">
                <a16:creationId xmlns="" xmlns:a16="http://schemas.microsoft.com/office/drawing/2014/main" id="{C8E39C35-7AFE-A144-BF58-3F28C2EEAFFB}"/>
              </a:ext>
            </a:extLst>
          </p:cNvPr>
          <p:cNvGrpSpPr/>
          <p:nvPr/>
        </p:nvGrpSpPr>
        <p:grpSpPr>
          <a:xfrm>
            <a:off x="161846" y="5439488"/>
            <a:ext cx="2130977" cy="1451652"/>
            <a:chOff x="6617237" y="4242512"/>
            <a:chExt cx="2130977" cy="1451652"/>
          </a:xfrm>
        </p:grpSpPr>
        <p:sp>
          <p:nvSpPr>
            <p:cNvPr id="10" name="TextBox 9">
              <a:extLst>
                <a:ext uri="{FF2B5EF4-FFF2-40B4-BE49-F238E27FC236}">
                  <a16:creationId xmlns="" xmlns:a16="http://schemas.microsoft.com/office/drawing/2014/main" id="{E55E5673-DEC2-334A-84F5-E667DB1050F0}"/>
                </a:ext>
              </a:extLst>
            </p:cNvPr>
            <p:cNvSpPr txBox="1"/>
            <p:nvPr/>
          </p:nvSpPr>
          <p:spPr>
            <a:xfrm>
              <a:off x="6617237" y="4493835"/>
              <a:ext cx="2130977" cy="1200329"/>
            </a:xfrm>
            <a:prstGeom prst="rect">
              <a:avLst/>
            </a:prstGeom>
            <a:noFill/>
          </p:spPr>
          <p:txBody>
            <a:bodyPr wrap="square" rtlCol="0">
              <a:spAutoFit/>
            </a:bodyPr>
            <a:lstStyle/>
            <a:p>
              <a:r>
                <a:rPr lang="en-US" sz="2400" dirty="0"/>
                <a:t>Wrong: killing in one’s own name</a:t>
              </a:r>
            </a:p>
          </p:txBody>
        </p:sp>
        <p:cxnSp>
          <p:nvCxnSpPr>
            <p:cNvPr id="11" name="Straight Arrow Connector 10">
              <a:extLst>
                <a:ext uri="{FF2B5EF4-FFF2-40B4-BE49-F238E27FC236}">
                  <a16:creationId xmlns="" xmlns:a16="http://schemas.microsoft.com/office/drawing/2014/main" id="{6B6004BE-8C59-E34D-973C-0827286FC2DD}"/>
                </a:ext>
              </a:extLst>
            </p:cNvPr>
            <p:cNvCxnSpPr>
              <a:cxnSpLocks/>
            </p:cNvCxnSpPr>
            <p:nvPr/>
          </p:nvCxnSpPr>
          <p:spPr>
            <a:xfrm flipH="1">
              <a:off x="7410734" y="4242512"/>
              <a:ext cx="134312" cy="34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 xmlns:a16="http://schemas.microsoft.com/office/drawing/2014/main" id="{7975AFDF-B017-BD45-84F3-A42BE2FB3A09}"/>
              </a:ext>
            </a:extLst>
          </p:cNvPr>
          <p:cNvGrpSpPr/>
          <p:nvPr/>
        </p:nvGrpSpPr>
        <p:grpSpPr>
          <a:xfrm>
            <a:off x="2443928" y="5269410"/>
            <a:ext cx="2076350" cy="1544786"/>
            <a:chOff x="2397337" y="5439488"/>
            <a:chExt cx="2076350" cy="1544786"/>
          </a:xfrm>
        </p:grpSpPr>
        <p:sp>
          <p:nvSpPr>
            <p:cNvPr id="13" name="TextBox 12">
              <a:extLst>
                <a:ext uri="{FF2B5EF4-FFF2-40B4-BE49-F238E27FC236}">
                  <a16:creationId xmlns="" xmlns:a16="http://schemas.microsoft.com/office/drawing/2014/main" id="{E005B3E7-28BB-5145-A9CC-FF4A3B00FAB6}"/>
                </a:ext>
              </a:extLst>
            </p:cNvPr>
            <p:cNvSpPr txBox="1"/>
            <p:nvPr/>
          </p:nvSpPr>
          <p:spPr>
            <a:xfrm>
              <a:off x="2397337" y="5783945"/>
              <a:ext cx="2076350" cy="1200329"/>
            </a:xfrm>
            <a:prstGeom prst="rect">
              <a:avLst/>
            </a:prstGeom>
            <a:noFill/>
          </p:spPr>
          <p:txBody>
            <a:bodyPr wrap="square" rtlCol="0">
              <a:spAutoFit/>
            </a:bodyPr>
            <a:lstStyle/>
            <a:p>
              <a:r>
                <a:rPr lang="en-US" sz="2400" dirty="0"/>
                <a:t>Right: killing in the name of country</a:t>
              </a:r>
            </a:p>
          </p:txBody>
        </p:sp>
        <p:cxnSp>
          <p:nvCxnSpPr>
            <p:cNvPr id="14" name="Straight Arrow Connector 13">
              <a:extLst>
                <a:ext uri="{FF2B5EF4-FFF2-40B4-BE49-F238E27FC236}">
                  <a16:creationId xmlns="" xmlns:a16="http://schemas.microsoft.com/office/drawing/2014/main" id="{5E6817B1-8C6F-004D-8D8B-87C7D0839D9A}"/>
                </a:ext>
              </a:extLst>
            </p:cNvPr>
            <p:cNvCxnSpPr>
              <a:cxnSpLocks/>
            </p:cNvCxnSpPr>
            <p:nvPr/>
          </p:nvCxnSpPr>
          <p:spPr>
            <a:xfrm>
              <a:off x="2490520" y="5439488"/>
              <a:ext cx="402805" cy="3444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97503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298A444-A7FB-4E4C-9B2E-916F8E1AD2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60721"/>
            <a:ext cx="9144000" cy="4536558"/>
          </a:xfrm>
          <a:prstGeom prst="rect">
            <a:avLst/>
          </a:prstGeom>
        </p:spPr>
      </p:pic>
      <p:sp>
        <p:nvSpPr>
          <p:cNvPr id="3" name="TextBox 2">
            <a:extLst>
              <a:ext uri="{FF2B5EF4-FFF2-40B4-BE49-F238E27FC236}">
                <a16:creationId xmlns="" xmlns:a16="http://schemas.microsoft.com/office/drawing/2014/main" id="{DA7B5C9B-CE64-B041-BD4E-18B6C84EAE85}"/>
              </a:ext>
            </a:extLst>
          </p:cNvPr>
          <p:cNvSpPr txBox="1"/>
          <p:nvPr/>
        </p:nvSpPr>
        <p:spPr>
          <a:xfrm flipH="1">
            <a:off x="2463907" y="6155141"/>
            <a:ext cx="3868654" cy="338554"/>
          </a:xfrm>
          <a:prstGeom prst="rect">
            <a:avLst/>
          </a:prstGeom>
          <a:noFill/>
        </p:spPr>
        <p:txBody>
          <a:bodyPr wrap="square" rtlCol="0">
            <a:spAutoFit/>
          </a:bodyPr>
          <a:lstStyle/>
          <a:p>
            <a:r>
              <a:rPr lang="en-US" sz="1600" dirty="0"/>
              <a:t>https://</a:t>
            </a:r>
            <a:r>
              <a:rPr lang="en-US" sz="1600" dirty="0" err="1"/>
              <a:t>keepcanadaworking.ca</a:t>
            </a:r>
            <a:r>
              <a:rPr lang="en-US" sz="1600" dirty="0"/>
              <a:t>/</a:t>
            </a:r>
          </a:p>
        </p:txBody>
      </p:sp>
    </p:spTree>
    <p:extLst>
      <p:ext uri="{BB962C8B-B14F-4D97-AF65-F5344CB8AC3E}">
        <p14:creationId xmlns:p14="http://schemas.microsoft.com/office/powerpoint/2010/main" val="171548314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300C33-9FD5-CE49-98AB-EEA3BCE9B37B}"/>
              </a:ext>
            </a:extLst>
          </p:cNvPr>
          <p:cNvSpPr>
            <a:spLocks noGrp="1"/>
          </p:cNvSpPr>
          <p:nvPr>
            <p:ph type="title"/>
          </p:nvPr>
        </p:nvSpPr>
        <p:spPr>
          <a:xfrm>
            <a:off x="0" y="-162090"/>
            <a:ext cx="9144000" cy="1143000"/>
          </a:xfrm>
        </p:spPr>
        <p:txBody>
          <a:bodyPr>
            <a:normAutofit/>
          </a:bodyPr>
          <a:lstStyle/>
          <a:p>
            <a:pPr>
              <a:spcBef>
                <a:spcPts val="0"/>
              </a:spcBef>
            </a:pPr>
            <a:r>
              <a:rPr lang="en-US" dirty="0"/>
              <a:t>Is this violence?  (might be disturbing)</a:t>
            </a:r>
          </a:p>
        </p:txBody>
      </p:sp>
      <p:sp>
        <p:nvSpPr>
          <p:cNvPr id="4" name="TextBox 3">
            <a:extLst>
              <a:ext uri="{FF2B5EF4-FFF2-40B4-BE49-F238E27FC236}">
                <a16:creationId xmlns="" xmlns:a16="http://schemas.microsoft.com/office/drawing/2014/main" id="{D914E099-DE77-7344-B830-224C0860FD98}"/>
              </a:ext>
            </a:extLst>
          </p:cNvPr>
          <p:cNvSpPr txBox="1"/>
          <p:nvPr/>
        </p:nvSpPr>
        <p:spPr>
          <a:xfrm>
            <a:off x="280753" y="5254982"/>
            <a:ext cx="8652681" cy="1508105"/>
          </a:xfrm>
          <a:prstGeom prst="rect">
            <a:avLst/>
          </a:prstGeom>
          <a:noFill/>
        </p:spPr>
        <p:txBody>
          <a:bodyPr wrap="square" rtlCol="0">
            <a:spAutoFit/>
          </a:bodyPr>
          <a:lstStyle/>
          <a:p>
            <a:r>
              <a:rPr lang="en-CA" sz="2000" dirty="0"/>
              <a:t>“Violence, which implies the conscious </a:t>
            </a:r>
            <a:r>
              <a:rPr lang="en-CA" sz="2000" b="1" dirty="0"/>
              <a:t>intent</a:t>
            </a:r>
            <a:r>
              <a:rPr lang="en-CA" sz="2000" dirty="0"/>
              <a:t> of the perpetrator to </a:t>
            </a:r>
            <a:r>
              <a:rPr lang="en-CA" sz="2000" b="1" dirty="0"/>
              <a:t>harm</a:t>
            </a:r>
            <a:r>
              <a:rPr lang="en-CA" sz="2000" dirty="0"/>
              <a:t> its  victim, is not part of nature, humans notwithstanding. Violence in nature is in the eye of the beholder, the human observer.”</a:t>
            </a:r>
          </a:p>
          <a:p>
            <a:r>
              <a:rPr lang="en-CA" sz="1600" dirty="0"/>
              <a:t>de la Cueva Salcedo, H. (2015). Environmental Violence and Its Consequences. </a:t>
            </a:r>
            <a:r>
              <a:rPr lang="en-CA" sz="1600" i="1" dirty="0"/>
              <a:t>Latin American Perspectives, 42</a:t>
            </a:r>
            <a:r>
              <a:rPr lang="en-CA" sz="1600" dirty="0"/>
              <a:t>(5/204), 19–26. </a:t>
            </a:r>
          </a:p>
        </p:txBody>
      </p:sp>
      <p:pic>
        <p:nvPicPr>
          <p:cNvPr id="8" name="INcW26-iyqU"/>
          <p:cNvPicPr>
            <a:picLocks noRot="1" noChangeAspect="1"/>
          </p:cNvPicPr>
          <p:nvPr>
            <a:videoFile r:link="rId1"/>
          </p:nvPr>
        </p:nvPicPr>
        <p:blipFill>
          <a:blip r:embed="rId3"/>
          <a:stretch>
            <a:fillRect/>
          </a:stretch>
        </p:blipFill>
        <p:spPr>
          <a:xfrm>
            <a:off x="1054720" y="911678"/>
            <a:ext cx="6255659" cy="3518808"/>
          </a:xfrm>
          <a:prstGeom prst="rect">
            <a:avLst/>
          </a:prstGeom>
        </p:spPr>
      </p:pic>
      <p:sp>
        <p:nvSpPr>
          <p:cNvPr id="9" name="TextBox 8"/>
          <p:cNvSpPr txBox="1"/>
          <p:nvPr/>
        </p:nvSpPr>
        <p:spPr>
          <a:xfrm>
            <a:off x="1707865" y="4430486"/>
            <a:ext cx="5602514" cy="369332"/>
          </a:xfrm>
          <a:prstGeom prst="rect">
            <a:avLst/>
          </a:prstGeom>
          <a:noFill/>
        </p:spPr>
        <p:txBody>
          <a:bodyPr wrap="square" rtlCol="0">
            <a:spAutoFit/>
          </a:bodyPr>
          <a:lstStyle/>
          <a:p>
            <a:r>
              <a:rPr lang="en-US" dirty="0">
                <a:hlinkClick r:id="rId4"/>
              </a:rPr>
              <a:t>https://www.youtube.com/watch?v=INcW26-iyqU</a:t>
            </a:r>
            <a:endParaRPr lang="en-US" dirty="0"/>
          </a:p>
        </p:txBody>
      </p:sp>
    </p:spTree>
    <p:extLst>
      <p:ext uri="{BB962C8B-B14F-4D97-AF65-F5344CB8AC3E}">
        <p14:creationId xmlns:p14="http://schemas.microsoft.com/office/powerpoint/2010/main" val="1534797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381" y="3586459"/>
            <a:ext cx="5356354" cy="584776"/>
          </a:xfrm>
          <a:prstGeom prst="rect">
            <a:avLst/>
          </a:prstGeom>
          <a:noFill/>
        </p:spPr>
        <p:txBody>
          <a:bodyPr wrap="none" rtlCol="0">
            <a:spAutoFit/>
          </a:bodyPr>
          <a:lstStyle/>
          <a:p>
            <a:r>
              <a:rPr lang="en-US" sz="3200" dirty="0"/>
              <a:t>Environmental non-violence</a:t>
            </a:r>
          </a:p>
        </p:txBody>
      </p:sp>
      <p:sp>
        <p:nvSpPr>
          <p:cNvPr id="3" name="TextBox 2"/>
          <p:cNvSpPr txBox="1"/>
          <p:nvPr/>
        </p:nvSpPr>
        <p:spPr>
          <a:xfrm>
            <a:off x="1918735" y="4171235"/>
            <a:ext cx="5351946" cy="584776"/>
          </a:xfrm>
          <a:prstGeom prst="rect">
            <a:avLst/>
          </a:prstGeom>
          <a:noFill/>
        </p:spPr>
        <p:txBody>
          <a:bodyPr wrap="none" rtlCol="0">
            <a:spAutoFit/>
          </a:bodyPr>
          <a:lstStyle/>
          <a:p>
            <a:r>
              <a:rPr lang="en-US" sz="3200" dirty="0"/>
              <a:t>Environmental anti-violence</a:t>
            </a:r>
          </a:p>
        </p:txBody>
      </p:sp>
      <p:sp>
        <p:nvSpPr>
          <p:cNvPr id="4" name="TextBox 3"/>
          <p:cNvSpPr txBox="1"/>
          <p:nvPr/>
        </p:nvSpPr>
        <p:spPr>
          <a:xfrm>
            <a:off x="3085340" y="4762080"/>
            <a:ext cx="5800786" cy="584776"/>
          </a:xfrm>
          <a:prstGeom prst="rect">
            <a:avLst/>
          </a:prstGeom>
          <a:noFill/>
        </p:spPr>
        <p:txBody>
          <a:bodyPr wrap="none" rtlCol="0">
            <a:spAutoFit/>
          </a:bodyPr>
          <a:lstStyle/>
          <a:p>
            <a:r>
              <a:rPr lang="en-US" sz="3200" dirty="0"/>
              <a:t>Environmental contra-violence</a:t>
            </a:r>
          </a:p>
        </p:txBody>
      </p:sp>
      <p:sp>
        <p:nvSpPr>
          <p:cNvPr id="5"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Environmental education and violence</a:t>
            </a:r>
            <a:r>
              <a:rPr lang="mr-IN" dirty="0"/>
              <a:t>…</a:t>
            </a:r>
            <a:endParaRPr lang="en-US" dirty="0"/>
          </a:p>
        </p:txBody>
      </p:sp>
    </p:spTree>
    <p:extLst>
      <p:ext uri="{BB962C8B-B14F-4D97-AF65-F5344CB8AC3E}">
        <p14:creationId xmlns:p14="http://schemas.microsoft.com/office/powerpoint/2010/main" val="31409943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253220" y="832441"/>
            <a:ext cx="3686095" cy="1384995"/>
          </a:xfrm>
          <a:prstGeom prst="rect">
            <a:avLst/>
          </a:prstGeom>
          <a:noFill/>
        </p:spPr>
        <p:txBody>
          <a:bodyPr wrap="square" rtlCol="0">
            <a:spAutoFit/>
          </a:bodyPr>
          <a:lstStyle/>
          <a:p>
            <a:r>
              <a:rPr lang="en-US" sz="2800" dirty="0"/>
              <a:t>What might be some forms of environmental non-violence?</a:t>
            </a:r>
          </a:p>
        </p:txBody>
      </p:sp>
      <p:sp>
        <p:nvSpPr>
          <p:cNvPr id="2" name="TextBox 1"/>
          <p:cNvSpPr txBox="1"/>
          <p:nvPr/>
        </p:nvSpPr>
        <p:spPr>
          <a:xfrm>
            <a:off x="219375" y="114011"/>
            <a:ext cx="5356354" cy="584776"/>
          </a:xfrm>
          <a:prstGeom prst="rect">
            <a:avLst/>
          </a:prstGeom>
          <a:noFill/>
        </p:spPr>
        <p:txBody>
          <a:bodyPr wrap="none" rtlCol="0">
            <a:spAutoFit/>
          </a:bodyPr>
          <a:lstStyle/>
          <a:p>
            <a:r>
              <a:rPr lang="en-US" sz="3200" dirty="0"/>
              <a:t>Environmental non-violence</a:t>
            </a:r>
          </a:p>
        </p:txBody>
      </p:sp>
      <p:grpSp>
        <p:nvGrpSpPr>
          <p:cNvPr id="12" name="Group 11"/>
          <p:cNvGrpSpPr/>
          <p:nvPr/>
        </p:nvGrpSpPr>
        <p:grpSpPr>
          <a:xfrm>
            <a:off x="0" y="832441"/>
            <a:ext cx="3939732" cy="6025559"/>
            <a:chOff x="0" y="832441"/>
            <a:chExt cx="3939732" cy="6025559"/>
          </a:xfrm>
        </p:grpSpPr>
        <p:grpSp>
          <p:nvGrpSpPr>
            <p:cNvPr id="3" name="Group 2"/>
            <p:cNvGrpSpPr/>
            <p:nvPr/>
          </p:nvGrpSpPr>
          <p:grpSpPr>
            <a:xfrm>
              <a:off x="0" y="832441"/>
              <a:ext cx="3939732" cy="3326199"/>
              <a:chOff x="0" y="832441"/>
              <a:chExt cx="3939732" cy="3326199"/>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32441"/>
                <a:ext cx="3939731" cy="2587535"/>
              </a:xfrm>
              <a:prstGeom prst="rect">
                <a:avLst/>
              </a:prstGeom>
            </p:spPr>
          </p:pic>
          <p:sp>
            <p:nvSpPr>
              <p:cNvPr id="6" name="TextBox 5"/>
              <p:cNvSpPr txBox="1"/>
              <p:nvPr/>
            </p:nvSpPr>
            <p:spPr>
              <a:xfrm>
                <a:off x="1" y="3419976"/>
                <a:ext cx="3939731" cy="738664"/>
              </a:xfrm>
              <a:prstGeom prst="rect">
                <a:avLst/>
              </a:prstGeom>
              <a:noFill/>
            </p:spPr>
            <p:txBody>
              <a:bodyPr wrap="square" rtlCol="0">
                <a:spAutoFit/>
              </a:bodyPr>
              <a:lstStyle/>
              <a:p>
                <a:r>
                  <a:rPr lang="en-US" sz="1400" dirty="0"/>
                  <a:t>http://</a:t>
                </a:r>
                <a:r>
                  <a:rPr lang="en-US" sz="1400" dirty="0" err="1"/>
                  <a:t>www.wwf.org.au</a:t>
                </a:r>
                <a:r>
                  <a:rPr lang="en-US" sz="1400" dirty="0"/>
                  <a:t>/</a:t>
                </a:r>
                <a:r>
                  <a:rPr lang="en-US" sz="1400" dirty="0" err="1"/>
                  <a:t>our_work</a:t>
                </a:r>
                <a:r>
                  <a:rPr lang="en-US" sz="1400" dirty="0"/>
                  <a:t>/</a:t>
                </a:r>
                <a:r>
                  <a:rPr lang="en-US" sz="1400" dirty="0" err="1"/>
                  <a:t>saving_the_natural_world</a:t>
                </a:r>
                <a:r>
                  <a:rPr lang="en-US" sz="1400" dirty="0"/>
                  <a:t>/</a:t>
                </a:r>
                <a:r>
                  <a:rPr lang="en-US" sz="1400" dirty="0" err="1"/>
                  <a:t>oceans_and_marine</a:t>
                </a:r>
                <a:r>
                  <a:rPr lang="en-US" sz="1400" dirty="0"/>
                  <a:t>/</a:t>
                </a:r>
                <a:r>
                  <a:rPr lang="en-US" sz="1400" dirty="0" err="1"/>
                  <a:t>marine_threats</a:t>
                </a:r>
                <a:r>
                  <a:rPr lang="en-US" sz="1400" dirty="0"/>
                  <a:t>/overfishing/</a:t>
                </a:r>
              </a:p>
            </p:txBody>
          </p:sp>
        </p:gr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138059"/>
              <a:ext cx="3723262" cy="2719941"/>
            </a:xfrm>
            <a:prstGeom prst="rect">
              <a:avLst/>
            </a:prstGeom>
          </p:spPr>
        </p:pic>
      </p:grpSp>
      <p:grpSp>
        <p:nvGrpSpPr>
          <p:cNvPr id="7" name="Group 6"/>
          <p:cNvGrpSpPr/>
          <p:nvPr/>
        </p:nvGrpSpPr>
        <p:grpSpPr>
          <a:xfrm>
            <a:off x="5397500" y="4138059"/>
            <a:ext cx="3746500" cy="2694920"/>
            <a:chOff x="5397500" y="4138059"/>
            <a:chExt cx="3746500" cy="2694920"/>
          </a:xfrm>
        </p:grpSpPr>
        <p:pic>
          <p:nvPicPr>
            <p:cNvPr id="9" name="Picture 8"/>
            <p:cNvPicPr>
              <a:picLocks noChangeAspect="1"/>
            </p:cNvPicPr>
            <p:nvPr/>
          </p:nvPicPr>
          <p:blipFill>
            <a:blip r:embed="rId4"/>
            <a:stretch>
              <a:fillRect/>
            </a:stretch>
          </p:blipFill>
          <p:spPr>
            <a:xfrm>
              <a:off x="5397500" y="4138059"/>
              <a:ext cx="3746500" cy="2171700"/>
            </a:xfrm>
            <a:prstGeom prst="rect">
              <a:avLst/>
            </a:prstGeom>
          </p:spPr>
        </p:pic>
        <p:sp>
          <p:nvSpPr>
            <p:cNvPr id="10" name="TextBox 9"/>
            <p:cNvSpPr txBox="1"/>
            <p:nvPr/>
          </p:nvSpPr>
          <p:spPr>
            <a:xfrm>
              <a:off x="5397500" y="6309759"/>
              <a:ext cx="3746499" cy="523220"/>
            </a:xfrm>
            <a:prstGeom prst="rect">
              <a:avLst/>
            </a:prstGeom>
            <a:noFill/>
          </p:spPr>
          <p:txBody>
            <a:bodyPr wrap="square" rtlCol="0">
              <a:spAutoFit/>
            </a:bodyPr>
            <a:lstStyle/>
            <a:p>
              <a:r>
                <a:rPr lang="en-US" sz="1400" dirty="0"/>
                <a:t>http://</a:t>
              </a:r>
              <a:r>
                <a:rPr lang="en-US" sz="1400" dirty="0" err="1"/>
                <a:t>www.koreaherald.com</a:t>
              </a:r>
              <a:r>
                <a:rPr lang="en-US" sz="1400" dirty="0"/>
                <a:t>/</a:t>
              </a:r>
              <a:r>
                <a:rPr lang="en-US" sz="1400" dirty="0" err="1"/>
                <a:t>view.php?ud</a:t>
              </a:r>
              <a:r>
                <a:rPr lang="en-US" sz="1400" dirty="0"/>
                <a:t>=20111118000522</a:t>
              </a:r>
            </a:p>
          </p:txBody>
        </p:sp>
      </p:grpSp>
      <p:grpSp>
        <p:nvGrpSpPr>
          <p:cNvPr id="15" name="Group 14"/>
          <p:cNvGrpSpPr/>
          <p:nvPr/>
        </p:nvGrpSpPr>
        <p:grpSpPr>
          <a:xfrm>
            <a:off x="707131" y="832441"/>
            <a:ext cx="3016132" cy="2587535"/>
            <a:chOff x="707131" y="832441"/>
            <a:chExt cx="3016132" cy="2587535"/>
          </a:xfrm>
        </p:grpSpPr>
        <p:cxnSp>
          <p:nvCxnSpPr>
            <p:cNvPr id="13" name="Straight Connector 12"/>
            <p:cNvCxnSpPr>
              <a:stCxn id="11" idx="1"/>
            </p:cNvCxnSpPr>
            <p:nvPr/>
          </p:nvCxnSpPr>
          <p:spPr>
            <a:xfrm>
              <a:off x="1148833" y="1211377"/>
              <a:ext cx="2242510" cy="1717974"/>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Donut 10"/>
            <p:cNvSpPr/>
            <p:nvPr/>
          </p:nvSpPr>
          <p:spPr>
            <a:xfrm>
              <a:off x="707131" y="832441"/>
              <a:ext cx="3016132" cy="2587535"/>
            </a:xfrm>
            <a:prstGeom prst="donut">
              <a:avLst>
                <a:gd name="adj" fmla="val 324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 name="Group 3"/>
          <p:cNvGrpSpPr/>
          <p:nvPr/>
        </p:nvGrpSpPr>
        <p:grpSpPr>
          <a:xfrm>
            <a:off x="5253220" y="490625"/>
            <a:ext cx="3890779" cy="3237128"/>
            <a:chOff x="5253220" y="490625"/>
            <a:chExt cx="3890779" cy="3237128"/>
          </a:xfrm>
        </p:grpSpPr>
        <p:pic>
          <p:nvPicPr>
            <p:cNvPr id="17" name="Picture 16"/>
            <p:cNvPicPr>
              <a:picLocks noChangeAspect="1"/>
            </p:cNvPicPr>
            <p:nvPr/>
          </p:nvPicPr>
          <p:blipFill>
            <a:blip r:embed="rId5"/>
            <a:stretch>
              <a:fillRect/>
            </a:stretch>
          </p:blipFill>
          <p:spPr>
            <a:xfrm>
              <a:off x="5253220" y="490625"/>
              <a:ext cx="3890779" cy="2929351"/>
            </a:xfrm>
            <a:prstGeom prst="rect">
              <a:avLst/>
            </a:prstGeom>
          </p:spPr>
        </p:pic>
        <p:sp>
          <p:nvSpPr>
            <p:cNvPr id="18" name="TextBox 17"/>
            <p:cNvSpPr txBox="1"/>
            <p:nvPr/>
          </p:nvSpPr>
          <p:spPr>
            <a:xfrm>
              <a:off x="5859087" y="3419976"/>
              <a:ext cx="3284912" cy="307777"/>
            </a:xfrm>
            <a:prstGeom prst="rect">
              <a:avLst/>
            </a:prstGeom>
            <a:noFill/>
          </p:spPr>
          <p:txBody>
            <a:bodyPr wrap="square" rtlCol="0">
              <a:spAutoFit/>
            </a:bodyPr>
            <a:lstStyle/>
            <a:p>
              <a:r>
                <a:rPr lang="en-US" sz="1400" dirty="0"/>
                <a:t>http://</a:t>
              </a:r>
              <a:r>
                <a:rPr lang="en-US" sz="1400" dirty="0" err="1"/>
                <a:t>obrag.org</a:t>
              </a:r>
              <a:r>
                <a:rPr lang="en-US" sz="1400" dirty="0"/>
                <a:t>/?p=50625</a:t>
              </a:r>
            </a:p>
          </p:txBody>
        </p:sp>
      </p:grpSp>
    </p:spTree>
    <p:extLst>
      <p:ext uri="{BB962C8B-B14F-4D97-AF65-F5344CB8AC3E}">
        <p14:creationId xmlns:p14="http://schemas.microsoft.com/office/powerpoint/2010/main" val="506319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671" y="1613873"/>
            <a:ext cx="8552329" cy="5262979"/>
          </a:xfrm>
          <a:prstGeom prst="rect">
            <a:avLst/>
          </a:prstGeom>
          <a:noFill/>
        </p:spPr>
        <p:txBody>
          <a:bodyPr wrap="square" rtlCol="0">
            <a:spAutoFit/>
          </a:bodyPr>
          <a:lstStyle/>
          <a:p>
            <a:pPr marL="863600" indent="-457200" defTabSz="2351288">
              <a:buFont typeface="Arial" panose="020B0604020202020204" pitchFamily="34" charset="0"/>
              <a:buChar char="•"/>
              <a:defRPr/>
            </a:pPr>
            <a:r>
              <a:rPr lang="en-US" sz="2800" i="1" dirty="0">
                <a:solidFill>
                  <a:srgbClr val="000000"/>
                </a:solidFill>
              </a:rPr>
              <a:t>getting out of our cars</a:t>
            </a:r>
          </a:p>
          <a:p>
            <a:pPr marL="863600" indent="-457200" defTabSz="2351288">
              <a:buFont typeface="Arial" panose="020B0604020202020204" pitchFamily="34" charset="0"/>
              <a:buChar char="•"/>
              <a:defRPr/>
            </a:pPr>
            <a:r>
              <a:rPr lang="en-US" sz="2800" i="1" dirty="0">
                <a:solidFill>
                  <a:srgbClr val="000000"/>
                </a:solidFill>
              </a:rPr>
              <a:t>More active transportation like walking and cycling, </a:t>
            </a:r>
          </a:p>
          <a:p>
            <a:pPr marL="863600" indent="-457200" defTabSz="2351288">
              <a:buFont typeface="Arial" panose="020B0604020202020204" pitchFamily="34" charset="0"/>
              <a:buChar char="•"/>
              <a:defRPr/>
            </a:pPr>
            <a:r>
              <a:rPr lang="en-US" sz="2800" i="1" dirty="0">
                <a:solidFill>
                  <a:srgbClr val="000000"/>
                </a:solidFill>
              </a:rPr>
              <a:t>eating lower on food chain, </a:t>
            </a:r>
          </a:p>
          <a:p>
            <a:pPr marL="863600" indent="-457200" defTabSz="2351288">
              <a:buFont typeface="Arial" panose="020B0604020202020204" pitchFamily="34" charset="0"/>
              <a:buChar char="•"/>
              <a:defRPr/>
            </a:pPr>
            <a:r>
              <a:rPr lang="en-US" sz="2800" i="1" dirty="0">
                <a:solidFill>
                  <a:srgbClr val="000000"/>
                </a:solidFill>
              </a:rPr>
              <a:t>using less stuff, </a:t>
            </a:r>
          </a:p>
          <a:p>
            <a:pPr marL="863600" indent="-457200" defTabSz="2351288">
              <a:buFont typeface="Arial" panose="020B0604020202020204" pitchFamily="34" charset="0"/>
              <a:buChar char="•"/>
              <a:defRPr/>
            </a:pPr>
            <a:r>
              <a:rPr lang="en-US" sz="2800" i="1" dirty="0">
                <a:solidFill>
                  <a:srgbClr val="000000"/>
                </a:solidFill>
              </a:rPr>
              <a:t>buying more local and organic (no pesticides etc.), </a:t>
            </a:r>
          </a:p>
          <a:p>
            <a:pPr marL="863600" indent="-457200" defTabSz="2351288">
              <a:buFont typeface="Arial" panose="020B0604020202020204" pitchFamily="34" charset="0"/>
              <a:buChar char="•"/>
              <a:defRPr/>
            </a:pPr>
            <a:r>
              <a:rPr lang="en-US" sz="2800" i="1" dirty="0">
                <a:solidFill>
                  <a:srgbClr val="000000"/>
                </a:solidFill>
              </a:rPr>
              <a:t>using fewer fossil fuels and energy derived from fossil fuels</a:t>
            </a:r>
            <a:r>
              <a:rPr lang="mr-IN" sz="2800" i="1" dirty="0">
                <a:solidFill>
                  <a:srgbClr val="000000"/>
                </a:solidFill>
              </a:rPr>
              <a:t>…</a:t>
            </a:r>
            <a:endParaRPr lang="en-US" sz="2800" i="1" dirty="0">
              <a:solidFill>
                <a:srgbClr val="000000"/>
              </a:solidFill>
            </a:endParaRPr>
          </a:p>
          <a:p>
            <a:pPr marL="406400" defTabSz="2351288">
              <a:defRPr/>
            </a:pPr>
            <a:endParaRPr lang="en-US" sz="2800" i="1" dirty="0">
              <a:solidFill>
                <a:srgbClr val="000000"/>
              </a:solidFill>
            </a:endParaRPr>
          </a:p>
          <a:p>
            <a:pPr marL="406400" defTabSz="2351288">
              <a:defRPr/>
            </a:pPr>
            <a:r>
              <a:rPr lang="en-US" sz="2800" i="1" dirty="0">
                <a:solidFill>
                  <a:srgbClr val="000000"/>
                </a:solidFill>
              </a:rPr>
              <a:t>How else can we, as educators, help to  reduce direct environmental violence through increasing non-violence?</a:t>
            </a:r>
          </a:p>
          <a:p>
            <a:endParaRPr lang="en-US" sz="2800" dirty="0"/>
          </a:p>
        </p:txBody>
      </p:sp>
      <p:sp>
        <p:nvSpPr>
          <p:cNvPr id="3" name="Title 2">
            <a:extLst>
              <a:ext uri="{FF2B5EF4-FFF2-40B4-BE49-F238E27FC236}">
                <a16:creationId xmlns="" xmlns:a16="http://schemas.microsoft.com/office/drawing/2014/main" id="{014D1BA5-25B7-F647-9D31-78A55215F8BB}"/>
              </a:ext>
            </a:extLst>
          </p:cNvPr>
          <p:cNvSpPr>
            <a:spLocks noGrp="1"/>
          </p:cNvSpPr>
          <p:nvPr>
            <p:ph type="title"/>
          </p:nvPr>
        </p:nvSpPr>
        <p:spPr>
          <a:xfrm>
            <a:off x="-177421" y="274638"/>
            <a:ext cx="9321421" cy="1143000"/>
          </a:xfrm>
        </p:spPr>
        <p:txBody>
          <a:bodyPr>
            <a:normAutofit fontScale="90000"/>
          </a:bodyPr>
          <a:lstStyle/>
          <a:p>
            <a:r>
              <a:rPr lang="en-US" dirty="0"/>
              <a:t>We can do, with our students, </a:t>
            </a:r>
            <a:r>
              <a:rPr lang="en-US" b="1" dirty="0"/>
              <a:t>environmentally non-violent </a:t>
            </a:r>
            <a:r>
              <a:rPr lang="en-US" dirty="0"/>
              <a:t>things like</a:t>
            </a:r>
            <a:r>
              <a:rPr lang="mr-IN" dirty="0"/>
              <a:t>…</a:t>
            </a:r>
            <a:endParaRPr lang="en-US" dirty="0"/>
          </a:p>
        </p:txBody>
      </p:sp>
    </p:spTree>
    <p:extLst>
      <p:ext uri="{BB962C8B-B14F-4D97-AF65-F5344CB8AC3E}">
        <p14:creationId xmlns:p14="http://schemas.microsoft.com/office/powerpoint/2010/main" val="44119331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1790" y="1524938"/>
            <a:ext cx="3686095" cy="1384995"/>
          </a:xfrm>
          <a:prstGeom prst="rect">
            <a:avLst/>
          </a:prstGeom>
          <a:noFill/>
        </p:spPr>
        <p:txBody>
          <a:bodyPr wrap="square" rtlCol="0">
            <a:spAutoFit/>
          </a:bodyPr>
          <a:lstStyle/>
          <a:p>
            <a:r>
              <a:rPr lang="en-US" sz="2800" dirty="0"/>
              <a:t>What might be some forms of environmental anti-violence?</a:t>
            </a:r>
          </a:p>
        </p:txBody>
      </p:sp>
      <p:sp>
        <p:nvSpPr>
          <p:cNvPr id="2" name="TextBox 1"/>
          <p:cNvSpPr txBox="1"/>
          <p:nvPr/>
        </p:nvSpPr>
        <p:spPr>
          <a:xfrm>
            <a:off x="219375" y="114011"/>
            <a:ext cx="4877858" cy="584776"/>
          </a:xfrm>
          <a:prstGeom prst="rect">
            <a:avLst/>
          </a:prstGeom>
          <a:noFill/>
        </p:spPr>
        <p:txBody>
          <a:bodyPr wrap="none" rtlCol="0">
            <a:spAutoFit/>
          </a:bodyPr>
          <a:lstStyle/>
          <a:p>
            <a:r>
              <a:rPr lang="en-US" sz="3200" dirty="0"/>
              <a:t>Environmental anti-violence</a:t>
            </a:r>
          </a:p>
        </p:txBody>
      </p:sp>
      <p:grpSp>
        <p:nvGrpSpPr>
          <p:cNvPr id="6" name="Group 5"/>
          <p:cNvGrpSpPr/>
          <p:nvPr/>
        </p:nvGrpSpPr>
        <p:grpSpPr>
          <a:xfrm>
            <a:off x="101019" y="4600627"/>
            <a:ext cx="9042980" cy="2307963"/>
            <a:chOff x="101019" y="4600627"/>
            <a:chExt cx="9042980" cy="2307963"/>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2650" y="4600627"/>
              <a:ext cx="7181349" cy="2307963"/>
            </a:xfrm>
            <a:prstGeom prst="rect">
              <a:avLst/>
            </a:prstGeom>
          </p:spPr>
        </p:pic>
        <p:sp>
          <p:nvSpPr>
            <p:cNvPr id="5" name="TextBox 4"/>
            <p:cNvSpPr txBox="1"/>
            <p:nvPr/>
          </p:nvSpPr>
          <p:spPr>
            <a:xfrm>
              <a:off x="101019" y="6119336"/>
              <a:ext cx="2020375" cy="738664"/>
            </a:xfrm>
            <a:prstGeom prst="rect">
              <a:avLst/>
            </a:prstGeom>
            <a:noFill/>
          </p:spPr>
          <p:txBody>
            <a:bodyPr wrap="square" rtlCol="0">
              <a:spAutoFit/>
            </a:bodyPr>
            <a:lstStyle/>
            <a:p>
              <a:r>
                <a:rPr lang="en-US" sz="1400" dirty="0"/>
                <a:t>http://</a:t>
              </a:r>
              <a:r>
                <a:rPr lang="en-US" sz="1400" dirty="0" err="1"/>
                <a:t>www.apano.org</a:t>
              </a:r>
              <a:r>
                <a:rPr lang="en-US" sz="1400" dirty="0"/>
                <a:t>/programs/community-organizing/</a:t>
              </a:r>
            </a:p>
          </p:txBody>
        </p:sp>
      </p:grpSp>
      <p:pic>
        <p:nvPicPr>
          <p:cNvPr id="3076" name="Picture 4" descr="Related image">
            <a:extLst>
              <a:ext uri="{FF2B5EF4-FFF2-40B4-BE49-F238E27FC236}">
                <a16:creationId xmlns="" xmlns:a16="http://schemas.microsoft.com/office/drawing/2014/main" id="{BA58CC7B-A07C-A54D-AC93-294D61AD0B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019" y="762003"/>
            <a:ext cx="5763137" cy="383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52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dissolv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904" y="1417638"/>
            <a:ext cx="4748378" cy="5262979"/>
          </a:xfrm>
          <a:prstGeom prst="rect">
            <a:avLst/>
          </a:prstGeom>
          <a:noFill/>
        </p:spPr>
        <p:txBody>
          <a:bodyPr wrap="square" rtlCol="0">
            <a:spAutoFit/>
          </a:bodyPr>
          <a:lstStyle>
            <a:defPPr>
              <a:defRPr lang="en-US"/>
            </a:defPPr>
            <a:lvl1pPr marL="863600" indent="-457200" defTabSz="2351288">
              <a:buFont typeface="Arial" panose="020B0604020202020204" pitchFamily="34" charset="0"/>
              <a:buChar char="•"/>
              <a:defRPr sz="2800" i="1">
                <a:solidFill>
                  <a:srgbClr val="000000"/>
                </a:solidFill>
              </a:defRPr>
            </a:lvl1pPr>
          </a:lstStyle>
          <a:p>
            <a:r>
              <a:rPr lang="en-CA" dirty="0"/>
              <a:t>engaged active citizenship, </a:t>
            </a:r>
          </a:p>
          <a:p>
            <a:r>
              <a:rPr lang="en-CA" dirty="0"/>
              <a:t>community organizing and awareness building, </a:t>
            </a:r>
          </a:p>
          <a:p>
            <a:r>
              <a:rPr lang="en-CA" dirty="0"/>
              <a:t>planning, collaborating with and engaging in civil actions</a:t>
            </a:r>
            <a:r>
              <a:rPr lang="mr-IN" dirty="0"/>
              <a:t>…</a:t>
            </a:r>
            <a:endParaRPr lang="en-US" dirty="0"/>
          </a:p>
          <a:p>
            <a:r>
              <a:rPr lang="en-US" dirty="0"/>
              <a:t>What else can we, as educators, help to  reduce environmental violence through increasing anti-violence?</a:t>
            </a:r>
          </a:p>
        </p:txBody>
      </p:sp>
      <p:sp>
        <p:nvSpPr>
          <p:cNvPr id="3" name="Title 2">
            <a:extLst>
              <a:ext uri="{FF2B5EF4-FFF2-40B4-BE49-F238E27FC236}">
                <a16:creationId xmlns="" xmlns:a16="http://schemas.microsoft.com/office/drawing/2014/main" id="{A9A3BABF-7827-1F47-88DD-0ED4B85F53C1}"/>
              </a:ext>
            </a:extLst>
          </p:cNvPr>
          <p:cNvSpPr txBox="1">
            <a:spLocks/>
          </p:cNvSpPr>
          <p:nvPr/>
        </p:nvSpPr>
        <p:spPr>
          <a:xfrm>
            <a:off x="-177421" y="274638"/>
            <a:ext cx="9321421"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We can do, with our students, </a:t>
            </a:r>
            <a:r>
              <a:rPr lang="en-US" b="1" dirty="0"/>
              <a:t>environmentally anti-violent</a:t>
            </a:r>
            <a:r>
              <a:rPr lang="en-US" dirty="0"/>
              <a:t> things like</a:t>
            </a:r>
            <a:r>
              <a:rPr lang="mr-IN" dirty="0"/>
              <a:t>…</a:t>
            </a:r>
            <a:endParaRPr lang="en-US" dirty="0"/>
          </a:p>
        </p:txBody>
      </p:sp>
      <p:pic>
        <p:nvPicPr>
          <p:cNvPr id="5122" name="Picture 2" descr="Image result for students involved in rain gardens toronto">
            <a:extLst>
              <a:ext uri="{FF2B5EF4-FFF2-40B4-BE49-F238E27FC236}">
                <a16:creationId xmlns="" xmlns:a16="http://schemas.microsoft.com/office/drawing/2014/main" id="{2D1058CD-E30F-4F49-9527-DA7131484F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8474" y="2130875"/>
            <a:ext cx="6046068" cy="38365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18561EB7-6331-6D4C-9E20-D02A96F3755C}"/>
              </a:ext>
            </a:extLst>
          </p:cNvPr>
          <p:cNvSpPr txBox="1"/>
          <p:nvPr/>
        </p:nvSpPr>
        <p:spPr>
          <a:xfrm>
            <a:off x="5244860" y="5967380"/>
            <a:ext cx="3305777" cy="369332"/>
          </a:xfrm>
          <a:prstGeom prst="rect">
            <a:avLst/>
          </a:prstGeom>
          <a:noFill/>
        </p:spPr>
        <p:txBody>
          <a:bodyPr wrap="none" rtlCol="0">
            <a:spAutoFit/>
          </a:bodyPr>
          <a:lstStyle/>
          <a:p>
            <a:r>
              <a:rPr lang="en-US" dirty="0"/>
              <a:t>Toronto, ON </a:t>
            </a:r>
            <a:r>
              <a:rPr lang="en-US" i="1" dirty="0"/>
              <a:t>Rain Gardens United</a:t>
            </a:r>
          </a:p>
        </p:txBody>
      </p:sp>
    </p:spTree>
    <p:extLst>
      <p:ext uri="{BB962C8B-B14F-4D97-AF65-F5344CB8AC3E}">
        <p14:creationId xmlns:p14="http://schemas.microsoft.com/office/powerpoint/2010/main" val="2590371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729752" y="1333788"/>
            <a:ext cx="3686095" cy="1384995"/>
          </a:xfrm>
          <a:prstGeom prst="rect">
            <a:avLst/>
          </a:prstGeom>
          <a:noFill/>
        </p:spPr>
        <p:txBody>
          <a:bodyPr wrap="square" rtlCol="0">
            <a:spAutoFit/>
          </a:bodyPr>
          <a:lstStyle/>
          <a:p>
            <a:r>
              <a:rPr lang="en-US" sz="2800" dirty="0"/>
              <a:t>What might be some forms of environmental contra-violence?</a:t>
            </a:r>
          </a:p>
        </p:txBody>
      </p:sp>
      <p:sp>
        <p:nvSpPr>
          <p:cNvPr id="12" name="TextBox 11"/>
          <p:cNvSpPr txBox="1"/>
          <p:nvPr/>
        </p:nvSpPr>
        <p:spPr>
          <a:xfrm>
            <a:off x="0" y="902422"/>
            <a:ext cx="3759526" cy="1815882"/>
          </a:xfrm>
          <a:prstGeom prst="rect">
            <a:avLst/>
          </a:prstGeom>
          <a:solidFill>
            <a:schemeClr val="accent3">
              <a:lumMod val="60000"/>
              <a:lumOff val="40000"/>
            </a:schemeClr>
          </a:solidFill>
        </p:spPr>
        <p:txBody>
          <a:bodyPr wrap="square" rtlCol="0">
            <a:spAutoFit/>
          </a:bodyPr>
          <a:lstStyle/>
          <a:p>
            <a:r>
              <a:rPr lang="en-US" sz="2800" dirty="0"/>
              <a:t>contra-</a:t>
            </a:r>
          </a:p>
          <a:p>
            <a:r>
              <a:rPr lang="en-US" sz="2800" dirty="0"/>
              <a:t>(prefix)</a:t>
            </a:r>
          </a:p>
          <a:p>
            <a:r>
              <a:rPr lang="en-US" sz="2800" dirty="0"/>
              <a:t>    1. against; opposite; contrasting.</a:t>
            </a:r>
          </a:p>
        </p:txBody>
      </p:sp>
      <p:sp>
        <p:nvSpPr>
          <p:cNvPr id="2" name="TextBox 1"/>
          <p:cNvSpPr txBox="1"/>
          <p:nvPr/>
        </p:nvSpPr>
        <p:spPr>
          <a:xfrm>
            <a:off x="219375" y="114011"/>
            <a:ext cx="5319686" cy="584776"/>
          </a:xfrm>
          <a:prstGeom prst="rect">
            <a:avLst/>
          </a:prstGeom>
          <a:noFill/>
        </p:spPr>
        <p:txBody>
          <a:bodyPr wrap="none" rtlCol="0">
            <a:spAutoFit/>
          </a:bodyPr>
          <a:lstStyle/>
          <a:p>
            <a:r>
              <a:rPr lang="en-US" sz="3200" dirty="0"/>
              <a:t>Environmental contra-violence</a:t>
            </a:r>
          </a:p>
        </p:txBody>
      </p:sp>
      <p:grpSp>
        <p:nvGrpSpPr>
          <p:cNvPr id="13" name="Group 12"/>
          <p:cNvGrpSpPr/>
          <p:nvPr/>
        </p:nvGrpSpPr>
        <p:grpSpPr>
          <a:xfrm>
            <a:off x="0" y="3622005"/>
            <a:ext cx="4210339" cy="3501027"/>
            <a:chOff x="0" y="3295045"/>
            <a:chExt cx="4074598" cy="3547431"/>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295045"/>
              <a:ext cx="3810000" cy="2865827"/>
            </a:xfrm>
            <a:prstGeom prst="rect">
              <a:avLst/>
            </a:prstGeom>
          </p:spPr>
        </p:pic>
        <p:sp>
          <p:nvSpPr>
            <p:cNvPr id="5" name="TextBox 4"/>
            <p:cNvSpPr txBox="1"/>
            <p:nvPr/>
          </p:nvSpPr>
          <p:spPr>
            <a:xfrm>
              <a:off x="0" y="6312321"/>
              <a:ext cx="4074598" cy="530155"/>
            </a:xfrm>
            <a:prstGeom prst="rect">
              <a:avLst/>
            </a:prstGeom>
            <a:noFill/>
          </p:spPr>
          <p:txBody>
            <a:bodyPr wrap="square" rtlCol="0">
              <a:spAutoFit/>
            </a:bodyPr>
            <a:lstStyle/>
            <a:p>
              <a:r>
                <a:rPr lang="en-US" sz="1400" dirty="0"/>
                <a:t>http://</a:t>
              </a:r>
              <a:r>
                <a:rPr lang="en-US" sz="1400" dirty="0" err="1"/>
                <a:t>www.reefresilience.org</a:t>
              </a:r>
              <a:r>
                <a:rPr lang="en-US" sz="1400" dirty="0"/>
                <a:t>/coral-reefs/management-strategies/ecological-restoration/</a:t>
              </a:r>
            </a:p>
          </p:txBody>
        </p:sp>
      </p:grpSp>
      <p:grpSp>
        <p:nvGrpSpPr>
          <p:cNvPr id="14" name="Group 13"/>
          <p:cNvGrpSpPr/>
          <p:nvPr/>
        </p:nvGrpSpPr>
        <p:grpSpPr>
          <a:xfrm>
            <a:off x="4156300" y="476655"/>
            <a:ext cx="4610717" cy="3016132"/>
            <a:chOff x="4156300" y="476655"/>
            <a:chExt cx="4610717" cy="3016132"/>
          </a:xfrm>
        </p:grpSpPr>
        <p:pic>
          <p:nvPicPr>
            <p:cNvPr id="6" name="Picture 5"/>
            <p:cNvPicPr>
              <a:picLocks noChangeAspect="1"/>
            </p:cNvPicPr>
            <p:nvPr/>
          </p:nvPicPr>
          <p:blipFill>
            <a:blip r:embed="rId4"/>
            <a:stretch>
              <a:fillRect/>
            </a:stretch>
          </p:blipFill>
          <p:spPr>
            <a:xfrm>
              <a:off x="4156300" y="698787"/>
              <a:ext cx="4064000" cy="2794000"/>
            </a:xfrm>
            <a:prstGeom prst="rect">
              <a:avLst/>
            </a:prstGeom>
          </p:spPr>
        </p:pic>
        <p:sp>
          <p:nvSpPr>
            <p:cNvPr id="7" name="TextBox 6"/>
            <p:cNvSpPr txBox="1"/>
            <p:nvPr/>
          </p:nvSpPr>
          <p:spPr>
            <a:xfrm rot="16200000">
              <a:off x="6997341" y="1723111"/>
              <a:ext cx="3016131" cy="523220"/>
            </a:xfrm>
            <a:prstGeom prst="rect">
              <a:avLst/>
            </a:prstGeom>
            <a:noFill/>
          </p:spPr>
          <p:txBody>
            <a:bodyPr wrap="square" rtlCol="0">
              <a:spAutoFit/>
            </a:bodyPr>
            <a:lstStyle/>
            <a:p>
              <a:r>
                <a:rPr lang="en-US" sz="1400" dirty="0"/>
                <a:t>http://</a:t>
              </a:r>
              <a:r>
                <a:rPr lang="en-US" sz="1400" dirty="0" err="1"/>
                <a:t>www.victoriafoundation.bc.ca</a:t>
              </a:r>
              <a:r>
                <a:rPr lang="en-US" sz="1400" dirty="0"/>
                <a:t>/blog/</a:t>
              </a:r>
              <a:r>
                <a:rPr lang="en-US" sz="1400" dirty="0" err="1"/>
                <a:t>seachange</a:t>
              </a:r>
              <a:r>
                <a:rPr lang="en-US" sz="1400" dirty="0"/>
                <a:t>-</a:t>
              </a:r>
              <a:r>
                <a:rPr lang="en-US" sz="1400" dirty="0" err="1"/>
                <a:t>tod</a:t>
              </a:r>
              <a:r>
                <a:rPr lang="en-US" sz="1400" dirty="0"/>
                <a:t>-inlet</a:t>
              </a:r>
            </a:p>
          </p:txBody>
        </p:sp>
      </p:grpSp>
      <p:grpSp>
        <p:nvGrpSpPr>
          <p:cNvPr id="15" name="Group 14"/>
          <p:cNvGrpSpPr/>
          <p:nvPr/>
        </p:nvGrpSpPr>
        <p:grpSpPr>
          <a:xfrm>
            <a:off x="4156300" y="3584991"/>
            <a:ext cx="4822899" cy="3250782"/>
            <a:chOff x="4156300" y="3584991"/>
            <a:chExt cx="4822899" cy="3250782"/>
          </a:xfrm>
        </p:grpSpPr>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6300" y="3622005"/>
              <a:ext cx="4259547" cy="2828339"/>
            </a:xfrm>
            <a:prstGeom prst="rect">
              <a:avLst/>
            </a:prstGeom>
          </p:spPr>
        </p:pic>
        <p:sp>
          <p:nvSpPr>
            <p:cNvPr id="9" name="TextBox 8"/>
            <p:cNvSpPr txBox="1"/>
            <p:nvPr/>
          </p:nvSpPr>
          <p:spPr>
            <a:xfrm rot="16200000">
              <a:off x="7092198" y="4948772"/>
              <a:ext cx="3250782" cy="523220"/>
            </a:xfrm>
            <a:prstGeom prst="rect">
              <a:avLst/>
            </a:prstGeom>
            <a:noFill/>
          </p:spPr>
          <p:txBody>
            <a:bodyPr wrap="square" rtlCol="0">
              <a:spAutoFit/>
            </a:bodyPr>
            <a:lstStyle/>
            <a:p>
              <a:r>
                <a:rPr lang="en-US" sz="1400" dirty="0"/>
                <a:t>http://</a:t>
              </a:r>
              <a:r>
                <a:rPr lang="en-US" sz="1400" dirty="0" err="1"/>
                <a:t>www.mangroveactionproject.org</a:t>
              </a:r>
              <a:r>
                <a:rPr lang="en-US" sz="1400" dirty="0"/>
                <a:t>/</a:t>
              </a:r>
              <a:r>
                <a:rPr lang="en-US" sz="1400" dirty="0" err="1"/>
                <a:t>cbemr</a:t>
              </a:r>
              <a:r>
                <a:rPr lang="en-US" sz="1400" dirty="0"/>
                <a:t>/tag/ban-</a:t>
              </a:r>
              <a:r>
                <a:rPr lang="en-US" sz="1400" dirty="0" err="1"/>
                <a:t>thung</a:t>
              </a:r>
              <a:r>
                <a:rPr lang="en-US" sz="1400" dirty="0"/>
                <a:t>-</a:t>
              </a:r>
              <a:r>
                <a:rPr lang="en-US" sz="1400" dirty="0" err="1"/>
                <a:t>gor</a:t>
              </a:r>
              <a:r>
                <a:rPr lang="en-US" sz="1400" dirty="0"/>
                <a:t>/</a:t>
              </a:r>
            </a:p>
          </p:txBody>
        </p:sp>
      </p:grpSp>
      <p:pic>
        <p:nvPicPr>
          <p:cNvPr id="6146" name="Picture 2" descr="Image result for students involved in urban ecological restoration">
            <a:extLst>
              <a:ext uri="{FF2B5EF4-FFF2-40B4-BE49-F238E27FC236}">
                <a16:creationId xmlns="" xmlns:a16="http://schemas.microsoft.com/office/drawing/2014/main" id="{8914F77C-DCC3-B849-9502-05B56849C95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681593"/>
            <a:ext cx="3936926" cy="279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3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146"/>
                                        </p:tgtEl>
                                        <p:attrNameLst>
                                          <p:attrName>style.visibility</p:attrName>
                                        </p:attrNameLst>
                                      </p:cBhvr>
                                      <p:to>
                                        <p:strVal val="visible"/>
                                      </p:to>
                                    </p:set>
                                    <p:animEffect transition="in" filter="dissolve">
                                      <p:cBhvr>
                                        <p:cTn id="3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4847" y="0"/>
            <a:ext cx="6574306" cy="6858000"/>
          </a:xfrm>
          <a:prstGeom prst="rect">
            <a:avLst/>
          </a:prstGeom>
        </p:spPr>
      </p:pic>
      <p:sp>
        <p:nvSpPr>
          <p:cNvPr id="3" name="Rectangle 2"/>
          <p:cNvSpPr/>
          <p:nvPr/>
        </p:nvSpPr>
        <p:spPr>
          <a:xfrm>
            <a:off x="410817" y="6858000"/>
            <a:ext cx="9144000" cy="584776"/>
          </a:xfrm>
          <a:prstGeom prst="rect">
            <a:avLst/>
          </a:prstGeom>
        </p:spPr>
        <p:txBody>
          <a:bodyPr wrap="square">
            <a:spAutoFit/>
          </a:bodyPr>
          <a:lstStyle/>
          <a:p>
            <a:r>
              <a:rPr lang="en-US" sz="1600" dirty="0"/>
              <a:t>Higgs, E. S. (1991). A quantity of engaging work to be done: Ecological restoration and morality in a technological culture. </a:t>
            </a:r>
            <a:r>
              <a:rPr lang="en-US" sz="1600" i="1" dirty="0"/>
              <a:t>Restoration &amp; Management Notes, 9</a:t>
            </a:r>
            <a:r>
              <a:rPr lang="en-US" sz="1600" dirty="0"/>
              <a:t>(2), 97-104. </a:t>
            </a:r>
          </a:p>
        </p:txBody>
      </p:sp>
    </p:spTree>
    <p:extLst>
      <p:ext uri="{BB962C8B-B14F-4D97-AF65-F5344CB8AC3E}">
        <p14:creationId xmlns:p14="http://schemas.microsoft.com/office/powerpoint/2010/main" val="199522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rban ecological restoration: the new frontier?">
            <a:extLst>
              <a:ext uri="{FF2B5EF4-FFF2-40B4-BE49-F238E27FC236}">
                <a16:creationId xmlns="" xmlns:a16="http://schemas.microsoft.com/office/drawing/2014/main" id="{B20876E1-147D-F34D-81B3-17BFD73090E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9272588" cy="68580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 y="4611231"/>
            <a:ext cx="9272588" cy="2246769"/>
          </a:xfrm>
          <a:prstGeom prst="rect">
            <a:avLst/>
          </a:prstGeom>
          <a:solidFill>
            <a:schemeClr val="accent3">
              <a:lumMod val="75000"/>
              <a:alpha val="80000"/>
            </a:schemeClr>
          </a:solidFill>
          <a:effectLst/>
        </p:spPr>
        <p:txBody>
          <a:bodyPr wrap="square" rtlCol="0">
            <a:spAutoFit/>
          </a:bodyPr>
          <a:lstStyle/>
          <a:p>
            <a:pPr marL="342900" indent="-342900">
              <a:buAutoNum type="arabicPeriod"/>
            </a:pPr>
            <a:r>
              <a:rPr lang="en-US" sz="2800" b="1" dirty="0">
                <a:solidFill>
                  <a:schemeClr val="bg2"/>
                </a:solidFill>
              </a:rPr>
              <a:t>Prudential considerations:</a:t>
            </a:r>
            <a:r>
              <a:rPr lang="en-US" sz="2800" dirty="0">
                <a:solidFill>
                  <a:schemeClr val="bg2"/>
                </a:solidFill>
              </a:rPr>
              <a:t> If we accept the need to preserve and protect existing natural areas, and we recognize that they are subject to continual encroachment, it is prudent to undertake careful programs of ecological restoration and re-creation... </a:t>
            </a:r>
          </a:p>
        </p:txBody>
      </p:sp>
      <p:sp>
        <p:nvSpPr>
          <p:cNvPr id="4" name="Title 1"/>
          <p:cNvSpPr txBox="1">
            <a:spLocks/>
          </p:cNvSpPr>
          <p:nvPr/>
        </p:nvSpPr>
        <p:spPr>
          <a:xfrm>
            <a:off x="3178" y="0"/>
            <a:ext cx="9269410" cy="1143000"/>
          </a:xfrm>
          <a:prstGeom prst="rect">
            <a:avLst/>
          </a:prstGeom>
          <a:solidFill>
            <a:schemeClr val="accent3">
              <a:lumMod val="75000"/>
              <a:alpha val="80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i="1" dirty="0">
                <a:solidFill>
                  <a:schemeClr val="bg2"/>
                </a:solidFill>
              </a:rPr>
              <a:t>Why should we engage in the contra-violent work of restoration ecology?</a:t>
            </a:r>
          </a:p>
        </p:txBody>
      </p:sp>
    </p:spTree>
    <p:extLst>
      <p:ext uri="{BB962C8B-B14F-4D97-AF65-F5344CB8AC3E}">
        <p14:creationId xmlns:p14="http://schemas.microsoft.com/office/powerpoint/2010/main" val="327268031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rban ecological restoration: the new frontier?">
            <a:extLst>
              <a:ext uri="{FF2B5EF4-FFF2-40B4-BE49-F238E27FC236}">
                <a16:creationId xmlns="" xmlns:a16="http://schemas.microsoft.com/office/drawing/2014/main" id="{D89BA052-3DDA-C640-B3C4-6D032ADCFB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946" y="-1"/>
            <a:ext cx="11390857"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946" y="3687901"/>
            <a:ext cx="9266234" cy="3170099"/>
          </a:xfrm>
          <a:prstGeom prst="rect">
            <a:avLst/>
          </a:prstGeom>
          <a:solidFill>
            <a:schemeClr val="accent3">
              <a:lumMod val="75000"/>
              <a:alpha val="80000"/>
            </a:schemeClr>
          </a:solidFill>
        </p:spPr>
        <p:txBody>
          <a:bodyPr wrap="square" rtlCol="0">
            <a:spAutoFit/>
          </a:bodyPr>
          <a:lstStyle/>
          <a:p>
            <a:pPr marL="342900" indent="-342900">
              <a:buAutoNum type="arabicPeriod"/>
            </a:pPr>
            <a:r>
              <a:rPr lang="en-US" sz="2000" b="1" dirty="0">
                <a:solidFill>
                  <a:schemeClr val="bg2"/>
                </a:solidFill>
              </a:rPr>
              <a:t>Prudential considerations:</a:t>
            </a:r>
            <a:r>
              <a:rPr lang="en-US" sz="2000" dirty="0">
                <a:solidFill>
                  <a:schemeClr val="bg2"/>
                </a:solidFill>
              </a:rPr>
              <a:t> If we accept the need to preserve and protect existing natural areas, and we recognize that they are subject to continual encroachment, it is prudent to undertake careful programs of ecological restoration and creation... </a:t>
            </a:r>
          </a:p>
          <a:p>
            <a:pPr marL="342900" indent="-342900">
              <a:buAutoNum type="arabicPeriod"/>
            </a:pPr>
            <a:r>
              <a:rPr lang="en-US" sz="2800" b="1" dirty="0">
                <a:solidFill>
                  <a:schemeClr val="bg2"/>
                </a:solidFill>
              </a:rPr>
              <a:t>Compensatory justice: </a:t>
            </a:r>
            <a:r>
              <a:rPr lang="en-US" sz="2800" dirty="0">
                <a:solidFill>
                  <a:schemeClr val="bg2"/>
                </a:solidFill>
              </a:rPr>
              <a:t>Human beings continue to engage in a systematic denaturalization of the planet. Nature ought to exert a strong claim to compensatory justice in the form of human assistance in the recovery and re-creation of natural diversity and other attributes of the natural landscape.</a:t>
            </a:r>
          </a:p>
        </p:txBody>
      </p:sp>
      <p:sp>
        <p:nvSpPr>
          <p:cNvPr id="5" name="Title 1">
            <a:extLst>
              <a:ext uri="{FF2B5EF4-FFF2-40B4-BE49-F238E27FC236}">
                <a16:creationId xmlns="" xmlns:a16="http://schemas.microsoft.com/office/drawing/2014/main" id="{7F47F9B1-F7B5-164A-BE43-D65051FB4EBB}"/>
              </a:ext>
            </a:extLst>
          </p:cNvPr>
          <p:cNvSpPr txBox="1">
            <a:spLocks/>
          </p:cNvSpPr>
          <p:nvPr/>
        </p:nvSpPr>
        <p:spPr>
          <a:xfrm>
            <a:off x="-122235" y="0"/>
            <a:ext cx="9266235" cy="1143000"/>
          </a:xfrm>
          <a:prstGeom prst="rect">
            <a:avLst/>
          </a:prstGeom>
          <a:solidFill>
            <a:schemeClr val="accent3">
              <a:lumMod val="75000"/>
              <a:alpha val="80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i="1" dirty="0">
                <a:solidFill>
                  <a:schemeClr val="bg2"/>
                </a:solidFill>
              </a:rPr>
              <a:t>Why should we engage in the contra-violent work of restoration ecology?</a:t>
            </a:r>
          </a:p>
        </p:txBody>
      </p:sp>
    </p:spTree>
    <p:extLst>
      <p:ext uri="{BB962C8B-B14F-4D97-AF65-F5344CB8AC3E}">
        <p14:creationId xmlns:p14="http://schemas.microsoft.com/office/powerpoint/2010/main" val="96855286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rban ecological restoration: the new frontier?">
            <a:extLst>
              <a:ext uri="{FF2B5EF4-FFF2-40B4-BE49-F238E27FC236}">
                <a16:creationId xmlns="" xmlns:a16="http://schemas.microsoft.com/office/drawing/2014/main" id="{EACB2D94-DB4B-6242-9994-63BB9C0B18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390857" cy="6858001"/>
          </a:xfrm>
          <a:prstGeom prst="rect">
            <a:avLst/>
          </a:prstGeom>
          <a:noFill/>
          <a:effectLst>
            <a:reflection stA="4500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579907"/>
            <a:ext cx="9001125" cy="4278094"/>
          </a:xfrm>
          <a:prstGeom prst="rect">
            <a:avLst/>
          </a:prstGeom>
          <a:solidFill>
            <a:schemeClr val="accent3">
              <a:lumMod val="75000"/>
              <a:alpha val="80000"/>
            </a:schemeClr>
          </a:solidFill>
        </p:spPr>
        <p:txBody>
          <a:bodyPr wrap="square" rtlCol="0">
            <a:spAutoFit/>
          </a:bodyPr>
          <a:lstStyle/>
          <a:p>
            <a:pPr marL="342900" indent="-342900">
              <a:buAutoNum type="arabicPeriod"/>
            </a:pPr>
            <a:r>
              <a:rPr lang="en-US" sz="2000" b="1" dirty="0">
                <a:solidFill>
                  <a:schemeClr val="bg2"/>
                </a:solidFill>
              </a:rPr>
              <a:t>Prudential considerations:</a:t>
            </a:r>
            <a:r>
              <a:rPr lang="en-US" sz="2000" dirty="0">
                <a:solidFill>
                  <a:schemeClr val="bg2"/>
                </a:solidFill>
              </a:rPr>
              <a:t> If we accept the need to preserve and protect existing natural areas, and we recognize that they are subject to continual encroachment, it is prudent to undertake careful programs of ecological restoration and re-creation... </a:t>
            </a:r>
          </a:p>
          <a:p>
            <a:pPr marL="342900" indent="-342900">
              <a:buAutoNum type="arabicPeriod"/>
            </a:pPr>
            <a:r>
              <a:rPr lang="en-US" sz="2000" b="1" dirty="0">
                <a:solidFill>
                  <a:schemeClr val="bg2"/>
                </a:solidFill>
              </a:rPr>
              <a:t>Compensatory justice: </a:t>
            </a:r>
            <a:r>
              <a:rPr lang="en-US" sz="2000" dirty="0">
                <a:solidFill>
                  <a:schemeClr val="bg2"/>
                </a:solidFill>
              </a:rPr>
              <a:t>Human beings continue to engage in a systematic denaturalization of the planet. Nature ought to exert a strong claim to compensatory justice in the form of human assistance in the recovery and re-creation of natural diversity and other attributes of the natural landscape.</a:t>
            </a:r>
          </a:p>
          <a:p>
            <a:pPr marL="342900" indent="-342900">
              <a:buAutoNum type="arabicPeriod"/>
            </a:pPr>
            <a:r>
              <a:rPr lang="en-US" sz="2800" b="1" dirty="0">
                <a:solidFill>
                  <a:schemeClr val="bg2"/>
                </a:solidFill>
              </a:rPr>
              <a:t>Obligations to future generations:</a:t>
            </a:r>
            <a:r>
              <a:rPr lang="en-US" sz="2800" dirty="0">
                <a:solidFill>
                  <a:schemeClr val="bg2"/>
                </a:solidFill>
              </a:rPr>
              <a:t> Human beings have an obligation toward future generations, both human and non-human. This obligation can be met, at least in part, through ecological restoration and re-creation.</a:t>
            </a:r>
          </a:p>
        </p:txBody>
      </p:sp>
      <p:sp>
        <p:nvSpPr>
          <p:cNvPr id="5" name="Title 1">
            <a:extLst>
              <a:ext uri="{FF2B5EF4-FFF2-40B4-BE49-F238E27FC236}">
                <a16:creationId xmlns="" xmlns:a16="http://schemas.microsoft.com/office/drawing/2014/main" id="{24D46B7B-BB39-144C-9DE8-BBF326298F8E}"/>
              </a:ext>
            </a:extLst>
          </p:cNvPr>
          <p:cNvSpPr txBox="1">
            <a:spLocks/>
          </p:cNvSpPr>
          <p:nvPr/>
        </p:nvSpPr>
        <p:spPr>
          <a:xfrm>
            <a:off x="0" y="0"/>
            <a:ext cx="9272588" cy="1143000"/>
          </a:xfrm>
          <a:prstGeom prst="rect">
            <a:avLst/>
          </a:prstGeom>
          <a:solidFill>
            <a:schemeClr val="accent3">
              <a:lumMod val="75000"/>
              <a:alpha val="80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i="1" dirty="0">
                <a:solidFill>
                  <a:schemeClr val="bg2"/>
                </a:solidFill>
              </a:rPr>
              <a:t>Why should we engage in the contra-violent work of restoration ecology?</a:t>
            </a:r>
          </a:p>
        </p:txBody>
      </p:sp>
    </p:spTree>
    <p:extLst>
      <p:ext uri="{BB962C8B-B14F-4D97-AF65-F5344CB8AC3E}">
        <p14:creationId xmlns:p14="http://schemas.microsoft.com/office/powerpoint/2010/main" val="346445412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42E619-BE0C-5E4D-96FC-6FD2CE8972D6}"/>
              </a:ext>
            </a:extLst>
          </p:cNvPr>
          <p:cNvSpPr>
            <a:spLocks noGrp="1"/>
          </p:cNvSpPr>
          <p:nvPr>
            <p:ph type="title"/>
          </p:nvPr>
        </p:nvSpPr>
        <p:spPr>
          <a:xfrm>
            <a:off x="0" y="-147802"/>
            <a:ext cx="9144000" cy="1143000"/>
          </a:xfrm>
        </p:spPr>
        <p:txBody>
          <a:bodyPr>
            <a:normAutofit/>
          </a:bodyPr>
          <a:lstStyle/>
          <a:p>
            <a:r>
              <a:rPr lang="en-US" dirty="0"/>
              <a:t>Is this violence? (might be disturbing)</a:t>
            </a:r>
          </a:p>
        </p:txBody>
      </p:sp>
      <p:sp>
        <p:nvSpPr>
          <p:cNvPr id="5" name="Rectangle 4"/>
          <p:cNvSpPr/>
          <p:nvPr/>
        </p:nvSpPr>
        <p:spPr>
          <a:xfrm>
            <a:off x="1694543" y="4794963"/>
            <a:ext cx="5767010" cy="369332"/>
          </a:xfrm>
          <a:prstGeom prst="rect">
            <a:avLst/>
          </a:prstGeom>
        </p:spPr>
        <p:txBody>
          <a:bodyPr wrap="square">
            <a:spAutoFit/>
          </a:bodyPr>
          <a:lstStyle/>
          <a:p>
            <a:r>
              <a:rPr lang="en-US" dirty="0">
                <a:hlinkClick r:id="rId3"/>
              </a:rPr>
              <a:t>https://www.youtube.com/watch?v=FVBGUc84Xwo</a:t>
            </a:r>
            <a:endParaRPr lang="en-US" dirty="0"/>
          </a:p>
        </p:txBody>
      </p:sp>
      <p:pic>
        <p:nvPicPr>
          <p:cNvPr id="6" name="FVBGUc84Xwo"/>
          <p:cNvPicPr>
            <a:picLocks noRot="1" noChangeAspect="1"/>
          </p:cNvPicPr>
          <p:nvPr>
            <a:videoFile r:link="rId1"/>
          </p:nvPr>
        </p:nvPicPr>
        <p:blipFill>
          <a:blip r:embed="rId4"/>
          <a:stretch>
            <a:fillRect/>
          </a:stretch>
        </p:blipFill>
        <p:spPr>
          <a:xfrm>
            <a:off x="1346200" y="1088571"/>
            <a:ext cx="5979886" cy="3363686"/>
          </a:xfrm>
          <a:prstGeom prst="rect">
            <a:avLst/>
          </a:prstGeom>
        </p:spPr>
      </p:pic>
    </p:spTree>
    <p:extLst>
      <p:ext uri="{BB962C8B-B14F-4D97-AF65-F5344CB8AC3E}">
        <p14:creationId xmlns:p14="http://schemas.microsoft.com/office/powerpoint/2010/main" val="2053876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03412"/>
            <a:ext cx="4211619" cy="6454588"/>
          </a:xfrm>
          <a:prstGeom prst="rect">
            <a:avLst/>
          </a:prstGeom>
        </p:spPr>
      </p:pic>
      <p:pic>
        <p:nvPicPr>
          <p:cNvPr id="3" name="Picture 2"/>
          <p:cNvPicPr>
            <a:picLocks noChangeAspect="1"/>
          </p:cNvPicPr>
          <p:nvPr/>
        </p:nvPicPr>
        <p:blipFill>
          <a:blip r:embed="rId3"/>
          <a:stretch>
            <a:fillRect/>
          </a:stretch>
        </p:blipFill>
        <p:spPr>
          <a:xfrm>
            <a:off x="-1" y="1"/>
            <a:ext cx="8570260" cy="154960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382" y="1472444"/>
            <a:ext cx="9144000" cy="1504247"/>
          </a:xfrm>
          <a:prstGeom prst="rect">
            <a:avLst/>
          </a:prstGeom>
        </p:spPr>
      </p:pic>
      <p:sp>
        <p:nvSpPr>
          <p:cNvPr id="5" name="TextBox 4"/>
          <p:cNvSpPr txBox="1"/>
          <p:nvPr/>
        </p:nvSpPr>
        <p:spPr>
          <a:xfrm>
            <a:off x="4211618" y="2795791"/>
            <a:ext cx="4932379" cy="4093428"/>
          </a:xfrm>
          <a:prstGeom prst="rect">
            <a:avLst/>
          </a:prstGeom>
          <a:noFill/>
        </p:spPr>
        <p:txBody>
          <a:bodyPr wrap="square" rtlCol="0">
            <a:spAutoFit/>
          </a:bodyPr>
          <a:lstStyle/>
          <a:p>
            <a:r>
              <a:rPr lang="en-US" sz="2600" b="1" dirty="0"/>
              <a:t>we can do, with our students, things like</a:t>
            </a:r>
          </a:p>
          <a:p>
            <a:pPr marL="457200" indent="-457200">
              <a:buFont typeface="Arial" panose="020B0604020202020204" pitchFamily="34" charset="0"/>
              <a:buChar char="•"/>
            </a:pPr>
            <a:r>
              <a:rPr lang="en-US" sz="2600" i="1" dirty="0">
                <a:solidFill>
                  <a:srgbClr val="000000"/>
                </a:solidFill>
              </a:rPr>
              <a:t>sharing in </a:t>
            </a:r>
            <a:r>
              <a:rPr lang="en-CA" sz="2600" i="1" dirty="0">
                <a:solidFill>
                  <a:srgbClr val="000000"/>
                </a:solidFill>
              </a:rPr>
              <a:t>ecological and community restoration, </a:t>
            </a:r>
          </a:p>
          <a:p>
            <a:pPr marL="457200" indent="-457200">
              <a:buFont typeface="Arial" panose="020B0604020202020204" pitchFamily="34" charset="0"/>
              <a:buChar char="•"/>
            </a:pPr>
            <a:r>
              <a:rPr lang="en-CA" sz="2600" i="1" dirty="0">
                <a:solidFill>
                  <a:srgbClr val="000000"/>
                </a:solidFill>
              </a:rPr>
              <a:t>planting and re-wilding</a:t>
            </a:r>
          </a:p>
          <a:p>
            <a:pPr marL="457200" indent="-457200">
              <a:buFont typeface="Arial" panose="020B0604020202020204" pitchFamily="34" charset="0"/>
              <a:buChar char="•"/>
            </a:pPr>
            <a:r>
              <a:rPr lang="en-CA" sz="2600" i="1" dirty="0">
                <a:solidFill>
                  <a:srgbClr val="000000"/>
                </a:solidFill>
              </a:rPr>
              <a:t>gardens for wildlife</a:t>
            </a:r>
          </a:p>
          <a:p>
            <a:pPr marL="457200" indent="-457200">
              <a:buFont typeface="Arial" panose="020B0604020202020204" pitchFamily="34" charset="0"/>
              <a:buChar char="•"/>
            </a:pPr>
            <a:r>
              <a:rPr lang="en-US" sz="2600" dirty="0"/>
              <a:t>What else can we, as educators, help to  reduce environmental violence through increasing contra-violence?</a:t>
            </a:r>
          </a:p>
        </p:txBody>
      </p:sp>
    </p:spTree>
    <p:extLst>
      <p:ext uri="{BB962C8B-B14F-4D97-AF65-F5344CB8AC3E}">
        <p14:creationId xmlns:p14="http://schemas.microsoft.com/office/powerpoint/2010/main" val="1736096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2035" y="338668"/>
            <a:ext cx="11557057" cy="6151932"/>
          </a:xfrm>
          <a:prstGeom prst="rect">
            <a:avLst/>
          </a:prstGeom>
        </p:spPr>
      </p:pic>
      <p:sp>
        <p:nvSpPr>
          <p:cNvPr id="3" name="Content Placeholder 2"/>
          <p:cNvSpPr>
            <a:spLocks noGrp="1"/>
          </p:cNvSpPr>
          <p:nvPr>
            <p:ph idx="1"/>
          </p:nvPr>
        </p:nvSpPr>
        <p:spPr>
          <a:xfrm>
            <a:off x="0" y="2557670"/>
            <a:ext cx="7580244" cy="3932930"/>
          </a:xfrm>
          <a:gradFill>
            <a:gsLst>
              <a:gs pos="0">
                <a:schemeClr val="accent1">
                  <a:alpha val="0"/>
                  <a:lumMod val="6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50800" dir="5400000" algn="ctr" rotWithShape="0">
              <a:schemeClr val="bg1"/>
            </a:outerShdw>
          </a:effectLst>
        </p:spPr>
        <p:txBody>
          <a:bodyPr>
            <a:noAutofit/>
          </a:bodyPr>
          <a:lstStyle/>
          <a:p>
            <a:pPr marL="0" indent="0">
              <a:buNone/>
            </a:pPr>
            <a:r>
              <a:rPr lang="en-CA" sz="2800" dirty="0">
                <a:effectLst>
                  <a:outerShdw blurRad="50800" dist="38100" dir="2700000" algn="tl" rotWithShape="0">
                    <a:schemeClr val="bg1">
                      <a:lumMod val="85000"/>
                      <a:alpha val="40000"/>
                    </a:schemeClr>
                  </a:outerShdw>
                </a:effectLst>
              </a:rPr>
              <a:t>“We are now faced with the fact that tomorrow is today. We are confronted with the fierce urgency of now. In this unfolding conundrum of life and history there is such a thing as being too late... We may cry out desperately for time to pause in her passage, but time is deaf to every plea and rushes on. Over the bleached bones and jumbled residue of numerous civilizations are written the pathetic words: ‘Too late.’” </a:t>
            </a:r>
            <a:r>
              <a:rPr lang="en-CA" sz="2400" dirty="0">
                <a:effectLst>
                  <a:outerShdw blurRad="50800" dist="38100" dir="2700000" algn="tl" rotWithShape="0">
                    <a:schemeClr val="bg1">
                      <a:lumMod val="85000"/>
                      <a:alpha val="40000"/>
                    </a:schemeClr>
                  </a:outerShdw>
                </a:effectLst>
              </a:rPr>
              <a:t>Dr. </a:t>
            </a:r>
            <a:r>
              <a:rPr lang="en-US" sz="2400" dirty="0">
                <a:effectLst>
                  <a:outerShdw blurRad="50800" dist="38100" dir="2700000" algn="tl" rotWithShape="0">
                    <a:schemeClr val="bg1">
                      <a:lumMod val="85000"/>
                      <a:alpha val="40000"/>
                    </a:schemeClr>
                  </a:outerShdw>
                </a:effectLst>
              </a:rPr>
              <a:t>Martin Luther King. Jr. April 1967</a:t>
            </a:r>
          </a:p>
        </p:txBody>
      </p:sp>
    </p:spTree>
    <p:extLst>
      <p:ext uri="{BB962C8B-B14F-4D97-AF65-F5344CB8AC3E}">
        <p14:creationId xmlns:p14="http://schemas.microsoft.com/office/powerpoint/2010/main" val="1750691938"/>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C31069-0584-A84E-B173-74E788E773DC}"/>
              </a:ext>
            </a:extLst>
          </p:cNvPr>
          <p:cNvSpPr>
            <a:spLocks noGrp="1"/>
          </p:cNvSpPr>
          <p:nvPr>
            <p:ph type="title"/>
          </p:nvPr>
        </p:nvSpPr>
        <p:spPr/>
        <p:txBody>
          <a:bodyPr/>
          <a:lstStyle/>
          <a:p>
            <a:r>
              <a:rPr lang="en-US" dirty="0"/>
              <a:t>#</a:t>
            </a:r>
            <a:r>
              <a:rPr lang="en-US" dirty="0" err="1"/>
              <a:t>OceanOptimism</a:t>
            </a:r>
            <a:endParaRPr lang="en-US" dirty="0"/>
          </a:p>
        </p:txBody>
      </p:sp>
      <p:sp>
        <p:nvSpPr>
          <p:cNvPr id="5" name="Rectangle 4"/>
          <p:cNvSpPr/>
          <p:nvPr/>
        </p:nvSpPr>
        <p:spPr>
          <a:xfrm>
            <a:off x="2181828" y="5964782"/>
            <a:ext cx="4572000" cy="646331"/>
          </a:xfrm>
          <a:prstGeom prst="rect">
            <a:avLst/>
          </a:prstGeom>
        </p:spPr>
        <p:txBody>
          <a:bodyPr>
            <a:spAutoFit/>
          </a:bodyPr>
          <a:lstStyle/>
          <a:p>
            <a:r>
              <a:rPr lang="en-US" dirty="0"/>
              <a:t>https://www.youtube.com/watch?v=QiqH_i-lhRk</a:t>
            </a:r>
          </a:p>
        </p:txBody>
      </p:sp>
      <p:pic>
        <p:nvPicPr>
          <p:cNvPr id="6" name="QiqH_i-lhRk"/>
          <p:cNvPicPr>
            <a:picLocks noRot="1" noChangeAspect="1"/>
          </p:cNvPicPr>
          <p:nvPr>
            <a:videoFile r:link="rId1"/>
          </p:nvPr>
        </p:nvPicPr>
        <p:blipFill>
          <a:blip r:embed="rId4"/>
          <a:stretch>
            <a:fillRect/>
          </a:stretch>
        </p:blipFill>
        <p:spPr>
          <a:xfrm>
            <a:off x="645378" y="1336615"/>
            <a:ext cx="7644900" cy="4300256"/>
          </a:xfrm>
          <a:prstGeom prst="rect">
            <a:avLst/>
          </a:prstGeom>
        </p:spPr>
      </p:pic>
    </p:spTree>
    <p:extLst>
      <p:ext uri="{BB962C8B-B14F-4D97-AF65-F5344CB8AC3E}">
        <p14:creationId xmlns:p14="http://schemas.microsoft.com/office/powerpoint/2010/main" val="1363286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A50862CA-04FF-914F-9C72-EA70C1246811}"/>
              </a:ext>
            </a:extLst>
          </p:cNvPr>
          <p:cNvPicPr>
            <a:picLocks noChangeAspect="1"/>
          </p:cNvPicPr>
          <p:nvPr/>
        </p:nvPicPr>
        <p:blipFill>
          <a:blip r:embed="rId2"/>
          <a:stretch>
            <a:fillRect/>
          </a:stretch>
        </p:blipFill>
        <p:spPr>
          <a:xfrm>
            <a:off x="2667000" y="3145453"/>
            <a:ext cx="3810000" cy="3810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0426" y="17044"/>
            <a:ext cx="3383145" cy="2212959"/>
          </a:xfrm>
          <a:prstGeom prst="rect">
            <a:avLst/>
          </a:prstGeom>
        </p:spPr>
      </p:pic>
      <p:sp>
        <p:nvSpPr>
          <p:cNvPr id="7" name="TextBox 6"/>
          <p:cNvSpPr txBox="1"/>
          <p:nvPr/>
        </p:nvSpPr>
        <p:spPr>
          <a:xfrm>
            <a:off x="2880426" y="2256260"/>
            <a:ext cx="3383145" cy="523220"/>
          </a:xfrm>
          <a:prstGeom prst="rect">
            <a:avLst/>
          </a:prstGeom>
          <a:noFill/>
        </p:spPr>
        <p:txBody>
          <a:bodyPr wrap="square" rtlCol="0">
            <a:spAutoFit/>
          </a:bodyPr>
          <a:lstStyle/>
          <a:p>
            <a:pPr algn="ctr"/>
            <a:r>
              <a:rPr lang="en-US" sz="2800" dirty="0"/>
              <a:t>#Dr. </a:t>
            </a:r>
            <a:r>
              <a:rPr lang="en-US" sz="2800" dirty="0" err="1"/>
              <a:t>Elin</a:t>
            </a:r>
            <a:r>
              <a:rPr lang="en-US" sz="2800" dirty="0"/>
              <a:t> Kelsey</a:t>
            </a:r>
          </a:p>
        </p:txBody>
      </p:sp>
      <p:grpSp>
        <p:nvGrpSpPr>
          <p:cNvPr id="18" name="Group 17"/>
          <p:cNvGrpSpPr/>
          <p:nvPr/>
        </p:nvGrpSpPr>
        <p:grpSpPr>
          <a:xfrm>
            <a:off x="0" y="1825796"/>
            <a:ext cx="9144000" cy="5616980"/>
            <a:chOff x="0" y="2108200"/>
            <a:chExt cx="9144000" cy="5616980"/>
          </a:xfrm>
        </p:grpSpPr>
        <p:pic>
          <p:nvPicPr>
            <p:cNvPr id="16" name="Picture 15"/>
            <p:cNvPicPr>
              <a:picLocks noChangeAspect="1"/>
            </p:cNvPicPr>
            <p:nvPr/>
          </p:nvPicPr>
          <p:blipFill>
            <a:blip r:embed="rId4"/>
            <a:stretch>
              <a:fillRect/>
            </a:stretch>
          </p:blipFill>
          <p:spPr>
            <a:xfrm>
              <a:off x="0" y="2108200"/>
              <a:ext cx="9144000" cy="2621632"/>
            </a:xfrm>
            <a:prstGeom prst="rect">
              <a:avLst/>
            </a:prstGeom>
          </p:spPr>
        </p:pic>
        <p:sp>
          <p:nvSpPr>
            <p:cNvPr id="17" name="Rectangle 16"/>
            <p:cNvSpPr/>
            <p:nvPr/>
          </p:nvSpPr>
          <p:spPr>
            <a:xfrm>
              <a:off x="1450178" y="7140404"/>
              <a:ext cx="6243639" cy="584776"/>
            </a:xfrm>
            <a:prstGeom prst="rect">
              <a:avLst/>
            </a:prstGeom>
            <a:solidFill>
              <a:schemeClr val="bg1"/>
            </a:solidFill>
          </p:spPr>
          <p:txBody>
            <a:bodyPr wrap="square">
              <a:spAutoFit/>
            </a:bodyPr>
            <a:lstStyle/>
            <a:p>
              <a:r>
                <a:rPr lang="en-US" sz="1600" dirty="0" err="1"/>
                <a:t>Elin</a:t>
              </a:r>
              <a:r>
                <a:rPr lang="en-US" sz="1600" dirty="0"/>
                <a:t> Kelsey, “The Rise of Ocean Optimism,” </a:t>
              </a:r>
              <a:r>
                <a:rPr lang="en-US" sz="1600" dirty="0" err="1"/>
                <a:t>Hakai</a:t>
              </a:r>
              <a:r>
                <a:rPr lang="en-US" sz="1600" dirty="0"/>
                <a:t> Magazine, June 8, 2016, accessed June 8, 2016, http://</a:t>
              </a:r>
              <a:r>
                <a:rPr lang="en-US" sz="1600" dirty="0" err="1"/>
                <a:t>bit.ly</a:t>
              </a:r>
              <a:r>
                <a:rPr lang="en-US" sz="1600" dirty="0"/>
                <a:t>/1sZLBH8.</a:t>
              </a:r>
            </a:p>
          </p:txBody>
        </p:sp>
      </p:grpSp>
    </p:spTree>
    <p:extLst>
      <p:ext uri="{BB962C8B-B14F-4D97-AF65-F5344CB8AC3E}">
        <p14:creationId xmlns:p14="http://schemas.microsoft.com/office/powerpoint/2010/main" val="3312269057"/>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1816" y="4805659"/>
            <a:ext cx="5163465" cy="584775"/>
          </a:xfrm>
          <a:prstGeom prst="rect">
            <a:avLst/>
          </a:prstGeom>
          <a:noFill/>
        </p:spPr>
        <p:txBody>
          <a:bodyPr wrap="none" rtlCol="0">
            <a:spAutoFit/>
          </a:bodyPr>
          <a:lstStyle/>
          <a:p>
            <a:r>
              <a:rPr lang="en-US" sz="3200" dirty="0"/>
              <a:t>• Environmental non-violence</a:t>
            </a:r>
          </a:p>
        </p:txBody>
      </p:sp>
      <p:sp>
        <p:nvSpPr>
          <p:cNvPr id="3" name="TextBox 2"/>
          <p:cNvSpPr txBox="1"/>
          <p:nvPr/>
        </p:nvSpPr>
        <p:spPr>
          <a:xfrm>
            <a:off x="2062170" y="5390435"/>
            <a:ext cx="5156476" cy="584775"/>
          </a:xfrm>
          <a:prstGeom prst="rect">
            <a:avLst/>
          </a:prstGeom>
          <a:noFill/>
        </p:spPr>
        <p:txBody>
          <a:bodyPr wrap="none" rtlCol="0">
            <a:spAutoFit/>
          </a:bodyPr>
          <a:lstStyle/>
          <a:p>
            <a:r>
              <a:rPr lang="en-US" sz="3200" dirty="0"/>
              <a:t>• Environmental anti-violence</a:t>
            </a:r>
          </a:p>
        </p:txBody>
      </p:sp>
      <p:sp>
        <p:nvSpPr>
          <p:cNvPr id="4" name="TextBox 3"/>
          <p:cNvSpPr txBox="1"/>
          <p:nvPr/>
        </p:nvSpPr>
        <p:spPr>
          <a:xfrm>
            <a:off x="3228775" y="5981280"/>
            <a:ext cx="5582297" cy="584775"/>
          </a:xfrm>
          <a:prstGeom prst="rect">
            <a:avLst/>
          </a:prstGeom>
          <a:noFill/>
        </p:spPr>
        <p:txBody>
          <a:bodyPr wrap="none" rtlCol="0">
            <a:spAutoFit/>
          </a:bodyPr>
          <a:lstStyle/>
          <a:p>
            <a:r>
              <a:rPr lang="en-US" sz="3200" dirty="0"/>
              <a:t>• Environmental contra-violence</a:t>
            </a:r>
          </a:p>
        </p:txBody>
      </p:sp>
      <p:sp>
        <p:nvSpPr>
          <p:cNvPr id="5"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Environmental education and violence</a:t>
            </a:r>
            <a:r>
              <a:rPr lang="mr-IN" dirty="0"/>
              <a:t>…</a:t>
            </a:r>
            <a:endParaRPr lang="en-US" dirty="0"/>
          </a:p>
        </p:txBody>
      </p:sp>
      <p:sp>
        <p:nvSpPr>
          <p:cNvPr id="7" name="TextBox 6">
            <a:extLst>
              <a:ext uri="{FF2B5EF4-FFF2-40B4-BE49-F238E27FC236}">
                <a16:creationId xmlns="" xmlns:a16="http://schemas.microsoft.com/office/drawing/2014/main" id="{178119BA-7096-E948-A433-66811FF8DCD0}"/>
              </a:ext>
            </a:extLst>
          </p:cNvPr>
          <p:cNvSpPr txBox="1"/>
          <p:nvPr/>
        </p:nvSpPr>
        <p:spPr>
          <a:xfrm>
            <a:off x="801816" y="2845208"/>
            <a:ext cx="6612300" cy="1569660"/>
          </a:xfrm>
          <a:prstGeom prst="rect">
            <a:avLst/>
          </a:prstGeom>
          <a:noFill/>
        </p:spPr>
        <p:txBody>
          <a:bodyPr wrap="square" rtlCol="0">
            <a:spAutoFit/>
          </a:bodyPr>
          <a:lstStyle/>
          <a:p>
            <a:r>
              <a:rPr lang="en-US" sz="3200" dirty="0"/>
              <a:t>• Direct violence</a:t>
            </a:r>
          </a:p>
          <a:p>
            <a:r>
              <a:rPr lang="en-US" sz="3200" dirty="0"/>
              <a:t>	• Structural violence</a:t>
            </a:r>
          </a:p>
          <a:p>
            <a:r>
              <a:rPr lang="en-US" sz="3200" dirty="0"/>
              <a:t>		• Cultural violence</a:t>
            </a:r>
          </a:p>
        </p:txBody>
      </p:sp>
      <p:sp>
        <p:nvSpPr>
          <p:cNvPr id="8" name="TextBox 7">
            <a:extLst>
              <a:ext uri="{FF2B5EF4-FFF2-40B4-BE49-F238E27FC236}">
                <a16:creationId xmlns="" xmlns:a16="http://schemas.microsoft.com/office/drawing/2014/main" id="{B4BC0251-9F01-9C41-98F3-D55A63F16DF5}"/>
              </a:ext>
            </a:extLst>
          </p:cNvPr>
          <p:cNvSpPr txBox="1"/>
          <p:nvPr/>
        </p:nvSpPr>
        <p:spPr>
          <a:xfrm>
            <a:off x="209069" y="2008484"/>
            <a:ext cx="8820492" cy="584775"/>
          </a:xfrm>
          <a:prstGeom prst="rect">
            <a:avLst/>
          </a:prstGeom>
          <a:noFill/>
        </p:spPr>
        <p:txBody>
          <a:bodyPr wrap="none" rtlCol="0">
            <a:spAutoFit/>
          </a:bodyPr>
          <a:lstStyle/>
          <a:p>
            <a:r>
              <a:rPr lang="en-US" sz="3200" dirty="0"/>
              <a:t>We need words to accurately describe what we see:</a:t>
            </a:r>
          </a:p>
        </p:txBody>
      </p:sp>
    </p:spTree>
    <p:extLst>
      <p:ext uri="{BB962C8B-B14F-4D97-AF65-F5344CB8AC3E}">
        <p14:creationId xmlns:p14="http://schemas.microsoft.com/office/powerpoint/2010/main" val="4099057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 xmlns:a16="http://schemas.microsoft.com/office/drawing/2014/main" id="{CC1E8B50-2496-0C47-AC22-93A203CE51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3064" y="-2"/>
            <a:ext cx="10131138"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 xmlns:a16="http://schemas.microsoft.com/office/drawing/2014/main" id="{57300C33-9FD5-CE49-98AB-EEA3BCE9B37B}"/>
              </a:ext>
            </a:extLst>
          </p:cNvPr>
          <p:cNvSpPr>
            <a:spLocks noGrp="1"/>
          </p:cNvSpPr>
          <p:nvPr>
            <p:ph type="title"/>
          </p:nvPr>
        </p:nvSpPr>
        <p:spPr>
          <a:xfrm>
            <a:off x="457200" y="37326"/>
            <a:ext cx="8229600" cy="1143000"/>
          </a:xfrm>
          <a:solidFill>
            <a:srgbClr val="00B0F0">
              <a:alpha val="25882"/>
            </a:srgbClr>
          </a:solidFill>
        </p:spPr>
        <p:txBody>
          <a:bodyPr/>
          <a:lstStyle/>
          <a:p>
            <a:r>
              <a:rPr lang="en-US" dirty="0">
                <a:solidFill>
                  <a:schemeClr val="bg1"/>
                </a:solidFill>
              </a:rPr>
              <a:t>Is this violence?</a:t>
            </a:r>
          </a:p>
        </p:txBody>
      </p:sp>
    </p:spTree>
    <p:extLst>
      <p:ext uri="{BB962C8B-B14F-4D97-AF65-F5344CB8AC3E}">
        <p14:creationId xmlns:p14="http://schemas.microsoft.com/office/powerpoint/2010/main" val="3376339177"/>
      </p:ext>
    </p:extLst>
  </p:cSld>
  <p:clrMapOvr>
    <a:masterClrMapping/>
  </p:clrMapOvr>
  <p:transition spd="slow" advTm="5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87853F-FA3B-DB4E-8B11-0E0972C9C5D9}"/>
              </a:ext>
            </a:extLst>
          </p:cNvPr>
          <p:cNvSpPr>
            <a:spLocks noGrp="1"/>
          </p:cNvSpPr>
          <p:nvPr>
            <p:ph type="title"/>
          </p:nvPr>
        </p:nvSpPr>
        <p:spPr/>
        <p:txBody>
          <a:bodyPr/>
          <a:lstStyle/>
          <a:p>
            <a:endParaRPr lang="en-US" dirty="0"/>
          </a:p>
        </p:txBody>
      </p:sp>
      <p:pic>
        <p:nvPicPr>
          <p:cNvPr id="4" name="Picture 2" descr="Related image">
            <a:extLst>
              <a:ext uri="{FF2B5EF4-FFF2-40B4-BE49-F238E27FC236}">
                <a16:creationId xmlns="" xmlns:a16="http://schemas.microsoft.com/office/drawing/2014/main" id="{CE15D1E6-540C-374A-B64E-FE4318774C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05852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 xmlns:a16="http://schemas.microsoft.com/office/drawing/2014/main" id="{57300C33-9FD5-CE49-98AB-EEA3BCE9B37B}"/>
              </a:ext>
            </a:extLst>
          </p:cNvPr>
          <p:cNvSpPr txBox="1">
            <a:spLocks/>
          </p:cNvSpPr>
          <p:nvPr/>
        </p:nvSpPr>
        <p:spPr>
          <a:xfrm>
            <a:off x="457200" y="37326"/>
            <a:ext cx="8229600" cy="1143000"/>
          </a:xfrm>
          <a:prstGeom prst="rect">
            <a:avLst/>
          </a:prstGeom>
          <a:solidFill>
            <a:srgbClr val="00B0F0">
              <a:alpha val="25882"/>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chemeClr val="bg1"/>
                </a:solidFill>
              </a:rPr>
              <a:t>Is this violence?</a:t>
            </a:r>
            <a:endParaRPr lang="en-US" dirty="0">
              <a:solidFill>
                <a:schemeClr val="bg1"/>
              </a:solidFill>
            </a:endParaRPr>
          </a:p>
        </p:txBody>
      </p:sp>
    </p:spTree>
    <p:extLst>
      <p:ext uri="{BB962C8B-B14F-4D97-AF65-F5344CB8AC3E}">
        <p14:creationId xmlns:p14="http://schemas.microsoft.com/office/powerpoint/2010/main" val="2250905984"/>
      </p:ext>
    </p:extLst>
  </p:cSld>
  <p:clrMapOvr>
    <a:masterClrMapping/>
  </p:clrMapOvr>
  <p:transition spd="slow" advTm="5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entist kills famous lion">
            <a:extLst>
              <a:ext uri="{FF2B5EF4-FFF2-40B4-BE49-F238E27FC236}">
                <a16:creationId xmlns="" xmlns:a16="http://schemas.microsoft.com/office/drawing/2014/main" id="{ECB8FCDA-F4CF-004D-8843-44C512C72D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899" y="150126"/>
            <a:ext cx="9826388" cy="657305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 xmlns:a16="http://schemas.microsoft.com/office/drawing/2014/main" id="{57300C33-9FD5-CE49-98AB-EEA3BCE9B37B}"/>
              </a:ext>
            </a:extLst>
          </p:cNvPr>
          <p:cNvSpPr txBox="1">
            <a:spLocks/>
          </p:cNvSpPr>
          <p:nvPr/>
        </p:nvSpPr>
        <p:spPr>
          <a:xfrm>
            <a:off x="1221475" y="150126"/>
            <a:ext cx="8229600" cy="1143000"/>
          </a:xfrm>
          <a:prstGeom prst="rect">
            <a:avLst/>
          </a:prstGeom>
          <a:solidFill>
            <a:srgbClr val="00B0F0">
              <a:alpha val="25882"/>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rPr>
              <a:t>Is this violence?</a:t>
            </a:r>
          </a:p>
        </p:txBody>
      </p:sp>
    </p:spTree>
    <p:extLst>
      <p:ext uri="{BB962C8B-B14F-4D97-AF65-F5344CB8AC3E}">
        <p14:creationId xmlns:p14="http://schemas.microsoft.com/office/powerpoint/2010/main" val="3344794844"/>
      </p:ext>
    </p:extLst>
  </p:cSld>
  <p:clrMapOvr>
    <a:masterClrMapping/>
  </p:clrMapOvr>
  <p:transition spd="slow" advTm="5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astal-pollut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4938" y="0"/>
            <a:ext cx="10577513" cy="7004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0" y="0"/>
            <a:ext cx="5181600" cy="2308324"/>
          </a:xfrm>
          <a:prstGeom prst="rect">
            <a:avLst/>
          </a:prstGeom>
          <a:solidFill>
            <a:srgbClr val="00CCFF">
              <a:alpha val="79000"/>
            </a:srgbClr>
          </a:solidFill>
          <a:ln>
            <a:noFill/>
          </a:ln>
          <a:effectLst/>
          <a:extLst/>
        </p:spPr>
        <p:txBody>
          <a:bodyPr>
            <a:spAutoFit/>
          </a:bodyPr>
          <a:lstStyle/>
          <a:p>
            <a:pPr>
              <a:spcBef>
                <a:spcPct val="50000"/>
              </a:spcBef>
            </a:pPr>
            <a:r>
              <a:rPr lang="en-US" sz="2400" dirty="0">
                <a:solidFill>
                  <a:schemeClr val="accent2">
                    <a:lumMod val="75000"/>
                  </a:schemeClr>
                </a:solidFill>
              </a:rPr>
              <a:t>The spirit of the seventies is a spirited concern for environmental quality. We are figuratively and literally sick and tired of a mis-development of America that diminishes daily the quality of the human experience…</a:t>
            </a:r>
            <a:endParaRPr lang="en-CA" sz="2400" dirty="0">
              <a:solidFill>
                <a:schemeClr val="accent2">
                  <a:lumMod val="75000"/>
                </a:schemeClr>
              </a:solidFill>
            </a:endParaRPr>
          </a:p>
        </p:txBody>
      </p:sp>
      <p:sp>
        <p:nvSpPr>
          <p:cNvPr id="6" name="Text Box 8"/>
          <p:cNvSpPr txBox="1">
            <a:spLocks noChangeArrowheads="1"/>
          </p:cNvSpPr>
          <p:nvPr/>
        </p:nvSpPr>
        <p:spPr bwMode="auto">
          <a:xfrm>
            <a:off x="5715000" y="0"/>
            <a:ext cx="3429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b="1" dirty="0">
                <a:solidFill>
                  <a:schemeClr val="bg1"/>
                </a:solidFill>
              </a:rPr>
              <a:t>Environmental Education grows out of a sense of loss and of violence</a:t>
            </a:r>
            <a:endParaRPr lang="en-CA" sz="3200" b="1" dirty="0">
              <a:solidFill>
                <a:schemeClr val="bg1"/>
              </a:solidFill>
            </a:endParaRPr>
          </a:p>
        </p:txBody>
      </p:sp>
      <p:sp>
        <p:nvSpPr>
          <p:cNvPr id="2" name="TextBox 1">
            <a:extLst>
              <a:ext uri="{FF2B5EF4-FFF2-40B4-BE49-F238E27FC236}">
                <a16:creationId xmlns="" xmlns:a16="http://schemas.microsoft.com/office/drawing/2014/main" id="{13010856-45C6-4E4B-8970-C7996695797D}"/>
              </a:ext>
            </a:extLst>
          </p:cNvPr>
          <p:cNvSpPr txBox="1"/>
          <p:nvPr/>
        </p:nvSpPr>
        <p:spPr>
          <a:xfrm>
            <a:off x="3543299" y="4770407"/>
            <a:ext cx="5229225" cy="1938992"/>
          </a:xfrm>
          <a:prstGeom prst="rect">
            <a:avLst/>
          </a:prstGeom>
          <a:solidFill>
            <a:schemeClr val="accent1">
              <a:lumMod val="20000"/>
              <a:lumOff val="80000"/>
              <a:alpha val="67000"/>
            </a:schemeClr>
          </a:solidFill>
        </p:spPr>
        <p:txBody>
          <a:bodyPr wrap="square" rtlCol="0">
            <a:spAutoFit/>
          </a:bodyPr>
          <a:lstStyle/>
          <a:p>
            <a:r>
              <a:rPr lang="en-US" sz="2400" dirty="0">
                <a:solidFill>
                  <a:schemeClr val="accent2">
                    <a:lumMod val="75000"/>
                  </a:schemeClr>
                </a:solidFill>
              </a:rPr>
              <a:t>… a not so quite crisis of decreasing beauty and increasing contamination that threatens not only the pursuit of happiness but life itself. (Schoenfeld, 1971, p. 1)</a:t>
            </a:r>
            <a:endParaRPr lang="en-US" sz="2400" dirty="0"/>
          </a:p>
        </p:txBody>
      </p:sp>
    </p:spTree>
    <p:extLst>
      <p:ext uri="{BB962C8B-B14F-4D97-AF65-F5344CB8AC3E}">
        <p14:creationId xmlns:p14="http://schemas.microsoft.com/office/powerpoint/2010/main" val="326248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641802" cy="6858000"/>
          </a:xfrm>
          <a:prstGeom prst="rect">
            <a:avLst/>
          </a:prstGeom>
        </p:spPr>
      </p:pic>
      <p:pic>
        <p:nvPicPr>
          <p:cNvPr id="4" name="Picture 3"/>
          <p:cNvPicPr>
            <a:picLocks noChangeAspect="1"/>
          </p:cNvPicPr>
          <p:nvPr/>
        </p:nvPicPr>
        <p:blipFill>
          <a:blip r:embed="rId3"/>
          <a:stretch>
            <a:fillRect/>
          </a:stretch>
        </p:blipFill>
        <p:spPr>
          <a:xfrm>
            <a:off x="0" y="4007917"/>
            <a:ext cx="9144000" cy="5192443"/>
          </a:xfrm>
          <a:prstGeom prst="rect">
            <a:avLst/>
          </a:prstGeom>
        </p:spPr>
      </p:pic>
      <p:sp>
        <p:nvSpPr>
          <p:cNvPr id="2" name="TextBox 1"/>
          <p:cNvSpPr txBox="1"/>
          <p:nvPr/>
        </p:nvSpPr>
        <p:spPr>
          <a:xfrm rot="19538607">
            <a:off x="183799" y="2757404"/>
            <a:ext cx="8688680" cy="1107996"/>
          </a:xfrm>
          <a:prstGeom prst="rect">
            <a:avLst/>
          </a:prstGeom>
          <a:solidFill>
            <a:schemeClr val="accent1">
              <a:lumMod val="40000"/>
              <a:lumOff val="60000"/>
            </a:schemeClr>
          </a:solidFill>
        </p:spPr>
        <p:txBody>
          <a:bodyPr wrap="square" rtlCol="0">
            <a:spAutoFit/>
          </a:bodyPr>
          <a:lstStyle/>
          <a:p>
            <a:r>
              <a:rPr lang="en-US" sz="6600" dirty="0"/>
              <a:t>No mention of violence</a:t>
            </a:r>
          </a:p>
        </p:txBody>
      </p:sp>
    </p:spTree>
    <p:extLst>
      <p:ext uri="{BB962C8B-B14F-4D97-AF65-F5344CB8AC3E}">
        <p14:creationId xmlns:p14="http://schemas.microsoft.com/office/powerpoint/2010/main" val="19990001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11045</TotalTime>
  <Words>2372</Words>
  <Application>Microsoft Office PowerPoint</Application>
  <PresentationFormat>On-screen Show (4:3)</PresentationFormat>
  <Paragraphs>241</Paragraphs>
  <Slides>44</Slides>
  <Notes>21</Notes>
  <HiddenSlides>0</HiddenSlides>
  <MMClips>3</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Confronting the unspoken place of violence in environmental education</vt:lpstr>
      <vt:lpstr>C.S. Lewis, Mere Christianity, 1952</vt:lpstr>
      <vt:lpstr>Is this violence?  (might be disturbing)</vt:lpstr>
      <vt:lpstr>Is this violence? (might be disturbing)</vt:lpstr>
      <vt:lpstr>Is this violence?</vt:lpstr>
      <vt:lpstr>PowerPoint Presentation</vt:lpstr>
      <vt:lpstr>PowerPoint Presentation</vt:lpstr>
      <vt:lpstr>PowerPoint Presentation</vt:lpstr>
      <vt:lpstr>PowerPoint Presentation</vt:lpstr>
      <vt:lpstr>Emmanuel Levinas</vt:lpstr>
      <vt:lpstr>Johan Galtung, ‘father’ of Peace Studies</vt:lpstr>
      <vt:lpstr>Needs satisfaction</vt:lpstr>
      <vt:lpstr>The perpetrator of violence can be…</vt:lpstr>
      <vt:lpstr>PowerPoint Presentation</vt:lpstr>
      <vt:lpstr>Direct or personal violence…</vt:lpstr>
      <vt:lpstr>PowerPoint Presentation</vt:lpstr>
      <vt:lpstr>Direct violence … the outcome of an actor with intent to commit violence</vt:lpstr>
      <vt:lpstr>Structural violence: Indirect, unintentional</vt:lpstr>
      <vt:lpstr>Structural violence</vt:lpstr>
      <vt:lpstr>Structural violence</vt:lpstr>
      <vt:lpstr>Indirect or Structural violence</vt:lpstr>
      <vt:lpstr>Structural violence</vt:lpstr>
      <vt:lpstr>Structural violence</vt:lpstr>
      <vt:lpstr>PowerPoint Presentation</vt:lpstr>
      <vt:lpstr>PowerPoint Presentation</vt:lpstr>
      <vt:lpstr>PowerPoint Presentation</vt:lpstr>
      <vt:lpstr>PowerPoint Presentation</vt:lpstr>
      <vt:lpstr>Cultural violence</vt:lpstr>
      <vt:lpstr>PowerPoint Presentation</vt:lpstr>
      <vt:lpstr>PowerPoint Presentation</vt:lpstr>
      <vt:lpstr>PowerPoint Presentation</vt:lpstr>
      <vt:lpstr>We can do, with our students, environmentally non-violent things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#OceanOptimism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Kool</dc:creator>
  <cp:lastModifiedBy>Rick Kool</cp:lastModifiedBy>
  <cp:revision>170</cp:revision>
  <dcterms:created xsi:type="dcterms:W3CDTF">2018-01-28T03:30:20Z</dcterms:created>
  <dcterms:modified xsi:type="dcterms:W3CDTF">2018-11-07T17:39:06Z</dcterms:modified>
</cp:coreProperties>
</file>