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6" r:id="rId5"/>
    <p:sldId id="259" r:id="rId6"/>
    <p:sldId id="265" r:id="rId7"/>
    <p:sldId id="262" r:id="rId8"/>
    <p:sldId id="264" r:id="rId9"/>
    <p:sldId id="263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6"/>
  </p:normalViewPr>
  <p:slideViewPr>
    <p:cSldViewPr snapToGrid="0" snapToObjects="1">
      <p:cViewPr varScale="1">
        <p:scale>
          <a:sx n="76" d="100"/>
          <a:sy n="76" d="100"/>
        </p:scale>
        <p:origin x="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2A058-9190-274D-828B-4BD7B62E09B3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A79F7-E5B2-C245-B46F-1CB228B9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7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79F7-E5B2-C245-B46F-1CB228B9F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7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A79F7-E5B2-C245-B46F-1CB228B9F6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tstepadventure.com/" TargetMode="External"/><Relationship Id="rId4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extstepadventure@mac.com" TargetMode="External"/><Relationship Id="rId4" Type="http://schemas.openxmlformats.org/officeDocument/2006/relationships/hyperlink" Target="http://www.nextstepadventure.com/" TargetMode="External"/><Relationship Id="rId5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g.nwf.org/2014/03/six-key-reasons-the-new-next-generation-science-standards-are-great-news-for-environmental-educatio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3" Type="http://schemas.openxmlformats.org/officeDocument/2006/relationships/hyperlink" Target="https://www.teachingchannel.org/videos/next-generation-science-standards-achiev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tgenstorylines.org/what-are-storylines/" TargetMode="External"/><Relationship Id="rId4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extgenscience.org/search/nod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-going-green.com/teachers-going-green/clean-and-green/kindergarten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hyperlink" Target="mailto:nextstepadventure@mac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072" y="2404534"/>
            <a:ext cx="8603673" cy="1646302"/>
          </a:xfrm>
        </p:spPr>
        <p:txBody>
          <a:bodyPr/>
          <a:lstStyle/>
          <a:p>
            <a:pPr algn="ctr"/>
            <a:r>
              <a:rPr lang="en-US" sz="3600" b="1" i="1" dirty="0"/>
              <a:t>Keeping EE Programs Fresh</a:t>
            </a:r>
            <a:r>
              <a:rPr lang="en-US" sz="3600" b="1" i="1" dirty="0" smtClean="0"/>
              <a:t>:</a:t>
            </a:r>
            <a:br>
              <a:rPr lang="en-US" sz="3600" b="1" i="1" dirty="0" smtClean="0"/>
            </a:br>
            <a:r>
              <a:rPr lang="en-US" sz="3200" dirty="0"/>
              <a:t> </a:t>
            </a:r>
            <a:r>
              <a:rPr lang="en-US" sz="2900" dirty="0"/>
              <a:t>Aligning with </a:t>
            </a:r>
            <a:r>
              <a:rPr lang="en-US" sz="2900" i="1" dirty="0"/>
              <a:t>Next Generation Science </a:t>
            </a:r>
            <a:r>
              <a:rPr lang="en-US" sz="2900" i="1" dirty="0" smtClean="0"/>
              <a:t>Standards</a:t>
            </a:r>
            <a:endParaRPr lang="en-US" sz="29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Presented by: Next Step Adventure</a:t>
            </a:r>
          </a:p>
          <a:p>
            <a:r>
              <a:rPr lang="en-US" dirty="0" err="1" smtClean="0">
                <a:hlinkClick r:id="rId3"/>
              </a:rPr>
              <a:t>Nextstepadventure.com</a:t>
            </a: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991" y="4873599"/>
            <a:ext cx="1085334" cy="108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072" y="2404534"/>
            <a:ext cx="8603673" cy="1646302"/>
          </a:xfrm>
        </p:spPr>
        <p:txBody>
          <a:bodyPr/>
          <a:lstStyle/>
          <a:p>
            <a:pPr algn="ctr"/>
            <a:r>
              <a:rPr lang="en-US" sz="3600" b="1" dirty="0" smtClean="0"/>
              <a:t>Next Step Adventure </a:t>
            </a:r>
            <a:r>
              <a:rPr lang="en-US" sz="2900" i="1" dirty="0" smtClean="0"/>
              <a:t/>
            </a:r>
            <a:br>
              <a:rPr lang="en-US" sz="2900" i="1" dirty="0" smtClean="0"/>
            </a:br>
            <a:r>
              <a:rPr lang="en-US" sz="2800" i="1" dirty="0" smtClean="0"/>
              <a:t>Des Moines, Iowa</a:t>
            </a:r>
            <a:br>
              <a:rPr lang="en-US" sz="2800" i="1" dirty="0" smtClean="0"/>
            </a:br>
            <a:r>
              <a:rPr lang="en-US" sz="2800" i="1" dirty="0" smtClean="0">
                <a:hlinkClick r:id="rId3"/>
              </a:rPr>
              <a:t>nextstepadventure@mac.com</a:t>
            </a:r>
            <a:r>
              <a:rPr lang="en-US" sz="2800" i="1" dirty="0" smtClean="0"/>
              <a:t> </a:t>
            </a:r>
            <a:br>
              <a:rPr lang="en-US" sz="2800" i="1" dirty="0" smtClean="0"/>
            </a:br>
            <a:r>
              <a:rPr lang="en-US" sz="2800" i="1" dirty="0" smtClean="0"/>
              <a:t>515.979.3311</a:t>
            </a:r>
            <a:endParaRPr lang="en-US" sz="2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857066" cy="1571034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algn="ctr"/>
            <a:r>
              <a:rPr lang="en-US" sz="2600" i="1" dirty="0" smtClean="0"/>
              <a:t>*Contact </a:t>
            </a:r>
            <a:r>
              <a:rPr lang="en-US" sz="2600" i="1" dirty="0"/>
              <a:t>us for help realigning your current EE programs to meet </a:t>
            </a:r>
            <a:r>
              <a:rPr lang="en-US" sz="2600" i="1" dirty="0" smtClean="0"/>
              <a:t>NGSS</a:t>
            </a:r>
          </a:p>
          <a:p>
            <a:endParaRPr lang="en-US" i="1" dirty="0" smtClean="0"/>
          </a:p>
          <a:p>
            <a:endParaRPr lang="en-US" dirty="0" smtClean="0"/>
          </a:p>
          <a:p>
            <a:r>
              <a:rPr lang="en-US" sz="2300" dirty="0" err="1" smtClean="0">
                <a:hlinkClick r:id="rId4"/>
              </a:rPr>
              <a:t>Nextstepadventure.com</a:t>
            </a:r>
            <a:r>
              <a:rPr lang="en-US" sz="23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067" y="2057714"/>
            <a:ext cx="1508637" cy="150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Session </a:t>
            </a:r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7247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Naturalists' interactions with school groups have a major impact on the next generation. By tweaking programs as school curriculum evolves, naturalists can expand their outreach. </a:t>
            </a:r>
          </a:p>
          <a:p>
            <a:r>
              <a:rPr lang="en-US" sz="2400" dirty="0" smtClean="0"/>
              <a:t>Why are the Next Generation Science Standards (NGSS) good for environmental educators? </a:t>
            </a:r>
          </a:p>
          <a:p>
            <a:pPr lvl="1"/>
            <a:r>
              <a:rPr lang="en-US" sz="2200" dirty="0" smtClean="0"/>
              <a:t>Check out </a:t>
            </a:r>
            <a:r>
              <a:rPr lang="en-US" sz="2200" dirty="0" smtClean="0">
                <a:hlinkClick r:id="rId2"/>
              </a:rPr>
              <a:t>this blog post</a:t>
            </a:r>
            <a:r>
              <a:rPr lang="en-US" sz="2200" dirty="0" smtClean="0"/>
              <a:t> by the National Wildlife Federation.</a:t>
            </a:r>
          </a:p>
          <a:p>
            <a:endParaRPr lang="en-US" sz="2400" dirty="0" smtClean="0"/>
          </a:p>
          <a:p>
            <a:r>
              <a:rPr lang="en-US" sz="2400" dirty="0" smtClean="0"/>
              <a:t>Learn </a:t>
            </a:r>
            <a:r>
              <a:rPr lang="en-US" sz="2400" dirty="0"/>
              <a:t>about the Next Generation Science Standard and </a:t>
            </a:r>
            <a:r>
              <a:rPr lang="en-US" sz="2400" dirty="0" smtClean="0"/>
              <a:t>online tools that are useful in </a:t>
            </a:r>
            <a:r>
              <a:rPr lang="en-US" sz="2400" dirty="0"/>
              <a:t>modifying your EE programs.</a:t>
            </a:r>
          </a:p>
        </p:txBody>
      </p:sp>
    </p:spTree>
    <p:extLst>
      <p:ext uri="{BB962C8B-B14F-4D97-AF65-F5344CB8AC3E}">
        <p14:creationId xmlns:p14="http://schemas.microsoft.com/office/powerpoint/2010/main" val="15105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63600"/>
            <a:ext cx="3854528" cy="191347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Next Generation Science Standards </a:t>
            </a:r>
            <a:r>
              <a:rPr lang="en-US" dirty="0" smtClean="0"/>
              <a:t>- </a:t>
            </a:r>
            <a:r>
              <a:rPr lang="en-US" sz="2400" i="1" dirty="0" smtClean="0"/>
              <a:t>nuts and bolts:</a:t>
            </a:r>
            <a:endParaRPr lang="en-US" sz="24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61" y="491067"/>
            <a:ext cx="6442699" cy="58250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429604" y="2760140"/>
            <a:ext cx="4961466" cy="3403597"/>
          </a:xfrm>
        </p:spPr>
        <p:txBody>
          <a:bodyPr>
            <a:normAutofit/>
          </a:bodyPr>
          <a:lstStyle/>
          <a:p>
            <a:pPr lvl="2"/>
            <a:endParaRPr lang="en-US" dirty="0" smtClean="0"/>
          </a:p>
          <a:p>
            <a:pPr marL="1085576" lvl="2" indent="-171450">
              <a:buFont typeface="Arial" charset="0"/>
              <a:buChar char="•"/>
            </a:pPr>
            <a:r>
              <a:rPr lang="en-US" sz="1800" dirty="0" smtClean="0"/>
              <a:t>What </a:t>
            </a:r>
            <a:r>
              <a:rPr lang="en-US" sz="1800" dirty="0"/>
              <a:t>is NGSS? </a:t>
            </a:r>
          </a:p>
          <a:p>
            <a:pPr lvl="3"/>
            <a:r>
              <a:rPr lang="en-US" sz="1800" dirty="0"/>
              <a:t>Check out this </a:t>
            </a:r>
            <a:r>
              <a:rPr lang="en-US" sz="1800" dirty="0">
                <a:hlinkClick r:id="rId3"/>
              </a:rPr>
              <a:t>great video </a:t>
            </a:r>
            <a:r>
              <a:rPr lang="en-US" sz="1800" dirty="0" smtClean="0">
                <a:hlinkClick r:id="rId3"/>
              </a:rPr>
              <a:t>explanatiion</a:t>
            </a:r>
            <a:endParaRPr lang="en-US" sz="1800" dirty="0"/>
          </a:p>
          <a:p>
            <a:pPr marL="1085576" lvl="2" indent="-171450">
              <a:buFont typeface="Arial" charset="0"/>
              <a:buChar char="•"/>
            </a:pPr>
            <a:r>
              <a:rPr lang="en-US" sz="1800" dirty="0" smtClean="0"/>
              <a:t>What is a standard?</a:t>
            </a:r>
          </a:p>
          <a:p>
            <a:pPr marL="1085576" lvl="2" indent="-171450">
              <a:buFont typeface="Arial" charset="0"/>
              <a:buChar char="•"/>
            </a:pPr>
            <a:r>
              <a:rPr lang="en-US" sz="1800" dirty="0" smtClean="0"/>
              <a:t>How </a:t>
            </a:r>
            <a:r>
              <a:rPr lang="en-US" sz="1800" dirty="0"/>
              <a:t>does NGSS differ from previous standards?</a:t>
            </a:r>
          </a:p>
          <a:p>
            <a:pPr marL="1085576" lvl="2" indent="-171450">
              <a:buFont typeface="Arial" charset="0"/>
              <a:buChar char="•"/>
            </a:pPr>
            <a:r>
              <a:rPr lang="en-US" sz="1800" dirty="0"/>
              <a:t>How many states have adopted NGSS? 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3742266" cy="1744133"/>
          </a:xfrm>
        </p:spPr>
        <p:txBody>
          <a:bodyPr>
            <a:normAutofit/>
          </a:bodyPr>
          <a:lstStyle/>
          <a:p>
            <a:r>
              <a:rPr lang="en-US" dirty="0" smtClean="0"/>
              <a:t>Activity:</a:t>
            </a:r>
            <a:br>
              <a:rPr lang="en-US" dirty="0" smtClean="0"/>
            </a:br>
            <a:r>
              <a:rPr lang="en-US" dirty="0" smtClean="0"/>
              <a:t>Scavenger </a:t>
            </a:r>
            <a:r>
              <a:rPr lang="en-US" dirty="0" smtClean="0"/>
              <a:t>Hunt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386" y="257175"/>
            <a:ext cx="5258616" cy="6457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16"/>
                    </a14:imgEffect>
                    <a14:imgEffect>
                      <a14:saturation sat="107000"/>
                    </a14:imgEffect>
                    <a14:imgEffect>
                      <a14:brightnessContrast bright="9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60589"/>
            <a:ext cx="2235200" cy="22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0"/>
            <a:ext cx="9279466" cy="1388533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Strategies for aligning current </a:t>
            </a:r>
            <a:r>
              <a:rPr lang="en-US" dirty="0" smtClean="0"/>
              <a:t>programs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8533"/>
            <a:ext cx="8596668" cy="509693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Do a key </a:t>
            </a:r>
            <a:r>
              <a:rPr lang="en-US" dirty="0" smtClean="0">
                <a:hlinkClick r:id="rId2"/>
              </a:rPr>
              <a:t>word search </a:t>
            </a:r>
            <a:r>
              <a:rPr lang="en-US" dirty="0" smtClean="0"/>
              <a:t>on </a:t>
            </a:r>
            <a:r>
              <a:rPr lang="en-US" dirty="0" err="1" smtClean="0"/>
              <a:t>nextgenscience.org</a:t>
            </a:r>
            <a:r>
              <a:rPr lang="en-US" dirty="0" smtClean="0"/>
              <a:t> to determine </a:t>
            </a:r>
            <a:r>
              <a:rPr lang="en-US" dirty="0"/>
              <a:t>standards that could possibly pertain</a:t>
            </a:r>
          </a:p>
          <a:p>
            <a:pPr>
              <a:lnSpc>
                <a:spcPct val="150000"/>
              </a:lnSpc>
            </a:pPr>
            <a:r>
              <a:rPr lang="en-US" dirty="0"/>
              <a:t>Unpack the </a:t>
            </a:r>
            <a:r>
              <a:rPr lang="en-US" dirty="0" smtClean="0"/>
              <a:t>standard</a:t>
            </a:r>
          </a:p>
          <a:p>
            <a:pPr lvl="2">
              <a:lnSpc>
                <a:spcPct val="150000"/>
              </a:lnSpc>
            </a:pPr>
            <a:r>
              <a:rPr lang="en-US" i="1" dirty="0"/>
              <a:t>How can your activity enrich students’ </a:t>
            </a:r>
            <a:r>
              <a:rPr lang="en-US" i="1" dirty="0">
                <a:hlinkClick r:id="rId3"/>
              </a:rPr>
              <a:t>storyline</a:t>
            </a:r>
            <a:r>
              <a:rPr lang="en-US" i="1" dirty="0"/>
              <a:t>? </a:t>
            </a:r>
          </a:p>
          <a:p>
            <a:pPr lvl="2">
              <a:lnSpc>
                <a:spcPct val="150000"/>
              </a:lnSpc>
            </a:pPr>
            <a:r>
              <a:rPr lang="en-US" i="1" dirty="0"/>
              <a:t>Could your activity provide a </a:t>
            </a:r>
            <a:r>
              <a:rPr lang="en-US" i="1" dirty="0">
                <a:hlinkClick r:id="rId4" invalidUrl="https://www.nextgenscience.org/sites/default/files/Using Phenomena in NGSS.pdf"/>
              </a:rPr>
              <a:t>phenomena</a:t>
            </a:r>
            <a:r>
              <a:rPr lang="en-US" i="1" dirty="0"/>
              <a:t> to </a:t>
            </a:r>
            <a:r>
              <a:rPr lang="en-US" i="1" dirty="0" smtClean="0"/>
              <a:t>anchor </a:t>
            </a:r>
            <a:r>
              <a:rPr lang="en-US" i="1" dirty="0"/>
              <a:t>student learning? </a:t>
            </a:r>
          </a:p>
          <a:p>
            <a:pPr>
              <a:lnSpc>
                <a:spcPct val="150000"/>
              </a:lnSpc>
            </a:pPr>
            <a:r>
              <a:rPr lang="en-US" dirty="0"/>
              <a:t>Make simple tweaks to current activity to strengthen its connection to the standard</a:t>
            </a:r>
          </a:p>
          <a:p>
            <a:pPr>
              <a:lnSpc>
                <a:spcPct val="150000"/>
              </a:lnSpc>
            </a:pPr>
            <a:r>
              <a:rPr lang="en-US" dirty="0"/>
              <a:t>Using key terms from the standard, add prompting questions the leader can use while working with the students</a:t>
            </a:r>
          </a:p>
          <a:p>
            <a:pPr>
              <a:lnSpc>
                <a:spcPct val="150000"/>
              </a:lnSpc>
            </a:pPr>
            <a:r>
              <a:rPr lang="en-US" dirty="0"/>
              <a:t>Include a journal prompt at the end of the activity to assess students learning</a:t>
            </a:r>
          </a:p>
          <a:p>
            <a:pPr>
              <a:lnSpc>
                <a:spcPct val="150000"/>
              </a:lnSpc>
            </a:pPr>
            <a:r>
              <a:rPr lang="en-US" dirty="0"/>
              <a:t>Write up the activity and use it as a starting point for a </a:t>
            </a:r>
            <a:r>
              <a:rPr lang="en-US" i="1" dirty="0"/>
              <a:t>collaboration with classroom teachers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1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Comparing “old” to “new”</a:t>
            </a:r>
            <a:br>
              <a:rPr lang="en-US" dirty="0" smtClean="0"/>
            </a:b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086350"/>
            <a:ext cx="4185623" cy="576262"/>
          </a:xfrm>
        </p:spPr>
        <p:txBody>
          <a:bodyPr/>
          <a:lstStyle/>
          <a:p>
            <a:pPr algn="ctr"/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1086151"/>
            <a:ext cx="4185618" cy="576262"/>
          </a:xfrm>
        </p:spPr>
        <p:txBody>
          <a:bodyPr/>
          <a:lstStyle/>
          <a:p>
            <a:pPr algn="ctr"/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384" y="1662412"/>
            <a:ext cx="4613951" cy="45286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20631" y="6273225"/>
            <a:ext cx="4280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“</a:t>
            </a:r>
            <a:r>
              <a:rPr lang="en-US" sz="1600" b="1" i="1" dirty="0" smtClean="0"/>
              <a:t>Be the Bees Pollination Game</a:t>
            </a:r>
            <a:r>
              <a:rPr lang="en-US" sz="1600" i="1" dirty="0" smtClean="0"/>
              <a:t>” can be viewed in its entirety </a:t>
            </a:r>
            <a:r>
              <a:rPr lang="en-US" sz="1600" i="1" dirty="0" smtClean="0">
                <a:hlinkClick r:id="rId3"/>
              </a:rPr>
              <a:t>here</a:t>
            </a:r>
            <a:r>
              <a:rPr lang="en-US" sz="1600" i="1" dirty="0" smtClean="0"/>
              <a:t>. </a:t>
            </a:r>
            <a:endParaRPr lang="en-US" sz="16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46" y="1662412"/>
            <a:ext cx="4380420" cy="50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to remember: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422400"/>
            <a:ext cx="8596668" cy="5130799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en-US" dirty="0" smtClean="0"/>
              <a:t>You may </a:t>
            </a:r>
            <a:r>
              <a:rPr lang="en-US" dirty="0"/>
              <a:t>need to break a program into individual activities to match with </a:t>
            </a:r>
            <a:r>
              <a:rPr lang="en-US" dirty="0" smtClean="0"/>
              <a:t>standards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Remember, </a:t>
            </a:r>
            <a:r>
              <a:rPr lang="en-US" dirty="0" smtClean="0"/>
              <a:t>the </a:t>
            </a:r>
            <a:r>
              <a:rPr lang="en-US" dirty="0"/>
              <a:t>activity is one of many lessons for student learning on this standard.  </a:t>
            </a:r>
            <a:r>
              <a:rPr lang="en-US" dirty="0" smtClean="0"/>
              <a:t>The </a:t>
            </a:r>
            <a:r>
              <a:rPr lang="en-US" dirty="0"/>
              <a:t>activity does not need to teach it fully.  The performance expectation states what students must able to do after the unit of teaching, not the learning activities. 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Consider </a:t>
            </a:r>
            <a:r>
              <a:rPr lang="en-US" dirty="0"/>
              <a:t>students from many communities, ELL, cultural groups underrepresented in STEM </a:t>
            </a:r>
            <a:r>
              <a:rPr lang="en-US" dirty="0" smtClean="0"/>
              <a:t>fields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en-US" dirty="0" smtClean="0"/>
              <a:t>One </a:t>
            </a:r>
            <a:r>
              <a:rPr lang="en-US" dirty="0"/>
              <a:t>activity may be tweaked for many applications in multiple grade levels – change questions, keywords, journal prompt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Do the work, write it up and use it as </a:t>
            </a:r>
            <a:r>
              <a:rPr lang="en-US" dirty="0"/>
              <a:t>a </a:t>
            </a:r>
            <a:r>
              <a:rPr lang="en-US" i="1" dirty="0"/>
              <a:t>starting point for collaboration </a:t>
            </a:r>
            <a:r>
              <a:rPr lang="en-US" dirty="0"/>
              <a:t>with teachers 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50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2421466" cy="1278466"/>
          </a:xfrm>
        </p:spPr>
        <p:txBody>
          <a:bodyPr>
            <a:normAutofit/>
          </a:bodyPr>
          <a:lstStyle/>
          <a:p>
            <a:r>
              <a:rPr lang="en-US" dirty="0" smtClean="0"/>
              <a:t>Example of NGSS realigned program</a:t>
            </a:r>
            <a:br>
              <a:rPr lang="en-US" dirty="0" smtClean="0"/>
            </a:br>
            <a:r>
              <a:rPr lang="en-US" dirty="0" smtClean="0"/>
              <a:t>			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68" y="55263"/>
            <a:ext cx="5785908" cy="680273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2167466" cy="2584449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*see next slide for blank template to help with realigning your current activities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47333" y="2556933"/>
            <a:ext cx="89746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84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3"/>
            <a:ext cx="2895599" cy="1278466"/>
          </a:xfrm>
        </p:spPr>
        <p:txBody>
          <a:bodyPr>
            <a:normAutofit/>
          </a:bodyPr>
          <a:lstStyle/>
          <a:p>
            <a:r>
              <a:rPr lang="en-US" dirty="0" smtClean="0"/>
              <a:t>Template to Realign your current activities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33" y="118533"/>
            <a:ext cx="5452534" cy="673946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1" y="2777069"/>
            <a:ext cx="3149599" cy="391159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*let us know how we can help you:</a:t>
            </a:r>
          </a:p>
          <a:p>
            <a:r>
              <a:rPr lang="en-US" i="1" dirty="0" smtClean="0">
                <a:hlinkClick r:id="rId3"/>
              </a:rPr>
              <a:t>nextstepadventure@mac.com</a:t>
            </a:r>
            <a:endParaRPr lang="en-US" i="1" dirty="0" smtClean="0"/>
          </a:p>
          <a:p>
            <a:r>
              <a:rPr lang="en-US" i="1" dirty="0" smtClean="0"/>
              <a:t>515.979.3311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04598" y="2573866"/>
            <a:ext cx="89746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2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4336</TotalTime>
  <Words>425</Words>
  <Application>Microsoft Macintosh PowerPoint</Application>
  <PresentationFormat>Widescreen</PresentationFormat>
  <Paragraphs>64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Mangal</vt:lpstr>
      <vt:lpstr>Trebuchet MS</vt:lpstr>
      <vt:lpstr>Wingdings 3</vt:lpstr>
      <vt:lpstr>Arial</vt:lpstr>
      <vt:lpstr>Facet</vt:lpstr>
      <vt:lpstr>Keeping EE Programs Fresh:  Aligning with Next Generation Science Standards</vt:lpstr>
      <vt:lpstr> Session Summary</vt:lpstr>
      <vt:lpstr>Next Generation Science Standards - nuts and bolts:</vt:lpstr>
      <vt:lpstr>Activity: Scavenger Hunt</vt:lpstr>
      <vt:lpstr> Strategies for aligning current programs…</vt:lpstr>
      <vt:lpstr>Comparing “old” to “new” </vt:lpstr>
      <vt:lpstr>Ideas to remember:</vt:lpstr>
      <vt:lpstr>Example of NGSS realigned program     </vt:lpstr>
      <vt:lpstr>Template to Realign your current activities </vt:lpstr>
      <vt:lpstr>Next Step Adventure  Des Moines, Iowa nextstepadventure@mac.com  515.979.3311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EE Programs Fresh:  Aligning with Next Generation Science Standards</dc:title>
  <dc:creator>Shelly Johnson</dc:creator>
  <cp:lastModifiedBy>Shelly Johnson</cp:lastModifiedBy>
  <cp:revision>15</cp:revision>
  <dcterms:created xsi:type="dcterms:W3CDTF">2017-10-09T16:44:20Z</dcterms:created>
  <dcterms:modified xsi:type="dcterms:W3CDTF">2017-10-13T02:40:38Z</dcterms:modified>
</cp:coreProperties>
</file>