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82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81" r:id="rId13"/>
    <p:sldId id="273" r:id="rId14"/>
    <p:sldId id="274" r:id="rId15"/>
    <p:sldId id="278" r:id="rId16"/>
    <p:sldId id="276" r:id="rId17"/>
    <p:sldId id="275" r:id="rId18"/>
    <p:sldId id="279" r:id="rId19"/>
    <p:sldId id="280" r:id="rId20"/>
    <p:sldId id="26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584" y="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31787-6996-0940-A8CF-DA436C33E0C4}" type="datetimeFigureOut">
              <a:rPr lang="en-US" smtClean="0"/>
              <a:pPr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5D093-4920-E840-A241-B6F3311B6B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mapspublic2.ihmc.us/rid=1QFJG61Q8-SZBGRN-5NYD/StrandMap-NGSS%20Climate%20Weather2.cmap.cmap" TargetMode="External"/><Relationship Id="rId3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mapspublic2.ihmc.us/rid=1QFJ88YMG-M7FBBS-5N06/Climate%20Change%20Bite-Sized2.cmap" TargetMode="External"/><Relationship Id="rId3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356" y="1518240"/>
            <a:ext cx="6810244" cy="122436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Leap from Climate Change Conceptual Maps to Collaborative </a:t>
            </a:r>
            <a:r>
              <a:rPr lang="en-US" sz="3200" dirty="0" err="1" smtClean="0"/>
              <a:t>Metacognition</a:t>
            </a:r>
            <a:r>
              <a:rPr lang="en-US" sz="3200" dirty="0" smtClean="0"/>
              <a:t> Toolbox </a:t>
            </a:r>
            <a:r>
              <a:rPr lang="en-US" sz="2800" b="1" dirty="0" smtClean="0"/>
              <a:t> 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09900"/>
            <a:ext cx="6400800" cy="850900"/>
          </a:xfrm>
        </p:spPr>
        <p:txBody>
          <a:bodyPr/>
          <a:lstStyle/>
          <a:p>
            <a:r>
              <a:rPr lang="en-US" sz="2400" b="1" i="1" dirty="0" smtClean="0"/>
              <a:t>NAAEE Research Symposium 2017</a:t>
            </a:r>
            <a:endParaRPr lang="en-US" sz="2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642128" y="4724400"/>
            <a:ext cx="2240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Jane Heinze-Fry, Ph.D.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Climate</a:t>
            </a:r>
            <a:r>
              <a:rPr lang="en-US" dirty="0" smtClean="0"/>
              <a:t> Change Education</a:t>
            </a:r>
            <a:r>
              <a:rPr lang="en-US" dirty="0" smtClean="0"/>
              <a:t>: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Science and Engineering Practices</a:t>
            </a:r>
            <a:endParaRPr lang="en-US" dirty="0"/>
          </a:p>
        </p:txBody>
      </p:sp>
      <p:pic>
        <p:nvPicPr>
          <p:cNvPr id="4" name="Content Placeholder 3" descr="8 Inquiry-based Science and Engineering Practices Extended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5444" b="-1544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Climate</a:t>
            </a:r>
            <a:r>
              <a:rPr lang="en-US" dirty="0" smtClean="0"/>
              <a:t> Change Education </a:t>
            </a:r>
            <a:r>
              <a:rPr lang="en-US" dirty="0" smtClean="0"/>
              <a:t>Resources:</a:t>
            </a:r>
            <a:br>
              <a:rPr lang="en-US" dirty="0" smtClean="0"/>
            </a:br>
            <a:r>
              <a:rPr lang="en-US" dirty="0" smtClean="0"/>
              <a:t>Elementary through College</a:t>
            </a:r>
            <a:endParaRPr lang="en-US" dirty="0"/>
          </a:p>
        </p:txBody>
      </p:sp>
      <p:pic>
        <p:nvPicPr>
          <p:cNvPr id="4" name="Content Placeholder 3" descr="9 Resources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0501" b="-1050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Innovation 2</a:t>
            </a:r>
            <a:r>
              <a:rPr lang="en-US" sz="3600" dirty="0" smtClean="0"/>
              <a:t>:</a:t>
            </a:r>
            <a:br>
              <a:rPr lang="en-US" sz="3600" dirty="0" smtClean="0"/>
            </a:br>
            <a:r>
              <a:rPr lang="en-US" sz="3600" dirty="0" smtClean="0">
                <a:hlinkClick r:id="rId2"/>
              </a:rPr>
              <a:t>NGSS </a:t>
            </a:r>
            <a:r>
              <a:rPr lang="en-US" sz="3600" dirty="0" smtClean="0">
                <a:hlinkClick r:id="rId2"/>
              </a:rPr>
              <a:t>Weather/Climate Strand Map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>
              <a:hlinkClick r:id="rId2"/>
            </a:endParaRPr>
          </a:p>
          <a:p>
            <a:pPr algn="ctr">
              <a:buNone/>
            </a:pPr>
            <a:endParaRPr lang="en-US" dirty="0" smtClean="0">
              <a:hlinkClick r:id="rId2"/>
            </a:endParaRPr>
          </a:p>
          <a:p>
            <a:pPr algn="ctr">
              <a:buNone/>
            </a:pPr>
            <a:endParaRPr lang="en-US" dirty="0" smtClean="0">
              <a:hlinkClick r:id="rId2"/>
            </a:endParaRPr>
          </a:p>
          <a:p>
            <a:pPr algn="ctr">
              <a:buNone/>
            </a:pPr>
            <a:endParaRPr lang="en-US" dirty="0" smtClean="0">
              <a:hlinkClick r:id="rId2"/>
            </a:endParaRPr>
          </a:p>
          <a:p>
            <a:pPr algn="ctr">
              <a:buNone/>
            </a:pPr>
            <a:endParaRPr lang="en-US" dirty="0" smtClean="0">
              <a:hlinkClick r:id="rId2"/>
            </a:endParaRPr>
          </a:p>
          <a:p>
            <a:pPr algn="ctr">
              <a:buNone/>
            </a:pPr>
            <a:endParaRPr lang="en-US" dirty="0" smtClean="0">
              <a:hlinkClick r:id="rId2"/>
            </a:endParaRPr>
          </a:p>
          <a:p>
            <a:pPr algn="ctr"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A StrandMap-NGSS Climate Weather3.c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1600199"/>
            <a:ext cx="9178934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Innovation 3: </a:t>
            </a:r>
            <a:r>
              <a:rPr lang="en-US" dirty="0" err="1" smtClean="0"/>
              <a:t>Metacognition</a:t>
            </a:r>
            <a:r>
              <a:rPr lang="en-US" dirty="0" smtClean="0"/>
              <a:t> Toolbox </a:t>
            </a:r>
            <a:br>
              <a:rPr lang="en-US" dirty="0" smtClean="0"/>
            </a:br>
            <a:r>
              <a:rPr lang="en-US" dirty="0" smtClean="0"/>
              <a:t>for Wicked Big </a:t>
            </a:r>
            <a:r>
              <a:rPr lang="en-US" dirty="0" smtClean="0"/>
              <a:t>Problems: a Beginning</a:t>
            </a:r>
            <a:endParaRPr lang="en-US" dirty="0"/>
          </a:p>
        </p:txBody>
      </p:sp>
      <p:pic>
        <p:nvPicPr>
          <p:cNvPr id="4" name="Content Placeholder 3" descr="C Metacognition and Sustainability &amp; Resilience - What metacognitive tools facilitate progress toward sustainability and resilienc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759" r="-475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Vee</a:t>
            </a:r>
            <a:r>
              <a:rPr lang="en-US" dirty="0" smtClean="0"/>
              <a:t> Diagram/ NGSS</a:t>
            </a:r>
            <a:endParaRPr lang="en-US" dirty="0"/>
          </a:p>
        </p:txBody>
      </p:sp>
      <p:pic>
        <p:nvPicPr>
          <p:cNvPr id="4" name="Content Placeholder 3" descr="2 Vee Diagram NGSS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741" r="-474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Problem Solving</a:t>
            </a:r>
            <a:endParaRPr lang="en-US" dirty="0"/>
          </a:p>
        </p:txBody>
      </p:sp>
      <p:pic>
        <p:nvPicPr>
          <p:cNvPr id="4" name="Content Placeholder 3" descr="4 Collaborative Problem Solv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822" r="-682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Model-Evidence-Conclusion</a:t>
            </a:r>
            <a:endParaRPr lang="en-US" dirty="0"/>
          </a:p>
        </p:txBody>
      </p:sp>
      <p:pic>
        <p:nvPicPr>
          <p:cNvPr id="4" name="Content Placeholder 3" descr="3 Model-Evidence-Link Diagr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1232" r="-3123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Diagram</a:t>
            </a:r>
            <a:endParaRPr lang="en-US" dirty="0"/>
          </a:p>
        </p:txBody>
      </p:sp>
      <p:pic>
        <p:nvPicPr>
          <p:cNvPr id="4" name="Content Placeholder 3" descr="5 Tree Diagr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822" r="-682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Multisolvers</a:t>
            </a:r>
            <a:endParaRPr lang="en-US" dirty="0"/>
          </a:p>
        </p:txBody>
      </p:sp>
      <p:pic>
        <p:nvPicPr>
          <p:cNvPr id="4" name="Content Placeholder 3" descr="7 FLOWER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7958" r="-1795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Diffusion of</a:t>
            </a:r>
            <a:r>
              <a:rPr lang="en-US" dirty="0" smtClean="0"/>
              <a:t> Conceptual Map Innovations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Collective Adjacent </a:t>
            </a:r>
            <a:r>
              <a:rPr lang="en-US" dirty="0" smtClean="0"/>
              <a:t>Possible:  Contribute Feedback and Additions to the </a:t>
            </a:r>
            <a:r>
              <a:rPr lang="en-US" dirty="0" err="1" smtClean="0"/>
              <a:t>Metacognition</a:t>
            </a:r>
            <a:r>
              <a:rPr lang="en-US" dirty="0" smtClean="0"/>
              <a:t> Toolbox</a:t>
            </a:r>
          </a:p>
          <a:p>
            <a:endParaRPr lang="en-US" dirty="0" smtClean="0"/>
          </a:p>
          <a:p>
            <a:r>
              <a:rPr lang="en-US" dirty="0" smtClean="0"/>
              <a:t>We’ve only Just Begun. . 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Stephen Johnson’s Innovation and the ‘Adjacent Possible’:  3 Building Blocks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r>
              <a:rPr lang="en-US" dirty="0" smtClean="0"/>
              <a:t>Climate Change as a Wicked Big Problem</a:t>
            </a:r>
          </a:p>
          <a:p>
            <a:endParaRPr lang="en-US" dirty="0" smtClean="0"/>
          </a:p>
          <a:p>
            <a:r>
              <a:rPr lang="en-US" dirty="0" smtClean="0"/>
              <a:t>Next Generation Science Standards (NGSS)</a:t>
            </a:r>
          </a:p>
          <a:p>
            <a:endParaRPr lang="en-US" dirty="0" smtClean="0"/>
          </a:p>
          <a:p>
            <a:r>
              <a:rPr lang="en-US" dirty="0" smtClean="0"/>
              <a:t>Emphasis on the Value of </a:t>
            </a:r>
            <a:r>
              <a:rPr lang="en-US" dirty="0" err="1" smtClean="0"/>
              <a:t>Metacognition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kind attention.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Contact with comments, edits, suggestions: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Jane Heinze-Fry, Ph.D.</a:t>
            </a:r>
          </a:p>
          <a:p>
            <a:pPr algn="ctr">
              <a:buNone/>
            </a:pPr>
            <a:r>
              <a:rPr lang="en-US" sz="2400" dirty="0" smtClean="0"/>
              <a:t>Special Programs Director</a:t>
            </a:r>
          </a:p>
          <a:p>
            <a:pPr algn="ctr">
              <a:buNone/>
            </a:pPr>
            <a:r>
              <a:rPr lang="en-US" sz="2400" dirty="0" smtClean="0"/>
              <a:t>Museum Institute for Teaching Science</a:t>
            </a:r>
          </a:p>
          <a:p>
            <a:pPr algn="ctr">
              <a:buNone/>
            </a:pPr>
            <a:r>
              <a:rPr lang="en-US" sz="2400" dirty="0" smtClean="0"/>
              <a:t>Quincy, Massachusetts, USA</a:t>
            </a:r>
          </a:p>
          <a:p>
            <a:pPr algn="ctr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jahfry@mits.org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hlinkClick r:id="rId2"/>
              </a:rPr>
              <a:t>Innovation 1:</a:t>
            </a:r>
            <a:br>
              <a:rPr lang="en-US" sz="3600" dirty="0" smtClean="0">
                <a:hlinkClick r:id="rId2"/>
              </a:rPr>
            </a:br>
            <a:r>
              <a:rPr lang="en-US" sz="3600" dirty="0" smtClean="0">
                <a:hlinkClick r:id="rId2"/>
              </a:rPr>
              <a:t>Concept Map of Climate Change and </a:t>
            </a:r>
            <a:br>
              <a:rPr lang="en-US" sz="3600" dirty="0" smtClean="0">
                <a:hlinkClick r:id="rId2"/>
              </a:rPr>
            </a:br>
            <a:r>
              <a:rPr lang="en-US" sz="3600" dirty="0" smtClean="0">
                <a:hlinkClick r:id="rId2"/>
              </a:rPr>
              <a:t>Climate Change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>
              <a:hlinkClick r:id="rId2"/>
            </a:endParaRPr>
          </a:p>
          <a:p>
            <a:pPr algn="ctr">
              <a:buNone/>
            </a:pPr>
            <a:endParaRPr lang="en-US" dirty="0" smtClean="0">
              <a:hlinkClick r:id="rId2"/>
            </a:endParaRPr>
          </a:p>
          <a:p>
            <a:pPr algn="ctr">
              <a:buNone/>
            </a:pPr>
            <a:endParaRPr lang="en-US" dirty="0" smtClean="0">
              <a:hlinkClick r:id="rId2"/>
            </a:endParaRPr>
          </a:p>
          <a:p>
            <a:pPr algn="ctr">
              <a:buNone/>
            </a:pPr>
            <a:endParaRPr lang="en-US" dirty="0" smtClean="0">
              <a:hlinkClick r:id="rId2"/>
            </a:endParaRPr>
          </a:p>
          <a:p>
            <a:pPr algn="ctr">
              <a:buNone/>
            </a:pPr>
            <a:endParaRPr lang="en-US" dirty="0" smtClean="0">
              <a:hlinkClick r:id="rId2"/>
            </a:endParaRPr>
          </a:p>
          <a:p>
            <a:pPr algn="ctr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1 Climate Change Bite-Sized2 - What is climate change   causes   impacts   solutio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1651318"/>
            <a:ext cx="9008736" cy="46732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61953" y="3244334"/>
            <a:ext cx="1420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Innovation 1: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Change Details</a:t>
            </a:r>
            <a:endParaRPr lang="en-US" dirty="0"/>
          </a:p>
        </p:txBody>
      </p:sp>
      <p:pic>
        <p:nvPicPr>
          <p:cNvPr id="4" name="Content Placeholder 3" descr="2 Climate Change Extended - What is climate change   causes   impacts   solution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828" r="-2382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Climate Impacts on Human Systems</a:t>
            </a:r>
            <a:endParaRPr lang="en-US" dirty="0"/>
          </a:p>
        </p:txBody>
      </p:sp>
      <p:pic>
        <p:nvPicPr>
          <p:cNvPr id="4" name="Content Placeholder 3" descr="3 Human Systems - How does climate change impact human systems.jpg"/>
          <p:cNvPicPr>
            <a:picLocks noGrp="1" noChangeAspect="1"/>
          </p:cNvPicPr>
          <p:nvPr>
            <p:ph idx="1"/>
          </p:nvPr>
        </p:nvPicPr>
        <p:blipFill>
          <a:blip r:embed="rId2"/>
          <a:srcRect t="-332" b="-33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Impacts on Earth Systems</a:t>
            </a:r>
            <a:endParaRPr lang="en-US" dirty="0"/>
          </a:p>
        </p:txBody>
      </p:sp>
      <p:pic>
        <p:nvPicPr>
          <p:cNvPr id="4" name="Content Placeholder 3" descr="4 Earth Systems - How does climate change impact earth system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8373" r="-2837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Climate Change Solutions:</a:t>
            </a:r>
            <a:br>
              <a:rPr lang="en-US" dirty="0" smtClean="0"/>
            </a:br>
            <a:r>
              <a:rPr lang="en-US" dirty="0" smtClean="0"/>
              <a:t>Sustainability via Civil Society</a:t>
            </a:r>
            <a:endParaRPr lang="en-US" dirty="0"/>
          </a:p>
        </p:txBody>
      </p:sp>
      <p:pic>
        <p:nvPicPr>
          <p:cNvPr id="4" name="Content Placeholder 3" descr="5 Solutions - What climate change solutions are being proposed and implemented by civil society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3837" b="-1383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</a:t>
            </a:r>
            <a:r>
              <a:rPr lang="en-US" dirty="0" smtClean="0"/>
              <a:t> Change Education </a:t>
            </a:r>
            <a:r>
              <a:rPr lang="en-US" dirty="0" smtClean="0"/>
              <a:t>Solution</a:t>
            </a:r>
            <a:endParaRPr lang="en-US" dirty="0"/>
          </a:p>
        </p:txBody>
      </p:sp>
      <p:pic>
        <p:nvPicPr>
          <p:cNvPr id="4" name="Content Placeholder 3" descr="6 Climate Change Education Extended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1660" b="-2166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Climate</a:t>
            </a:r>
            <a:r>
              <a:rPr lang="en-US" dirty="0" smtClean="0"/>
              <a:t> Change Education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Interdisciplinary Connections</a:t>
            </a:r>
            <a:endParaRPr lang="en-US" dirty="0"/>
          </a:p>
        </p:txBody>
      </p:sp>
      <p:pic>
        <p:nvPicPr>
          <p:cNvPr id="4" name="Content Placeholder 3" descr="7 Interdisciplinary Connections Extended.jpg"/>
          <p:cNvPicPr>
            <a:picLocks noGrp="1" noChangeAspect="1"/>
          </p:cNvPicPr>
          <p:nvPr>
            <p:ph idx="1"/>
          </p:nvPr>
        </p:nvPicPr>
        <p:blipFill>
          <a:blip r:embed="rId2"/>
          <a:srcRect t="-9277" b="-927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225</Words>
  <Application>Microsoft Macintosh PowerPoint</Application>
  <PresentationFormat>On-screen Show (4:3)</PresentationFormat>
  <Paragraphs>53</Paragraphs>
  <Slides>20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Leap from Climate Change Conceptual Maps to Collaborative Metacognition Toolbox  </vt:lpstr>
      <vt:lpstr>Stephen Johnson’s Innovation and the ‘Adjacent Possible’:  3 Building Blocks</vt:lpstr>
      <vt:lpstr>Innovation 1: Concept Map of Climate Change and  Climate Change Education</vt:lpstr>
      <vt:lpstr>Climate Change Details</vt:lpstr>
      <vt:lpstr>Climate Impacts on Human Systems</vt:lpstr>
      <vt:lpstr>Climate Impacts on Earth Systems</vt:lpstr>
      <vt:lpstr>Climate Change Solutions: Sustainability via Civil Society</vt:lpstr>
      <vt:lpstr>Climate Change Education Solution</vt:lpstr>
      <vt:lpstr>Climate Change Education:  Interdisciplinary Connections</vt:lpstr>
      <vt:lpstr>Climate Change Education:  Science and Engineering Practices</vt:lpstr>
      <vt:lpstr>Climate Change Education Resources: Elementary through College</vt:lpstr>
      <vt:lpstr>Innovation 2: NGSS Weather/Climate Strand Map</vt:lpstr>
      <vt:lpstr>Innovation 3: Metacognition Toolbox  for Wicked Big Problems: a Beginning</vt:lpstr>
      <vt:lpstr>Vee Diagram/ NGSS</vt:lpstr>
      <vt:lpstr>Collaborative Problem Solving</vt:lpstr>
      <vt:lpstr>Model-Evidence-Conclusion</vt:lpstr>
      <vt:lpstr>Tree Diagram</vt:lpstr>
      <vt:lpstr>Multisolvers</vt:lpstr>
      <vt:lpstr>What’s Next?</vt:lpstr>
      <vt:lpstr>Thank you for your kind attention.</vt:lpstr>
    </vt:vector>
  </TitlesOfParts>
  <Company>MITS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OF CONCEPTUAL MAPPING TO CLIMATE CHANGE EDUCATION: </dc:title>
  <dc:creator>Jane Heinze-Fry</dc:creator>
  <cp:lastModifiedBy>Jane Heinze-Fry</cp:lastModifiedBy>
  <cp:revision>47</cp:revision>
  <dcterms:created xsi:type="dcterms:W3CDTF">2017-10-13T13:02:49Z</dcterms:created>
  <dcterms:modified xsi:type="dcterms:W3CDTF">2017-10-13T13:53:27Z</dcterms:modified>
</cp:coreProperties>
</file>