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66" r:id="rId3"/>
    <p:sldId id="294" r:id="rId4"/>
    <p:sldId id="272" r:id="rId5"/>
    <p:sldId id="295" r:id="rId6"/>
    <p:sldId id="262" r:id="rId7"/>
    <p:sldId id="291" r:id="rId8"/>
    <p:sldId id="270" r:id="rId9"/>
    <p:sldId id="300" r:id="rId10"/>
    <p:sldId id="280" r:id="rId11"/>
    <p:sldId id="265" r:id="rId12"/>
    <p:sldId id="298" r:id="rId13"/>
    <p:sldId id="297" r:id="rId14"/>
    <p:sldId id="299" r:id="rId15"/>
    <p:sldId id="292" r:id="rId16"/>
    <p:sldId id="282"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55" autoAdjust="0"/>
  </p:normalViewPr>
  <p:slideViewPr>
    <p:cSldViewPr snapToGrid="0">
      <p:cViewPr varScale="1">
        <p:scale>
          <a:sx n="64" d="100"/>
          <a:sy n="64" d="100"/>
        </p:scale>
        <p:origin x="180" y="72"/>
      </p:cViewPr>
      <p:guideLst/>
    </p:cSldViewPr>
  </p:slideViewPr>
  <p:outlineViewPr>
    <p:cViewPr>
      <p:scale>
        <a:sx n="33" d="100"/>
        <a:sy n="33" d="100"/>
      </p:scale>
      <p:origin x="0" y="-2592"/>
    </p:cViewPr>
  </p:outlineViewPr>
  <p:notesTextViewPr>
    <p:cViewPr>
      <p:scale>
        <a:sx n="1" d="1"/>
        <a:sy n="1" d="1"/>
      </p:scale>
      <p:origin x="0" y="0"/>
    </p:cViewPr>
  </p:notesTextViewPr>
  <p:sorterViewPr>
    <p:cViewPr>
      <p:scale>
        <a:sx n="100" d="100"/>
        <a:sy n="100" d="100"/>
      </p:scale>
      <p:origin x="0" y="-9318"/>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DE1A0-B8EB-406F-8FFF-23155749C4F1}" type="datetimeFigureOut">
              <a:rPr lang="en-US" smtClean="0"/>
              <a:t>10/14/2019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7BEAC-0E1D-4C4B-883D-449F847688A1}" type="slidenum">
              <a:rPr lang="en-US" smtClean="0"/>
              <a:t>‹#›</a:t>
            </a:fld>
            <a:endParaRPr lang="en-US"/>
          </a:p>
        </p:txBody>
      </p:sp>
    </p:spTree>
    <p:extLst>
      <p:ext uri="{BB962C8B-B14F-4D97-AF65-F5344CB8AC3E}">
        <p14:creationId xmlns:p14="http://schemas.microsoft.com/office/powerpoint/2010/main" val="196179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Environmental Education Center in Gladwyne, PA </a:t>
            </a:r>
          </a:p>
          <a:p>
            <a:r>
              <a:rPr lang="en-US" baseline="0" dirty="0" smtClean="0"/>
              <a:t>Programs serve local communities (camp) as well as region and underserved communities</a:t>
            </a:r>
          </a:p>
          <a:p>
            <a:endParaRPr lang="en-US" baseline="0" dirty="0" smtClean="0"/>
          </a:p>
          <a:p>
            <a:r>
              <a:rPr lang="en-US" baseline="0" dirty="0" smtClean="0"/>
              <a:t>Feature program PCAN has been working in Philadelphia for more than 10 years, serving XX of students and teachers</a:t>
            </a:r>
          </a:p>
          <a:p>
            <a:endParaRPr lang="en-US" baseline="0" dirty="0" smtClean="0"/>
          </a:p>
          <a:p>
            <a:r>
              <a:rPr lang="en-US" baseline="0" dirty="0" smtClean="0"/>
              <a:t>Program is iterative and changes with the needs of EE and schools.</a:t>
            </a:r>
          </a:p>
          <a:p>
            <a:endParaRPr lang="en-US" baseline="0" dirty="0" smtClean="0"/>
          </a:p>
          <a:p>
            <a:r>
              <a:rPr lang="en-US" baseline="0" dirty="0" smtClean="0"/>
              <a:t>Latest model has been studied by UPENN in 2017-2018  school year</a:t>
            </a:r>
          </a:p>
          <a:p>
            <a:endParaRPr lang="en-US" baseline="0" dirty="0" smtClean="0"/>
          </a:p>
          <a:p>
            <a:r>
              <a:rPr lang="en-US" baseline="0" dirty="0" smtClean="0"/>
              <a:t>Changing conditions make it </a:t>
            </a:r>
            <a:r>
              <a:rPr lang="en-US" baseline="0" dirty="0" err="1" smtClean="0"/>
              <a:t>imperitive</a:t>
            </a:r>
            <a:r>
              <a:rPr lang="en-US" baseline="0" dirty="0" smtClean="0"/>
              <a:t> that we stay ahead of the curve.</a:t>
            </a:r>
          </a:p>
        </p:txBody>
      </p:sp>
      <p:sp>
        <p:nvSpPr>
          <p:cNvPr id="4" name="Slide Number Placeholder 3"/>
          <p:cNvSpPr>
            <a:spLocks noGrp="1"/>
          </p:cNvSpPr>
          <p:nvPr>
            <p:ph type="sldNum" sz="quarter" idx="10"/>
          </p:nvPr>
        </p:nvSpPr>
        <p:spPr/>
        <p:txBody>
          <a:bodyPr/>
          <a:lstStyle/>
          <a:p>
            <a:fld id="{96A7BEAC-0E1D-4C4B-883D-449F847688A1}" type="slidenum">
              <a:rPr lang="en-US" smtClean="0"/>
              <a:t>2</a:t>
            </a:fld>
            <a:endParaRPr lang="en-US"/>
          </a:p>
        </p:txBody>
      </p:sp>
    </p:spTree>
    <p:extLst>
      <p:ext uri="{BB962C8B-B14F-4D97-AF65-F5344CB8AC3E}">
        <p14:creationId xmlns:p14="http://schemas.microsoft.com/office/powerpoint/2010/main" val="292615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EE</a:t>
            </a:r>
            <a:r>
              <a:rPr lang="en-US" baseline="0" dirty="0" smtClean="0"/>
              <a:t> is more relevant now than at any time in recent history</a:t>
            </a:r>
          </a:p>
          <a:p>
            <a:endParaRPr lang="en-US" baseline="0" dirty="0" smtClean="0"/>
          </a:p>
          <a:p>
            <a:r>
              <a:rPr lang="en-US" baseline="0" dirty="0" smtClean="0"/>
              <a:t>Climate change is widely accepted as the most pressing environmental problem that will impact food availability, public health, ecosystems, economies, etc.    Environmental issues go beyond “saving wildlife”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E601AD3-3020-42A8-AF47-0FB2B22BA610}" type="slidenum">
              <a:rPr lang="en-US" smtClean="0"/>
              <a:t>4</a:t>
            </a:fld>
            <a:endParaRPr lang="en-US"/>
          </a:p>
        </p:txBody>
      </p:sp>
    </p:spTree>
    <p:extLst>
      <p:ext uri="{BB962C8B-B14F-4D97-AF65-F5344CB8AC3E}">
        <p14:creationId xmlns:p14="http://schemas.microsoft.com/office/powerpoint/2010/main" val="62602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education</a:t>
            </a:r>
            <a:r>
              <a:rPr lang="en-US" baseline="0" dirty="0" smtClean="0"/>
              <a:t> is experiencing a revolution after a period of stagnancy (no child left behind)</a:t>
            </a:r>
          </a:p>
          <a:p>
            <a:r>
              <a:rPr lang="en-US" baseline="0" dirty="0" smtClean="0"/>
              <a:t>National Academic standards emphasis on solving environmental problems</a:t>
            </a:r>
          </a:p>
          <a:p>
            <a:r>
              <a:rPr lang="en-US" baseline="0" dirty="0" smtClean="0"/>
              <a:t>Elementary teachers teach 30 minutes per week of science</a:t>
            </a:r>
          </a:p>
          <a:p>
            <a:r>
              <a:rPr lang="en-US" baseline="0" dirty="0" smtClean="0"/>
              <a:t>Schools are being asked to  implement STEM in advance of receiving support</a:t>
            </a:r>
          </a:p>
          <a:p>
            <a:r>
              <a:rPr lang="en-US" baseline="0" dirty="0" smtClean="0"/>
              <a:t>Environment lends itself to conceptual real world vision for 3 D science</a:t>
            </a:r>
          </a:p>
          <a:p>
            <a:r>
              <a:rPr lang="en-US" baseline="0" dirty="0" smtClean="0"/>
              <a:t>Authentic opportunities for asking questions, investigations, </a:t>
            </a:r>
            <a:r>
              <a:rPr lang="en-US" baseline="0" dirty="0" err="1" smtClean="0"/>
              <a:t>explaination</a:t>
            </a:r>
            <a:r>
              <a:rPr lang="en-US" baseline="0" dirty="0" smtClean="0"/>
              <a:t> and argumentation</a:t>
            </a:r>
          </a:p>
          <a:p>
            <a:endParaRPr lang="en-US" dirty="0"/>
          </a:p>
        </p:txBody>
      </p:sp>
      <p:sp>
        <p:nvSpPr>
          <p:cNvPr id="4" name="Slide Number Placeholder 3"/>
          <p:cNvSpPr>
            <a:spLocks noGrp="1"/>
          </p:cNvSpPr>
          <p:nvPr>
            <p:ph type="sldNum" sz="quarter" idx="10"/>
          </p:nvPr>
        </p:nvSpPr>
        <p:spPr/>
        <p:txBody>
          <a:bodyPr/>
          <a:lstStyle/>
          <a:p>
            <a:fld id="{96A7BEAC-0E1D-4C4B-883D-449F847688A1}" type="slidenum">
              <a:rPr lang="en-US" smtClean="0"/>
              <a:t>5</a:t>
            </a:fld>
            <a:endParaRPr lang="en-US"/>
          </a:p>
        </p:txBody>
      </p:sp>
    </p:spTree>
    <p:extLst>
      <p:ext uri="{BB962C8B-B14F-4D97-AF65-F5344CB8AC3E}">
        <p14:creationId xmlns:p14="http://schemas.microsoft.com/office/powerpoint/2010/main" val="404603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Partnerships</a:t>
            </a:r>
            <a:r>
              <a:rPr lang="en-US" baseline="0" dirty="0" smtClean="0"/>
              <a:t> are key to this program.   We have been fortunate to maintain a consistent group of partners who support the program each year.  Goal is to demonstrate the wealth of resources available to teachers for science education in the city.</a:t>
            </a:r>
            <a:endParaRPr lang="en-US" dirty="0"/>
          </a:p>
        </p:txBody>
      </p:sp>
      <p:sp>
        <p:nvSpPr>
          <p:cNvPr id="4" name="Slide Number Placeholder 3"/>
          <p:cNvSpPr>
            <a:spLocks noGrp="1"/>
          </p:cNvSpPr>
          <p:nvPr>
            <p:ph type="sldNum" sz="quarter" idx="10"/>
          </p:nvPr>
        </p:nvSpPr>
        <p:spPr/>
        <p:txBody>
          <a:bodyPr/>
          <a:lstStyle/>
          <a:p>
            <a:fld id="{96A7BEAC-0E1D-4C4B-883D-449F847688A1}" type="slidenum">
              <a:rPr lang="en-US" smtClean="0"/>
              <a:t>8</a:t>
            </a:fld>
            <a:endParaRPr lang="en-US"/>
          </a:p>
        </p:txBody>
      </p:sp>
    </p:spTree>
    <p:extLst>
      <p:ext uri="{BB962C8B-B14F-4D97-AF65-F5344CB8AC3E}">
        <p14:creationId xmlns:p14="http://schemas.microsoft.com/office/powerpoint/2010/main" val="22875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7BEAC-0E1D-4C4B-883D-449F847688A1}" type="slidenum">
              <a:rPr lang="en-US" smtClean="0"/>
              <a:t>9</a:t>
            </a:fld>
            <a:endParaRPr lang="en-US"/>
          </a:p>
        </p:txBody>
      </p:sp>
    </p:spTree>
    <p:extLst>
      <p:ext uri="{BB962C8B-B14F-4D97-AF65-F5344CB8AC3E}">
        <p14:creationId xmlns:p14="http://schemas.microsoft.com/office/powerpoint/2010/main" val="105261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PCAN teachers receive</a:t>
            </a:r>
            <a:r>
              <a:rPr lang="en-US" baseline="0" dirty="0" smtClean="0"/>
              <a:t> a 20 gallon aquaponics system for their classroom along with inquiry based curriculum.  The goal is to provide a platform for students to practice science and for teachers to build inquiry based science lessons.</a:t>
            </a:r>
          </a:p>
          <a:p>
            <a:endParaRPr lang="en-US" dirty="0"/>
          </a:p>
        </p:txBody>
      </p:sp>
      <p:sp>
        <p:nvSpPr>
          <p:cNvPr id="4" name="Slide Number Placeholder 3"/>
          <p:cNvSpPr>
            <a:spLocks noGrp="1"/>
          </p:cNvSpPr>
          <p:nvPr>
            <p:ph type="sldNum" sz="quarter" idx="10"/>
          </p:nvPr>
        </p:nvSpPr>
        <p:spPr/>
        <p:txBody>
          <a:bodyPr/>
          <a:lstStyle/>
          <a:p>
            <a:fld id="{96A7BEAC-0E1D-4C4B-883D-449F847688A1}" type="slidenum">
              <a:rPr lang="en-US" smtClean="0"/>
              <a:t>11</a:t>
            </a:fld>
            <a:endParaRPr lang="en-US"/>
          </a:p>
        </p:txBody>
      </p:sp>
    </p:spTree>
    <p:extLst>
      <p:ext uri="{BB962C8B-B14F-4D97-AF65-F5344CB8AC3E}">
        <p14:creationId xmlns:p14="http://schemas.microsoft.com/office/powerpoint/2010/main" val="145655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students can connect to food in some way</a:t>
            </a:r>
            <a:endParaRPr lang="en-US" dirty="0"/>
          </a:p>
        </p:txBody>
      </p:sp>
      <p:sp>
        <p:nvSpPr>
          <p:cNvPr id="4" name="Slide Number Placeholder 3"/>
          <p:cNvSpPr>
            <a:spLocks noGrp="1"/>
          </p:cNvSpPr>
          <p:nvPr>
            <p:ph type="sldNum" sz="quarter" idx="10"/>
          </p:nvPr>
        </p:nvSpPr>
        <p:spPr/>
        <p:txBody>
          <a:bodyPr/>
          <a:lstStyle/>
          <a:p>
            <a:fld id="{96A7BEAC-0E1D-4C4B-883D-449F847688A1}" type="slidenum">
              <a:rPr lang="en-US" smtClean="0"/>
              <a:t>12</a:t>
            </a:fld>
            <a:endParaRPr lang="en-US"/>
          </a:p>
        </p:txBody>
      </p:sp>
    </p:spTree>
    <p:extLst>
      <p:ext uri="{BB962C8B-B14F-4D97-AF65-F5344CB8AC3E}">
        <p14:creationId xmlns:p14="http://schemas.microsoft.com/office/powerpoint/2010/main" val="137252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students</a:t>
            </a:r>
            <a:r>
              <a:rPr lang="en-US" baseline="0" dirty="0" smtClean="0"/>
              <a:t> learn how to grow  food and how agriculture works, they can make better choices and actions.  It is not our job to tell them what to eat,  where to buy food or how to feel about policies.  Our job is to equip them with knowledge in a manner that is relevant to their schools  and communities.</a:t>
            </a:r>
          </a:p>
          <a:p>
            <a:endParaRPr lang="en-US" baseline="0" dirty="0" smtClean="0"/>
          </a:p>
          <a:p>
            <a:r>
              <a:rPr lang="en-US" baseline="0" dirty="0" smtClean="0"/>
              <a:t>Students develop systems thinking which is  important to understanding complex environmental </a:t>
            </a:r>
            <a:r>
              <a:rPr lang="en-US" baseline="0" dirty="0" err="1" smtClean="0"/>
              <a:t>challeges</a:t>
            </a:r>
            <a:r>
              <a:rPr lang="en-US" baseline="0" dirty="0" smtClean="0"/>
              <a:t> like climate change.</a:t>
            </a:r>
            <a:endParaRPr lang="en-US" dirty="0"/>
          </a:p>
        </p:txBody>
      </p:sp>
      <p:sp>
        <p:nvSpPr>
          <p:cNvPr id="4" name="Slide Number Placeholder 3"/>
          <p:cNvSpPr>
            <a:spLocks noGrp="1"/>
          </p:cNvSpPr>
          <p:nvPr>
            <p:ph type="sldNum" sz="quarter" idx="10"/>
          </p:nvPr>
        </p:nvSpPr>
        <p:spPr/>
        <p:txBody>
          <a:bodyPr/>
          <a:lstStyle/>
          <a:p>
            <a:fld id="{96A7BEAC-0E1D-4C4B-883D-449F847688A1}" type="slidenum">
              <a:rPr lang="en-US" smtClean="0"/>
              <a:t>13</a:t>
            </a:fld>
            <a:endParaRPr lang="en-US"/>
          </a:p>
        </p:txBody>
      </p:sp>
    </p:spTree>
    <p:extLst>
      <p:ext uri="{BB962C8B-B14F-4D97-AF65-F5344CB8AC3E}">
        <p14:creationId xmlns:p14="http://schemas.microsoft.com/office/powerpoint/2010/main" val="91928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77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EFAE42-C7ED-4E0C-B5DE-A91E3D067A3A}" type="datetime1">
              <a:rPr lang="en-US">
                <a:solidFill>
                  <a:prstClr val="black"/>
                </a:solidFill>
              </a:rPr>
              <a:pPr/>
              <a:t>10/14/2019</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73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2BCDD2A-C8AD-45A7-8BED-2E22418F2D7D}" type="datetime1">
              <a:rPr lang="en-US">
                <a:solidFill>
                  <a:prstClr val="black"/>
                </a:solidFill>
              </a:rPr>
              <a:pPr/>
              <a:t>10/14/2019</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7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61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18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F856E52-85C8-483C-AFE6-99E7361F5124}" type="datetime1">
              <a:rPr lang="en-US">
                <a:solidFill>
                  <a:prstClr val="black"/>
                </a:solidFill>
              </a:rPr>
              <a:pPr/>
              <a:t>10/14/2019</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53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24BB34-BB57-4B11-80F0-C457658CFDBB}" type="datetime1">
              <a:rPr lang="en-US">
                <a:solidFill>
                  <a:prstClr val="black"/>
                </a:solidFill>
              </a:rPr>
              <a:pPr/>
              <a:t>10/14/2019</a:t>
            </a:fld>
            <a:endParaRPr lang="en-US">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85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0D83D55-B5E2-43F3-95E9-DAC8C2884860}" type="datetime1">
              <a:rPr lang="en-US">
                <a:solidFill>
                  <a:prstClr val="black"/>
                </a:solidFill>
              </a:rPr>
              <a:pPr/>
              <a:t>10/14/2019</a:t>
            </a:fld>
            <a:endParaRPr lang="en-US">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55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C53D7B6-288B-4AD6-B64D-161B566364F3}" type="datetime1">
              <a:rPr lang="en-US">
                <a:solidFill>
                  <a:prstClr val="black"/>
                </a:solidFill>
              </a:rPr>
              <a:pPr/>
              <a:t>10/14/2019</a:t>
            </a:fld>
            <a:endParaRPr lang="en-US">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5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B1E25DB-DBA3-4728-A8E1-DF544489B06A}" type="datetime1">
              <a:rPr lang="en-US">
                <a:solidFill>
                  <a:prstClr val="black"/>
                </a:solidFill>
              </a:rPr>
              <a:pPr/>
              <a:t>10/14/2019</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77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AF55957-3CDD-43BD-B5F3-CF6AD7C7C060}" type="datetime1">
              <a:rPr lang="en-US">
                <a:solidFill>
                  <a:prstClr val="black"/>
                </a:solidFill>
              </a:rPr>
              <a:pPr/>
              <a:t>10/14/2019</a:t>
            </a:fld>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93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838200" y="320040"/>
            <a:ext cx="11353800" cy="1415732"/>
          </a:xfrm>
          <a:prstGeom prst="rect">
            <a:avLst/>
          </a:prstGeom>
          <a:solidFill>
            <a:srgbClr val="EBC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1"/>
            <a:ext cx="12192000" cy="1415732"/>
          </a:xfrm>
          <a:prstGeom prst="rect">
            <a:avLst/>
          </a:prstGeom>
          <a:solidFill>
            <a:srgbClr val="2863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7145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D43746F-36C4-4E23-8E9A-1857EBB4870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7221" y="337095"/>
            <a:ext cx="1795759" cy="830444"/>
          </a:xfrm>
          <a:prstGeom prst="rect">
            <a:avLst/>
          </a:prstGeom>
        </p:spPr>
      </p:pic>
      <p:sp>
        <p:nvSpPr>
          <p:cNvPr id="10" name="Slide Number Placeholder 5">
            <a:extLst>
              <a:ext uri="{FF2B5EF4-FFF2-40B4-BE49-F238E27FC236}">
                <a16:creationId xmlns="" xmlns:a16="http://schemas.microsoft.com/office/drawing/2014/main" id="{6D826C5F-3AE1-014A-9AEE-FE8E367A6D23}"/>
              </a:ext>
            </a:extLst>
          </p:cNvPr>
          <p:cNvSpPr txBox="1">
            <a:spLocks/>
          </p:cNvSpPr>
          <p:nvPr userDrawn="1"/>
        </p:nvSpPr>
        <p:spPr>
          <a:xfrm>
            <a:off x="8757397" y="6538912"/>
            <a:ext cx="339874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dirty="0">
                <a:solidFill>
                  <a:prstClr val="white">
                    <a:lumMod val="75000"/>
                  </a:prstClr>
                </a:solidFill>
              </a:rPr>
              <a:t>© 2018 Riverbend EEC. All rights reserved.</a:t>
            </a:r>
          </a:p>
        </p:txBody>
      </p:sp>
    </p:spTree>
    <p:extLst>
      <p:ext uri="{BB962C8B-B14F-4D97-AF65-F5344CB8AC3E}">
        <p14:creationId xmlns:p14="http://schemas.microsoft.com/office/powerpoint/2010/main" val="402212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foodspanlearning.org/" TargetMode="External"/><Relationship Id="rId7" Type="http://schemas.openxmlformats.org/officeDocument/2006/relationships/image" Target="../media/image27.png"/><Relationship Id="rId2" Type="http://schemas.openxmlformats.org/officeDocument/2006/relationships/hyperlink" Target="http://www.beetlesproject.org/"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theatlantic.com/education/archive/2013/09/study-students-really-do-learn-stuff-on-field-trips/279720/" TargetMode="External"/><Relationship Id="rId10" Type="http://schemas.openxmlformats.org/officeDocument/2006/relationships/image" Target="../media/image29.jpeg"/><Relationship Id="rId4" Type="http://schemas.openxmlformats.org/officeDocument/2006/relationships/hyperlink" Target="https://www.un.org/sustainabledevelopment/sustainable-development-goals/" TargetMode="External"/><Relationship Id="rId9" Type="http://schemas.openxmlformats.org/officeDocument/2006/relationships/hyperlink" Target="mailto:emccool@riverbendeec.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2863D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ctrTitle"/>
          </p:nvPr>
        </p:nvSpPr>
        <p:spPr>
          <a:xfrm>
            <a:off x="413452" y="2081368"/>
            <a:ext cx="11365096" cy="1862835"/>
          </a:xfrm>
          <a:effectLst>
            <a:outerShdw blurRad="50800" dist="38100" dir="5400000" algn="t" rotWithShape="0">
              <a:prstClr val="black">
                <a:alpha val="40000"/>
              </a:prstClr>
            </a:outerShdw>
          </a:effectLst>
        </p:spPr>
        <p:txBody>
          <a:bodyPr>
            <a:normAutofit/>
          </a:bodyPr>
          <a:lstStyle/>
          <a:p>
            <a:r>
              <a:rPr lang="en-US" sz="4800" b="1" dirty="0">
                <a:solidFill>
                  <a:schemeClr val="bg1"/>
                </a:solidFill>
                <a:latin typeface="Arial Black" panose="020B0A04020102020204" pitchFamily="34" charset="0"/>
                <a:cs typeface="Arial" panose="020B0604020202020204" pitchFamily="34" charset="0"/>
              </a:rPr>
              <a:t>NATURE IS OUR CLASSROOM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5810" y="305970"/>
            <a:ext cx="2704379" cy="1250633"/>
          </a:xfrm>
          <a:prstGeom prst="rect">
            <a:avLst/>
          </a:prstGeom>
        </p:spPr>
      </p:pic>
      <p:sp>
        <p:nvSpPr>
          <p:cNvPr id="7" name="Slide Number Placeholder 6"/>
          <p:cNvSpPr>
            <a:spLocks noGrp="1"/>
          </p:cNvSpPr>
          <p:nvPr>
            <p:ph type="sldNum" sz="quarter" idx="12"/>
          </p:nvPr>
        </p:nvSpPr>
        <p:spPr/>
        <p:txBody>
          <a:bodyPr/>
          <a:lstStyle/>
          <a:p>
            <a:fld id="{CD43746F-36C4-4E23-8E9A-1857EBB48707}" type="slidenum">
              <a:rPr lang="en-US" smtClean="0">
                <a:solidFill>
                  <a:prstClr val="black">
                    <a:tint val="75000"/>
                  </a:prstClr>
                </a:solidFill>
              </a:rPr>
              <a:pPr/>
              <a:t>1</a:t>
            </a:fld>
            <a:endParaRPr lang="en-US">
              <a:solidFill>
                <a:prstClr val="black">
                  <a:tint val="75000"/>
                </a:prstClr>
              </a:solidFill>
            </a:endParaRPr>
          </a:p>
        </p:txBody>
      </p:sp>
      <p:sp>
        <p:nvSpPr>
          <p:cNvPr id="8" name="Rectangle 7"/>
          <p:cNvSpPr/>
          <p:nvPr/>
        </p:nvSpPr>
        <p:spPr>
          <a:xfrm>
            <a:off x="0" y="6515100"/>
            <a:ext cx="11353800" cy="342900"/>
          </a:xfrm>
          <a:prstGeom prst="rect">
            <a:avLst/>
          </a:prstGeom>
          <a:solidFill>
            <a:srgbClr val="EBC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450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Teacher Fellowship</a:t>
            </a:r>
            <a:endParaRPr lang="en-US" b="1" dirty="0">
              <a:solidFill>
                <a:schemeClr val="bg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3050" y="1898586"/>
            <a:ext cx="4137010" cy="2327068"/>
          </a:xfrm>
        </p:spPr>
      </p:pic>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10</a:t>
            </a:fld>
            <a:endParaRPr lang="en-US">
              <a:solidFill>
                <a:prstClr val="black">
                  <a:tint val="75000"/>
                </a:prstClr>
              </a:solidFill>
            </a:endParaRPr>
          </a:p>
        </p:txBody>
      </p:sp>
      <p:sp>
        <p:nvSpPr>
          <p:cNvPr id="6" name="TextBox 5"/>
          <p:cNvSpPr txBox="1"/>
          <p:nvPr/>
        </p:nvSpPr>
        <p:spPr>
          <a:xfrm>
            <a:off x="6011056" y="1955145"/>
            <a:ext cx="5591331" cy="3970318"/>
          </a:xfrm>
          <a:prstGeom prst="rect">
            <a:avLst/>
          </a:prstGeom>
          <a:noFill/>
        </p:spPr>
        <p:txBody>
          <a:bodyPr wrap="square" rtlCol="0">
            <a:spAutoFit/>
          </a:bodyPr>
          <a:lstStyle/>
          <a:p>
            <a:pPr algn="ctr"/>
            <a:r>
              <a:rPr lang="en-US" sz="2800" dirty="0" smtClean="0"/>
              <a:t>Ongoing professional development</a:t>
            </a:r>
          </a:p>
          <a:p>
            <a:pPr algn="ctr"/>
            <a:endParaRPr lang="en-US" sz="2800" dirty="0"/>
          </a:p>
          <a:p>
            <a:pPr algn="ctr"/>
            <a:r>
              <a:rPr lang="en-US" sz="2800" dirty="0" smtClean="0"/>
              <a:t>Community of Practice</a:t>
            </a:r>
          </a:p>
          <a:p>
            <a:pPr algn="ctr"/>
            <a:endParaRPr lang="en-US" sz="2800" dirty="0"/>
          </a:p>
          <a:p>
            <a:pPr algn="ctr"/>
            <a:r>
              <a:rPr lang="en-US" sz="2800" dirty="0" smtClean="0"/>
              <a:t>Classroom Aquaponics system</a:t>
            </a:r>
          </a:p>
          <a:p>
            <a:pPr algn="ctr"/>
            <a:endParaRPr lang="en-US" sz="2800" dirty="0"/>
          </a:p>
          <a:p>
            <a:pPr algn="ctr"/>
            <a:r>
              <a:rPr lang="en-US" sz="2800" dirty="0" smtClean="0"/>
              <a:t>STEM based classroom visits</a:t>
            </a:r>
          </a:p>
          <a:p>
            <a:pPr algn="ctr"/>
            <a:endParaRPr lang="en-US" sz="2800" dirty="0"/>
          </a:p>
          <a:p>
            <a:pPr algn="ctr"/>
            <a:r>
              <a:rPr lang="en-US" sz="2800" dirty="0" smtClean="0"/>
              <a:t>Field trip to Riverbend</a:t>
            </a:r>
            <a:endParaRPr lang="en-US" sz="2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4573" y="4285500"/>
            <a:ext cx="3653963" cy="2435975"/>
          </a:xfrm>
          <a:prstGeom prst="rect">
            <a:avLst/>
          </a:prstGeom>
        </p:spPr>
      </p:pic>
    </p:spTree>
    <p:extLst>
      <p:ext uri="{BB962C8B-B14F-4D97-AF65-F5344CB8AC3E}">
        <p14:creationId xmlns:p14="http://schemas.microsoft.com/office/powerpoint/2010/main" val="8217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43746F-36C4-4E23-8E9A-1857EBB48707}" type="slidenum">
              <a:rPr lang="en-US" smtClean="0"/>
              <a:t>11</a:t>
            </a:fld>
            <a:endParaRPr lang="en-US"/>
          </a:p>
        </p:txBody>
      </p:sp>
      <p:sp>
        <p:nvSpPr>
          <p:cNvPr id="5" name="Title 3"/>
          <p:cNvSpPr>
            <a:spLocks noGrp="1"/>
          </p:cNvSpPr>
          <p:nvPr>
            <p:ph type="title"/>
          </p:nvPr>
        </p:nvSpPr>
        <p:spPr>
          <a:xfrm>
            <a:off x="862801" y="212501"/>
            <a:ext cx="9024149" cy="1023871"/>
          </a:xfrm>
        </p:spPr>
        <p:txBody>
          <a:bodyPr anchor="b">
            <a:noAutofit/>
          </a:bodyPr>
          <a:lstStyle/>
          <a:p>
            <a:r>
              <a:rPr lang="en-US" sz="3600" dirty="0" smtClean="0">
                <a:solidFill>
                  <a:schemeClr val="bg1"/>
                </a:solidFill>
                <a:latin typeface="Arial" panose="020B0604020202020204" pitchFamily="34" charset="0"/>
                <a:cs typeface="Arial" panose="020B0604020202020204" pitchFamily="34" charset="0"/>
              </a:rPr>
              <a:t>Building STEM Skills through Aquaponics</a:t>
            </a:r>
            <a:endParaRPr lang="en-US" sz="3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592" y="1918666"/>
            <a:ext cx="3461131" cy="4620246"/>
          </a:xfrm>
          <a:prstGeom prst="rect">
            <a:avLst/>
          </a:prstGeom>
          <a:ln>
            <a:solidFill>
              <a:srgbClr val="2D498A"/>
            </a:solidFill>
          </a:ln>
          <a:effectLst/>
        </p:spPr>
      </p:pic>
      <p:grpSp>
        <p:nvGrpSpPr>
          <p:cNvPr id="9" name="Group 8"/>
          <p:cNvGrpSpPr/>
          <p:nvPr/>
        </p:nvGrpSpPr>
        <p:grpSpPr>
          <a:xfrm>
            <a:off x="4581843" y="1918666"/>
            <a:ext cx="7610157" cy="1885891"/>
            <a:chOff x="4569252" y="3118757"/>
            <a:chExt cx="7955440" cy="1971456"/>
          </a:xfrm>
        </p:grpSpPr>
        <p:sp>
          <p:nvSpPr>
            <p:cNvPr id="8" name="Rectangle 7"/>
            <p:cNvSpPr/>
            <p:nvPr/>
          </p:nvSpPr>
          <p:spPr>
            <a:xfrm>
              <a:off x="4569252" y="3118757"/>
              <a:ext cx="7955440" cy="1971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264" y="3419563"/>
              <a:ext cx="6888779" cy="1394977"/>
            </a:xfrm>
            <a:prstGeom prst="rect">
              <a:avLst/>
            </a:prstGeom>
            <a:ln>
              <a:noFill/>
            </a:ln>
            <a:effectLst/>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843" y="4077102"/>
            <a:ext cx="3703320" cy="2468880"/>
          </a:xfrm>
          <a:prstGeom prst="rect">
            <a:avLst/>
          </a:prstGeom>
          <a:ln>
            <a:solidFill>
              <a:srgbClr val="2D498A"/>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8680" y="4068815"/>
            <a:ext cx="3703320" cy="2468880"/>
          </a:xfrm>
          <a:prstGeom prst="rect">
            <a:avLst/>
          </a:prstGeom>
          <a:ln>
            <a:solidFill>
              <a:srgbClr val="2D498A"/>
            </a:solidFill>
          </a:ln>
        </p:spPr>
      </p:pic>
    </p:spTree>
    <p:extLst>
      <p:ext uri="{BB962C8B-B14F-4D97-AF65-F5344CB8AC3E}">
        <p14:creationId xmlns:p14="http://schemas.microsoft.com/office/powerpoint/2010/main" val="161909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Authentic Purpose-Food Sustainability</a:t>
            </a:r>
            <a:r>
              <a:rPr lang="en-US" dirty="0" smtClean="0"/>
              <a:t>	</a:t>
            </a:r>
            <a:endParaRPr lang="en-US" dirty="0"/>
          </a:p>
        </p:txBody>
      </p:sp>
      <p:sp>
        <p:nvSpPr>
          <p:cNvPr id="3" name="Content Placeholder 2"/>
          <p:cNvSpPr>
            <a:spLocks noGrp="1"/>
          </p:cNvSpPr>
          <p:nvPr>
            <p:ph idx="1"/>
          </p:nvPr>
        </p:nvSpPr>
        <p:spPr>
          <a:xfrm>
            <a:off x="838200" y="1825624"/>
            <a:ext cx="4798102" cy="4530725"/>
          </a:xfrm>
        </p:spPr>
        <p:txBody>
          <a:bodyPr>
            <a:normAutofit fontScale="92500" lnSpcReduction="10000"/>
          </a:bodyPr>
          <a:lstStyle/>
          <a:p>
            <a:endParaRPr lang="en-US" dirty="0" smtClean="0"/>
          </a:p>
          <a:p>
            <a:r>
              <a:rPr lang="en-US" dirty="0" smtClean="0"/>
              <a:t>Food systems significantly impact the environment at every level.</a:t>
            </a:r>
          </a:p>
          <a:p>
            <a:endParaRPr lang="en-US" dirty="0" smtClean="0"/>
          </a:p>
          <a:p>
            <a:r>
              <a:rPr lang="en-US" dirty="0" smtClean="0"/>
              <a:t>Food, water and energy systems are inextricably linked.</a:t>
            </a:r>
          </a:p>
          <a:p>
            <a:endParaRPr lang="en-US" dirty="0" smtClean="0"/>
          </a:p>
          <a:p>
            <a:r>
              <a:rPr lang="en-US" dirty="0" smtClean="0"/>
              <a:t>Modern food systems must adapt to support global population growth</a:t>
            </a:r>
          </a:p>
          <a:p>
            <a:endParaRPr lang="en-US" dirty="0"/>
          </a:p>
          <a:p>
            <a:endParaRPr lang="en-US" dirty="0" smtClean="0"/>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12</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5951946" y="1812196"/>
            <a:ext cx="5747449" cy="4909279"/>
          </a:xfrm>
          <a:prstGeom prst="rect">
            <a:avLst/>
          </a:prstGeom>
        </p:spPr>
      </p:pic>
    </p:spTree>
    <p:extLst>
      <p:ext uri="{BB962C8B-B14F-4D97-AF65-F5344CB8AC3E}">
        <p14:creationId xmlns:p14="http://schemas.microsoft.com/office/powerpoint/2010/main" val="222277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Environmental Literacy for Justice</a:t>
            </a:r>
            <a:endParaRPr lang="en-US" dirty="0">
              <a:solidFill>
                <a:schemeClr val="bg1"/>
              </a:solidFill>
            </a:endParaRPr>
          </a:p>
        </p:txBody>
      </p:sp>
      <p:sp>
        <p:nvSpPr>
          <p:cNvPr id="3" name="Content Placeholder 2"/>
          <p:cNvSpPr>
            <a:spLocks noGrp="1"/>
          </p:cNvSpPr>
          <p:nvPr>
            <p:ph idx="1"/>
          </p:nvPr>
        </p:nvSpPr>
        <p:spPr>
          <a:xfrm>
            <a:off x="838200" y="1825625"/>
            <a:ext cx="4453328" cy="4351338"/>
          </a:xfrm>
        </p:spPr>
        <p:txBody>
          <a:bodyPr>
            <a:normAutofit/>
          </a:bodyPr>
          <a:lstStyle/>
          <a:p>
            <a:pPr marL="0" indent="0">
              <a:buNone/>
            </a:pPr>
            <a:endParaRPr lang="en-US" dirty="0" smtClean="0"/>
          </a:p>
          <a:p>
            <a:r>
              <a:rPr lang="en-US" dirty="0" smtClean="0"/>
              <a:t>Experience productive struggle and failure in farming.</a:t>
            </a:r>
          </a:p>
          <a:p>
            <a:endParaRPr lang="en-US" dirty="0"/>
          </a:p>
          <a:p>
            <a:r>
              <a:rPr lang="en-US" dirty="0" smtClean="0"/>
              <a:t>Learning experience that is relevant and meaningful.</a:t>
            </a:r>
          </a:p>
          <a:p>
            <a:endParaRPr lang="en-US" dirty="0"/>
          </a:p>
          <a:p>
            <a:r>
              <a:rPr lang="en-US" dirty="0" smtClean="0"/>
              <a:t>Systems thinking</a:t>
            </a:r>
          </a:p>
          <a:p>
            <a:endParaRPr lang="en-US" dirty="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13</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5536952" y="1825626"/>
            <a:ext cx="6527007" cy="4351338"/>
          </a:xfrm>
          <a:prstGeom prst="rect">
            <a:avLst/>
          </a:prstGeom>
        </p:spPr>
      </p:pic>
    </p:spTree>
    <p:extLst>
      <p:ext uri="{BB962C8B-B14F-4D97-AF65-F5344CB8AC3E}">
        <p14:creationId xmlns:p14="http://schemas.microsoft.com/office/powerpoint/2010/main" val="424985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Building STEM skills through aquaponics	</a:t>
            </a:r>
            <a:endParaRPr lang="en-US" dirty="0">
              <a:solidFill>
                <a:schemeClr val="bg1"/>
              </a:solidFill>
            </a:endParaRPr>
          </a:p>
        </p:txBody>
      </p:sp>
      <p:sp>
        <p:nvSpPr>
          <p:cNvPr id="3" name="Content Placeholder 2"/>
          <p:cNvSpPr>
            <a:spLocks noGrp="1"/>
          </p:cNvSpPr>
          <p:nvPr>
            <p:ph idx="1"/>
          </p:nvPr>
        </p:nvSpPr>
        <p:spPr/>
        <p:txBody>
          <a:bodyPr/>
          <a:lstStyle/>
          <a:p>
            <a:endParaRPr lang="en-US" dirty="0" smtClean="0"/>
          </a:p>
          <a:p>
            <a:r>
              <a:rPr lang="en-US" dirty="0" smtClean="0"/>
              <a:t>Classroom systems with technical support</a:t>
            </a:r>
          </a:p>
          <a:p>
            <a:r>
              <a:rPr lang="en-US" dirty="0" smtClean="0"/>
              <a:t>Activity guide</a:t>
            </a:r>
          </a:p>
          <a:p>
            <a:r>
              <a:rPr lang="en-US" dirty="0" smtClean="0"/>
              <a:t>Classroom programs</a:t>
            </a:r>
          </a:p>
          <a:p>
            <a:r>
              <a:rPr lang="en-US" dirty="0" smtClean="0"/>
              <a:t>Field trips</a:t>
            </a:r>
          </a:p>
          <a:p>
            <a:r>
              <a:rPr lang="en-US" dirty="0" smtClean="0"/>
              <a:t>Teacher professional development</a:t>
            </a:r>
            <a:endParaRPr lang="en-US" dirty="0"/>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14</a:t>
            </a:fld>
            <a:endParaRPr lang="en-US">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9954" y="1905667"/>
            <a:ext cx="3439164" cy="4450683"/>
          </a:xfrm>
          <a:prstGeom prst="rect">
            <a:avLst/>
          </a:prstGeom>
        </p:spPr>
      </p:pic>
    </p:spTree>
    <p:extLst>
      <p:ext uri="{BB962C8B-B14F-4D97-AF65-F5344CB8AC3E}">
        <p14:creationId xmlns:p14="http://schemas.microsoft.com/office/powerpoint/2010/main" val="127898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Integrating Aquaponics </a:t>
            </a:r>
            <a:endParaRPr lang="en-US" b="1" dirty="0">
              <a:solidFill>
                <a:schemeClr val="bg1"/>
              </a:solidFill>
            </a:endParaRPr>
          </a:p>
        </p:txBody>
      </p:sp>
      <p:sp>
        <p:nvSpPr>
          <p:cNvPr id="3" name="Content Placeholder 2"/>
          <p:cNvSpPr>
            <a:spLocks noGrp="1"/>
          </p:cNvSpPr>
          <p:nvPr>
            <p:ph idx="1"/>
          </p:nvPr>
        </p:nvSpPr>
        <p:spPr>
          <a:xfrm>
            <a:off x="7363918" y="1779535"/>
            <a:ext cx="4828082" cy="4670425"/>
          </a:xfrm>
        </p:spPr>
        <p:txBody>
          <a:bodyPr>
            <a:normAutofit fontScale="92500" lnSpcReduction="10000"/>
          </a:bodyPr>
          <a:lstStyle/>
          <a:p>
            <a:r>
              <a:rPr lang="en-US" dirty="0" smtClean="0"/>
              <a:t>Adapted curriculum to 3-5</a:t>
            </a:r>
            <a:r>
              <a:rPr lang="en-US" baseline="30000" dirty="0" smtClean="0"/>
              <a:t>th</a:t>
            </a:r>
            <a:r>
              <a:rPr lang="en-US" dirty="0" smtClean="0"/>
              <a:t> grade</a:t>
            </a:r>
          </a:p>
          <a:p>
            <a:pPr marL="0" indent="0">
              <a:buNone/>
            </a:pPr>
            <a:endParaRPr lang="en-US" dirty="0" smtClean="0"/>
          </a:p>
          <a:p>
            <a:r>
              <a:rPr lang="en-US" dirty="0" smtClean="0"/>
              <a:t>Aquaponics specialist spends 8-10 hours with each teacher.</a:t>
            </a:r>
          </a:p>
          <a:p>
            <a:pPr marL="0" indent="0">
              <a:buNone/>
            </a:pPr>
            <a:r>
              <a:rPr lang="en-US" dirty="0" smtClean="0"/>
              <a:t> </a:t>
            </a:r>
            <a:endParaRPr lang="en-US" dirty="0"/>
          </a:p>
          <a:p>
            <a:r>
              <a:rPr lang="en-US" dirty="0" smtClean="0"/>
              <a:t>System needs to be functional to support lessons.</a:t>
            </a:r>
          </a:p>
          <a:p>
            <a:endParaRPr lang="en-US" dirty="0" smtClean="0"/>
          </a:p>
          <a:p>
            <a:r>
              <a:rPr lang="en-US" dirty="0" smtClean="0"/>
              <a:t>Teacher is supported in student led maintenance</a:t>
            </a:r>
          </a:p>
          <a:p>
            <a:endParaRPr lang="en-US" dirty="0"/>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15</a:t>
            </a:fld>
            <a:endParaRPr lang="en-US">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1779535"/>
            <a:ext cx="7139066" cy="4759377"/>
          </a:xfrm>
          <a:prstGeom prst="rect">
            <a:avLst/>
          </a:prstGeom>
        </p:spPr>
      </p:pic>
    </p:spTree>
    <p:extLst>
      <p:ext uri="{BB962C8B-B14F-4D97-AF65-F5344CB8AC3E}">
        <p14:creationId xmlns:p14="http://schemas.microsoft.com/office/powerpoint/2010/main" val="350147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Next steps	</a:t>
            </a:r>
            <a:endParaRPr lang="en-US" b="1"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t>Seek out sustainable funding for research and program scale</a:t>
            </a:r>
          </a:p>
          <a:p>
            <a:pPr marL="0" indent="0">
              <a:buNone/>
            </a:pPr>
            <a:r>
              <a:rPr lang="en-US" dirty="0"/>
              <a:t>	</a:t>
            </a:r>
            <a:r>
              <a:rPr lang="en-US" dirty="0" smtClean="0"/>
              <a:t>Challenges to recruitment and retaining teachers</a:t>
            </a:r>
          </a:p>
          <a:p>
            <a:pPr marL="0" indent="0">
              <a:buNone/>
            </a:pPr>
            <a:endParaRPr lang="en-US" dirty="0" smtClean="0"/>
          </a:p>
          <a:p>
            <a:pPr marL="0" indent="0">
              <a:buNone/>
            </a:pPr>
            <a:r>
              <a:rPr lang="en-US" dirty="0" smtClean="0"/>
              <a:t>Address challenges identified in research</a:t>
            </a:r>
          </a:p>
          <a:p>
            <a:pPr marL="0" indent="0">
              <a:buNone/>
            </a:pPr>
            <a:r>
              <a:rPr lang="en-US" dirty="0" smtClean="0"/>
              <a:t>	Greater alignment to eligible content/curriculum</a:t>
            </a:r>
          </a:p>
          <a:p>
            <a:pPr marL="0" indent="0">
              <a:buNone/>
            </a:pPr>
            <a:r>
              <a:rPr lang="en-US" dirty="0" smtClean="0"/>
              <a:t>	More examples of inquiry based instruction</a:t>
            </a:r>
          </a:p>
          <a:p>
            <a:pPr marL="0" indent="0">
              <a:buNone/>
            </a:pPr>
            <a:r>
              <a:rPr lang="en-US" dirty="0" smtClean="0"/>
              <a:t>	Great support for social network building (online platform)</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408762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anose="020B0604020202020204" pitchFamily="34" charset="0"/>
                <a:cs typeface="Arial" panose="020B0604020202020204" pitchFamily="34" charset="0"/>
              </a:rPr>
              <a:t>Environmental Education Resources</a:t>
            </a:r>
            <a:endParaRPr lang="en-US" sz="36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7976" y="1851089"/>
            <a:ext cx="4442164" cy="4626125"/>
          </a:xfrm>
        </p:spPr>
        <p:txBody>
          <a:bodyPr>
            <a:normAutofit fontScale="62500" lnSpcReduction="20000"/>
          </a:bodyPr>
          <a:lstStyle/>
          <a:p>
            <a:endParaRPr lang="en-US" dirty="0" smtClean="0"/>
          </a:p>
          <a:p>
            <a:r>
              <a:rPr lang="en-US" dirty="0" smtClean="0">
                <a:hlinkClick r:id=""/>
              </a:rPr>
              <a:t>www.riverbendeec.org</a:t>
            </a:r>
          </a:p>
          <a:p>
            <a:endParaRPr lang="en-US" dirty="0" smtClean="0">
              <a:hlinkClick r:id=""/>
            </a:endParaRPr>
          </a:p>
          <a:p>
            <a:r>
              <a:rPr lang="en-US" dirty="0" smtClean="0">
                <a:hlinkClick r:id=""/>
              </a:rPr>
              <a:t>NAAEE.org</a:t>
            </a:r>
          </a:p>
          <a:p>
            <a:endParaRPr lang="en-US" dirty="0" smtClean="0">
              <a:hlinkClick r:id=""/>
            </a:endParaRPr>
          </a:p>
          <a:p>
            <a:r>
              <a:rPr lang="en-US" dirty="0" smtClean="0">
                <a:hlinkClick r:id="rId2"/>
              </a:rPr>
              <a:t>www.beetlesproject.org</a:t>
            </a:r>
            <a:endParaRPr lang="en-US" dirty="0" smtClean="0"/>
          </a:p>
          <a:p>
            <a:endParaRPr lang="en-US" dirty="0">
              <a:hlinkClick r:id=""/>
            </a:endParaRPr>
          </a:p>
          <a:p>
            <a:r>
              <a:rPr lang="en-US" dirty="0" smtClean="0">
                <a:hlinkClick r:id="rId3"/>
              </a:rPr>
              <a:t>http</a:t>
            </a:r>
            <a:r>
              <a:rPr lang="en-US" dirty="0">
                <a:hlinkClick r:id="rId3"/>
              </a:rPr>
              <a:t>://www.foodspanlearning.org/</a:t>
            </a:r>
            <a:endParaRPr lang="en-US" dirty="0"/>
          </a:p>
          <a:p>
            <a:endParaRPr lang="en-US" dirty="0" smtClean="0">
              <a:hlinkClick r:id=""/>
            </a:endParaRPr>
          </a:p>
          <a:p>
            <a:r>
              <a:rPr lang="en-US" dirty="0">
                <a:hlinkClick r:id="rId4"/>
              </a:rPr>
              <a:t>https://www.un.org/sustainabledevelopment/sustainable-development-goals/</a:t>
            </a:r>
            <a:endParaRPr lang="en-US" dirty="0"/>
          </a:p>
          <a:p>
            <a:endParaRPr lang="en-US" dirty="0" smtClean="0">
              <a:hlinkClick r:id=""/>
            </a:endParaRPr>
          </a:p>
          <a:p>
            <a:r>
              <a:rPr lang="en-US" dirty="0" smtClean="0">
                <a:hlinkClick r:id=""/>
              </a:rPr>
              <a:t>https</a:t>
            </a:r>
            <a:r>
              <a:rPr lang="en-US" dirty="0">
                <a:hlinkClick r:id="rId5"/>
              </a:rPr>
              <a:t>://www.theatlantic.com/education/archive/2013/09/study-students-really-do-learn-stuff-on-field-trips/279720</a:t>
            </a:r>
            <a:r>
              <a:rPr lang="en-US" dirty="0" smtClean="0">
                <a:hlinkClick r:id="rId5"/>
              </a:rPr>
              <a:t>/</a:t>
            </a:r>
            <a:endParaRPr lang="en-US" dirty="0" smtClean="0"/>
          </a:p>
          <a:p>
            <a:pPr marL="0" indent="0">
              <a:buNone/>
            </a:pPr>
            <a:endParaRPr lang="en-US" dirty="0"/>
          </a:p>
        </p:txBody>
      </p:sp>
      <p:sp>
        <p:nvSpPr>
          <p:cNvPr id="4" name="AutoShape 2" descr="data:image/jpeg;base64,/9j/4AAQSkZJRgABAQAAAQABAAD/2wCEAAkGBwgHBgkIBwgKCgkLDRYPDQwMDRsUFRAWIB0iIiAdHx8kKDQsJCYxJx8fLT0tMTU3Ojo6Iys/RD84QzQ5OjcBCgoKDQwNGg8PGjclHyU3Nzc3Nzc3Nzc3Nzc3Nzc3Nzc3Nzc3Nzc3Nzc3Nzc3Nzc3Nzc3Nzc3Nzc3Nzc3Nzc3N//AABEIALcAeAMBEQACEQEDEQH/xAAcAAABBQEBAQAAAAAAAAAAAAAAAgMEBQcGAQj/xABHEAACAQMDAQQGBQkFBgcAAAABAgMABBEFEiExBhNBURQiMmFxkRWBobHRBxYjQlJUk8HwFzN04fEkJTZiZHM0NURTVZKi/8QAGgEAAwEBAQEAAAAAAAAAAAAAAAECAwUEBv/EADgRAAIBAgQCBwUHBAMAAAAAAAABAgMRBBIhMRNBBRQyUWFx8BUiUoGhM5GxwdHh8SNCU2IWQ3L/2gAMAwEAAhEDEQA/AFRI0sqRoMs7BV+JOBXyyV3Y+/lJRi5PkTLjSby2uYbeWMCaYkIobybGfhxnPlWsqE4yUXuzCGLpThKcXov5EDT5c3gkeOI2f97vJ/a28YHPOPmKlUpe9fSxTxEfcsm821vv19cgj06d3iXMa95AZ8s2AkYz6zfL7RQqUnbxV/kEsRBJvudvN9yHE0i8kup7aJFkkhVXbaeCrYwR58MDVRw9RycVurfX+SHjKShGcnZP8v4GvQJz6YVCstmcTMp4HrbePPz+AqeHJ5rf27mnHh7l/wC7YalgeKKCR9uJkLqAeQNxXn6walxaSfeXGak2ly0+lx76PmGmfSJKC337Op3Z+VVwpcPicjPrEONweY8+jXUd/BZM0QnmXcoy2Bxnnj3eGaqWHmpqDtd+u4zjjKcqcqqvZeXl3/jYYWyYwXU3exBbZgrg7sknOMDHjg+XSo4byuV9vXcauvFSjGz971rqOfRVwbm0tw0Re6UNHgnGCM8nH3Z6Gq4E80Y8369bkdapqE5u9o7+v1sNS2ckYujuQrbMqyEZ6tnGMgeR+VTw3r4fmXGtGWX/AG2+QqPTp5Lm1t12d5cqrRjd4EkDPypqnJuMVzE8RCMJTe0d/kPWujXN1c3EELxFrfG9iWC8/Vn5gVccPOcnFcvXcZ1MZTpwjOV/e29XK4V50ess4tNnilSWKcK6EMrBehHQ1Kq2d1ufOy6foyTTpuz8h5La+SRJEvWDohRGA5VTnIHl1PzqliJppp7Gb6bwzTTpOz8hMlneSmcyXZYz470lfbwcjNJ1m7357jj05h4pJUnptqtD2O1vY5kmS7xJGndq23ouMY+FONeUWmuQpdN4aUXF0nZ67rfvPVtr5ZZJRet3kjBnfHJIOQfqNLjyu3fcPbeGso8J2Xl5HsdvfxxSRJesscmS6gcNng586axE1fXcH01hm1J0ndeXIblsrqWKKKW5DJCCsYKeyPKk6zaSfIqPTtCLclTd3vqj1rO7e0W0a6zbqciPbxnJP8z86OPLJk5CXTmHVTiKk83fdDjQ37XYu2uwbgdJO7GarrM82a+pK6Zwyhw1SeXuuMmwuSkqG5ysrB5AR7TDOCfmfnUcZ6+JounqCaapPTRbbDpgvzNDN6Z+khBWM7B6gIwcDp4mqeIm2nfYz9s4bK48J2e+olbS8VZ1F0As+O9GwYbGcfDqennRx5a+O5T6bw7cW6T93bUUIL4PbuLz1rcbYT3Y9QeX+tHWJ6a7bE+2sLaS4T1313PEtr1HldLoKZf7zCYDcEdPgx+dCxEldp7jl01hpJJ0nptr67kR/omT/wB1f/rUcRGv/IaX+N/Qtayex8qTtTsBYi2IkL97Fv5HT3V68Th1Ry2d7q5Uo2INeUkKACgAoAKALKx0kz2/pV3MttbeDsOW+Ar2UcHnhxKjyxKUdLse+jNPuQVstSDSAZ2zKVyPsq1hcPU0pVNfEeRPZkRbEHSXve95WXZsA4PvzWKoJ4d1r87Cy6XIXQZry3JLBdOja/t7VblJFmAJZBnb7q9iwy4saale/cVl1sRLqLuLmWHduCOVzjGcGvPVhw5uPcJqzsP21kJtPursyEGAqAuOua1p0FOjOpfsjUdLkOvOSB6GlLYGXXaTpp/+HH8q6fSP/X5Gk+RV2iRyXKJN3mw5z3a5bp4CvDTUZTSlt4bkIsb/AE2COwe6t/SE7tgrJOuCc45Hzr118LCNJ1IXVuTKcVa6FXOm2dpaI08lwXePcJEQGPPlVVMLRpU05t6rdLQbikh6wWzPZ2cTSShDIvelQMhsjgeY6VdFUepyzt2ur+D0/YI2ylDPsDyCIsY8naWGCRXLqWV7bGfMvO1RKy2saHEAjymPH+uK6fSl1KEVtbQ0qckUVczczL6xWBuzkoupGjiE+SVGSenArq0FB4N8R2VzSNsupCv7G3WzjvbGR2iZihEg5U/0K8tehTjSVak7x8SZJWuiXBYx2Ot6esbFt4D8joSDW8MPGhiqajz/AHKtaSGvQUu9Sv5J5e6t4HLSN48k9PlUcBVa1SUnaMdxZbtklBZjQtQ9BeVlJXd3gwRyK2So9VqcJvlv8h6ZXY5+uUjMPCh7AX11daVex2/pD3KvFGE9RK6lWthKyjnbukaNxe4xZ3VhY6gJLdpzE0ZVnZfWUnxFZ0quHo1bwva2/cxJpPQJ722XSp7OO5nnkkZWDyjA4IyBzx0pTrU+rypRk23bfzBtWsP6df2VlFxPcyKUwbVk9Unx58BWlDEUKMdJNq23IcZJEXTbmzGnXFleNIiyuHDIM9McfYKxw9SlwZUartdp/d/AotWsyunEfeyCHd3WfU3jkj31455czy7Elpa6nbzWi2mqRNIif3cqn1lr3UsVTlT4WIV0tmUpK1me79EtwzRpNdNjhX4UU82Cpq6Tk/EPcRHW8iGiyWnrd60wcccY48ayVaCwrpc73Ff3bAbuI6GbL1u977f04xQ60eq8Lne4X92xKm1K3fVLK5G/u4UCvkc8Zrepiqbr05rZDclmTG7fUbcXF9HcI5tbo5O3qvJINZwxNPiVFPsTBS11FNd6fb6bc2ds80jzYO91xkg9Kbq0IUJUqbbbC6SsinrwEBQAoqwVWKkK3QnocdaLPcBNACijhFkKkISQG8CRTs7ZgE5xSAfubOa2hhklVdkwLIVOR4fjWtSjOnGLltIbTQeizG0N3tzEHCE++lwp8Pictgs7XC2s5rpZWhUFYl3OScYH9A06VCdW+XkCTYxWKtuIKYBQAUWAfuLWa3igllACzKWTBzxx+IrSdKdOMZPnsNqwx4YrMQUAFAFjb2sL2kcszyle7lcqp/ZK9PLOa9lOlCVNSk3a0n9zRVtLioLeBNXtE2s0MuxwrYPXwPHNOFOCxMF/a7P7wssyJEUFvNb2ttJFPGJLh1QEjK8LyeOa1jTpyhCnJNXbt4bblW0sRpLCGLT1lZ270xiQHBK5J6dPtz1rGeHhGjmb1tfw8trCcUkP/wDiuzR4Je0l488E/wCf2Vp28D3uD9fiG8CxjSJYU0NgBI1uWJ8n617FGKisHztf5+tS/wDUrYs2nZuZiNslzLs564B5+4/OvHH+lgm+cnb19SFpAZg0W5ljR2eGIyewkr4ZvqrOGBqyipNpX7wUGRksbp7w2ghPfg8qTjHvz5VisPUdThJais72JF1pFxBA0yvDMie33TZK/GtauCqQi5Jppb2BxYiz0ue6gM26KKDOBJK2AT7qmjg51YZr2XiCi3qT9atpDBpFquHk7tkG08E+rXqxlKVqNNauzX4FSWiRAvdNktIzI89u+G2sqSZIPwry1sLKlG7aZLjYg15iQoA8e57pcNIVXBGNxxz1qk5bG9HD1q32cb+v2GF1GEupEzBhjac9Kfv3ueyXRGLiuz69akv0mSRhJ3zsc7g27x8/soc53u2c+cJwlaasw72Tuu67x+7znZnj5Us8suW+hBa9mbhIryWKUgRypzuPGRk/dmvf0bVjCq4y2a/Aum7MhPfu2pm/A9bvN6gnnHl8uK8rxDdfjJa3v6+ROb3rk/tPcxzTQQwEGNE3jb4luf6+NerpKopyUI7fqXUdx6/tRq80d3a3UKRlQHEjYMWPdV16Kxc1VhJWst+QNZtUxQ1G1k1iYCULHJB3Kznz86vrNKWJkr6NWv4jzJyGbS3XR4bmW5ngbvIikccbZ3k1nRpLCRnKbWqtpzElkvdnndfSmlWkdvNGkttkPHI23Of1v686nh9Zw8IwavHdP8QtmirHupFUXSI7a6iLwhl7wN6qkFeT8jTxFk6EYS1V1flyCXLUc1WKJ7CSe9W2S8BAjeB897z4j51eKhF0nOqkp8muY5Wtqc/XKMhm6nEELPwT0FNK7PZgcK8TWUOXry9bFTAi3veNLcJG4GVD4APBOM+H+deqnTUlufaqCw0VGnHT+F68hwabuiBW8tTJvKspkwBggZB8etVwdO0geJ11i7eQlJTZXTRrKskYPtKcgjzrKpBKTW558Zg4Yyjdq0vXl+PO5chgRkV5z4iUXCTiz3gnHFBIUAGR7qQBx7qGAZHnTAOPdSQBx7qADI86EAce6gLhkedO4XMk/JvF3s9ysfrTNtVQOWP2/wAq7/SV3lR9R0K4RU2/XryNPkWe4Lu2lRmXoW3429G6dOhxXialJ6w1OlFwhZcTT0txLWzksDovT2i0p4+OOlLI/wDH9R8WP+b6HlzbzPFMPopYTty0wc8AEHOPDpj66JQk0/ct4+vuHTqRUl/Vv4W8H+t/kYv2kKw9opTCcKHGQp/zrs4S/BVz5vpK3WZWOi022mtbqG5ibaMYYnyPjXoPCdBL2strYxw2oN7dudqxxYOTQIi6gJlvpxcoEmDneqnIB8q51Tts5Fb7RkeoMhy2gluZ0ggQySudqqPE00m3ZFJNuyC4hktpmhmAWReoDA+GeoOOhFD00YndOzEujIqMwwJBleeozj7wR9VAaic58ftpCCgAoA5Hslqo0zUcyPiF/a5OB7/6yfKvVi6PFhpufWdHYpYer72zNZtZrF7X9Ks5kJJDxsOnlj6vtPlXFWVK0r39evmfVSVSUlKDWXx9ereYvdp/Xdf5PjvT8KX9Pvf0Fav/AK/Urta1C0sIDKjTBQuCJWBLHPHTj9kfH41UKXFkowuRUrOhTcqtvl+5nyaPLqGow3LyhhM+4pg5AHh1OK+hhHJFRR8bVqOpNzfM7yfSJ5rBoo3EaMpDMPa+ryqiCX+TnsbIuqNq2ohdiEi2hA4HvNAFb2iH+/8AUB/1D/fXOqdtnHrduRAVGfOxWbAydozgedQZpX2HbG49Fu4rgbz3bBh3cmxvqbnFNOzuEXZ3Ls9oLeQTtHosO15lkkJYEbQArZAUAFsNyMcsTjitHU8DbirVqIyNdOyVH0yFnkVg4CgZz3pAA2+rjvF/hj6ln8PWouL4etf1F9sZrKe+gbTZoZLcRbVEUe0LhjjJ6E4x8OlOo02so67i2suxQVkYBQBm5b1VG0DP211DulxpHaG/0wBA26H9hvLjp5eP1kmvNWwtOrq9z3YbpCtQ0Wq9fv8AeW8nba69G3R28Qkxg8+OPx+yvP7Op31Z7fbdTLZLUoZ9S1HVb+Mgs8xfEUa+f+gHyr2UqMKStE5mIxNTEO8zXOz/AGalt4EuL0KbhgN5UcD3CtTznW2FmsqhABtpCOhsLVbaPaoFMDHe0gz2g1Ef9S/31zqnbZyKvbZK0TU4bW1MLXl1YyC5Exltk3GZQPYPI6eHh6xzRGSStsOnNRVm7fmL9K0CQm5e0cTOzsbYZ2Kf0pHII4JaLgYxtNVeD19eth5qb1t61/YZtdQiGh+hrfXVlMjSsxt1yLjcAAGO4YxjHOeGNSpLLbYmM0oWvb8y2k13R21Ka+hjuI5ZXJbbnD9QGIz1wavPG90a8WF78yNdX/Z5rS0t47SZ44QQEO4FQzKXOd3LYB92fClJwtaxMpUrJJbEW/n0FkuUs7SVGYMYnLMdhAj2gZPQnvM5zjik3Dl69akPh62RSVmZGbyAAqAc4HU11DuiZHZ2DSNk+FAgAJ6AmgDpfye3Nna9pYZLxVwFYRuT7LEf60DPojTHsdQtlaCRGA4O09D5GkIlafarbswU5BY/KgCxFMDE+0v/ABDqP+Jf7651Tts5FbtsragyD40AdEYNFurOxje69GZIYhIUVPWd2beWPU7Qo48Mj31o8rRvam4rW23dzAaVoSyFJNVm9sAbDGdozGOT0ON7cjgiNvOnlhfcbp01z/Dw9fI53H/MG946GsjAKBBQBmldQ7hJskiaQCceq3FAy4RYLaJ41QFD+s1AFPNGnf4gPq/zoA7X8nkGu6lfSx6LdNFLCoed5G9UjoAfPx+VAG7aFDc2tkkV9MstwBmR1zjJ8BmkItAaYGKdpf8AiHUv8S/31zqnbZyK3bZbSdnrOWOZbKctcLHajumPMbyd2SR+0pDn4EH3VWRa28C3STvl30Gn7I3O6OKK4WSdndGVY2IGHRcg48n3HyAPlRwnsHV3orkc9m5/Rrib0q2/2eBJpFy2QGBIGcY6KeenT6lw33k8F2bvyJel6JbTWsS3Fu0geeVJr2CfMdsiorBjj1SPWPXy45pxgmtioUotar59x5bdnEtrZ5tSeGR3gheGJXdeXdV5IX/mHPTPwNCppLUcaNleXgJXsyyz7J5I0SV1CsN5EQMyJ7W3Dn1umRjxxRwyeDr67yhuYTb3EsJJJjcqSVK9PceR9dZtWdjGSs7FFqXYXtHZQxrcaaGjTq0BDk/Lmumdwp7fS+8uGEscsEecZdDlfPik3ZCbsjodG0W31G2vbiRn9GtVU4343E55PGecAY+OaycmQm2c1rUENnqLxImNqjcn7J8j76uF2tRwNK/IZcxi31dW2hzLH63jjDY+3PzqyzWN+3BBFIQ8k486YGOdojnX9QPncP8AfXOqdtnIq/aSK/Jznc2fPNQZFxpGlxX9vG8t5NFNPd+iwhY967ymcscggc44Bq4JS58zWnDMt+dhl9Fvzs7uJyjhVy7qvOwOfH2QOc9Mc8UOEuQuHLkSLDs5qF1dwW06PBDLJtZmdfVw20nbn9rgefhmnGm5OzHGlJuzIb6TqcdolzPbvHCYRICzqAF48z7xx15qcsrXFw5pXZB3HAG5sA9M1JmBJJySSffQBqGsdpbSxEi3DgOhwQfGumdwy3XNRbXNXjdYlitoCSPBjnHJx9g93vrGU9DNttjd7qsem2EFrZgK6t3o5B/SYHtY67QeM9W91SI46W5h78iRFfcfWZuST55reGxqtiy0uW90eRr3TL3uN/GxeQw8iKoZp/ZntJ2g9FhbXtNYWcuCl5GQQvluHhmgDtoJS+CnrKfGkBluvf8AnV9/33++ufU7TOPV+0kQKgyJdrqd9ZwSQWl3LDHIcsqHGTjGc9Rx5U1JrQqM5RVkx+x1DV3dLezuJieCETH6q7Rn3BeOeKHVyK7ehUJVH7sWPXNzrmlzJLNdTRSuGCnvAx9rcf8A9Nn4mpp11O7iy58WDV2QJtQvJ4RDNcO8YRU2tj2VOQPfjA+VXmdrGTlJqzZGqSQoAW1re9qNeur8HZbE7Yd4ypbpyPEc/ZXuqS5HaepfWa21nLFATDJdEFlkSXakhXqHGGwufEfs4xWaA5HU7zSLfs9d6Zbxxz6nJMhmvtud+WydpPIAxjHHXxq7XI8DibyGS3uJIpsFgfaHIb3itzZBA4ZgJJHCjoQelAGh/k37bTw3UOgaifSLOY93Gzc7eDwfdQBoIu/oe5MEm70Yn9Hu/VGelIDitYkE2q3ko6PMzD51z6naZx632kiHUGQUATNLvW0+678cjaVI6Eg/d51nVgpxsaU5uEroldoNVTVJoO6iaNIlYDcck5x+AqKFLhp3e5deqqjVlsVNbmAUAFADeh6n3GlIIARuiCkb9u1l4GFIx5nPur1NanZUtBFtqHc3F3viknW4hWMzxfqbevTOPaPPH307OxN3co7nSu/vUNizbpZG2RbvXJB6gn4Hr9vhcGuZUWi507sJe3zwxT2zRuc8zMchfGtjQndrPya22naJLe6fPJ38C73jdsrIo648j1oAzzSbsWGq2d23swTpI2B4A8/ZmgD6a1Cxt9TsxtZWbHqPjg0AZVeRmK7mjIwVcjGa51TtM49b7RjIO0g8ceYzUGRPa+tnMRfTYcoMNtcrv48R06nPvqsy7jTMtNC2ltf9reJdEtHJbflbv1cbuOuMA5A8Mjyq7crGmV3tlQwtixWR/oi3ZTyFF5yB7PHPnz0ot4CyP4SHJd2cdzKfoyJkO3CiRwFwOfn8OoqLruIzK+xCupEmnaSOJYVIAEatkDCgdfqz9dS9SG7u41QI1277F9n7y4Nxc6VbPKxyzBSu4+/BrpZUdrKixt4bTTIPRre2gt4MY2RIFWmkkNJI4ntl2P7O6jG99EpsLlQcy2pCg545Xp8sH30sqYsiOBsO2x0f0OWOadpouJ7eVt6eWVPUZB6eeaFG2w8rvuRe0f5Rr3VYZre3jEUMmQc+VUUcKV44HFAHc9nfyiX2nWcdpckyiMYVyecDpmgCya69OY3eMd/6/wA651TtM41b7RnlQZjsBgDDv1kI8dhA/rxp6FK3McRrIKytHPhjyFcYIx4+fNGgLKJJsyMmKbfnk7h+FGgWh3C91iFP6OfPO31wB7v50aD90i0iAoA2BtekP/pwPg1Ye1pfB9f2OvxH3ES81J7qMrsCk+/NHtaXwfX9g4ngcpqWhX1+jxnWZokfwSIfzNHtaXwfUOK+45s/kutmJZtXnJPiYl/Gj2tL4Q4r7jz+y22/+Wn/AIS/jR7Wl8IcR9wf2W22MfS0+P8AtL+NHtaXwhxX3Hn9ldrg/wC9pv4S/jS9rS+EOL4F9bdkYoLeOEXsjCNQuTGOcfXWEse228p5JUFKTdxz81o/3uT+GPxpdefwk9XXeH5rR/vcn8MfjR15/CHV13h+a0f73J/DH40defwh1dd4fmtH+9yfwx+NHXn8IdXXeH5rR/vcn8MfjR15/CHV13h+a0X73J/DH40defwh1dd4fmtH+9yfwx+NHXn8IdXXedDXhZ6S+soIDa2hkitWUxu8waMmVgGPs4rqUacHCDajs29NdO41SVkQobeCWxtN2EMl0UaT9bbgeP115oUoSowvpeVm/AhK6Qag5V57ddPhiRCQJAh3KAeDnxz/ADoxDs5QVNJLwd1438QlppYnRWNm+q2waSIBkXNv3Z9Y7Pl769McPR6xFXX/AJt4emXlWYjaJYLdW7zTozJJ+iQgeyT1b6uPnWOBw6qQcpq6ei/X5EwiuYadbhIb1ZktlmjkjQG5XKgkkGjD0mo1FJK6aXvbdwRVk7jnd26X2obLZG7mDIR0yocYzgeWavJTjVq2jstrc/Iel3oRNQjjaztrnuVgllLK0ajCkD9YDwrz14p041LZW76bLzsS9kxEMatpdzIUBkWRADjkDmlCKeHm7a3QJaMeTba6dbzJaRTvMW3tKhcLg4AxVq1OjGUYZm73ur2tpbwGtFsPvZwi7uEWHDG0MgiPJjfyHjWzowU5JR3je3cwsrkcCK2t9NmmgVwzymQMg9dcjH88Vh7tONKUo37V/Hb9dA0SQq/tYtPtmT1ZJJ3zG/BxGOh9xP8AKrr0YUIOO7k9PJfqDSiVleIgKAHkuZ42iZJWUxZCEH2c9fvNWqk1Zp7bDuMzXDR2xWR27lMvjy9+KLyklC4vAS2utPGIJLqZo+fVbOMABufqYVtKVeUcspO3r9CtdhA1kCRJxPKJVyqtsORtDD7lb5UrVlLNfVfx+Ytb3PJNUi9F3vK/cQgbfVOAG8hUuNR2p32v8g1HJdTLpI0sshWRyrkg8lM9fhg0N1J3Te9r/kGp6mt4lluVu3VxsjeRhg+sAVHv4K1anXU8yfvP8F/A9RmfWIpnaW5uGfC5LNk4AOPq5qZRqzleerE78xcGuLa7lt7qSPJYNhTzt6+FVSden2Ha41dCl170QsyXroZI++KrnLL54x/X10U5YiLeV7vXzD3kNrq0a3HeC6YT5b1sncSuNxz9YqMtXNnW/eGt7ku4uJrl988jSNjgsaidSdR5pu4rt7iHkeTG9i21Qoz4AeFS23a/IBNIQUAFABQB5tXyHyo1AMdOBRqB7gHqB8qNQDw560AeYHiB8qd2AYHkPlS1A9wPIfKjUAIB6jPxoA82jyHv4ouwPaACgAoA/9k="/>
          <p:cNvSpPr>
            <a:spLocks noChangeAspect="1" noChangeArrowheads="1"/>
          </p:cNvSpPr>
          <p:nvPr/>
        </p:nvSpPr>
        <p:spPr bwMode="auto">
          <a:xfrm>
            <a:off x="5741610" y="1720552"/>
            <a:ext cx="4279947" cy="42799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096000" y="1851089"/>
            <a:ext cx="5813946" cy="3970318"/>
          </a:xfrm>
          <a:prstGeom prst="rect">
            <a:avLst/>
          </a:prstGeom>
          <a:noFill/>
        </p:spPr>
        <p:txBody>
          <a:bodyPr wrap="square" rtlCol="0">
            <a:spAutoFit/>
          </a:bodyPr>
          <a:lstStyle/>
          <a:p>
            <a:r>
              <a:rPr lang="en-US" b="1" dirty="0" smtClean="0"/>
              <a:t>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6" name="AutoShape 4" descr="data:image/jpeg;base64,/9j/4AAQSkZJRgABAQAAAQABAAD/2wCEAAkGBwgHBgkIBwgKCgkLDRYPDQwMDRsUFRAWIB0iIiAdHx8kKDQsJCYxJx8fLT0tMTU3Ojo6Iys/RD84QzQ5OjcBCgoKDQwNGg8PGjclHyU3Nzc3Nzc3Nzc3Nzc3Nzc3Nzc3Nzc3Nzc3Nzc3Nzc3Nzc3Nzc3Nzc3Nzc3Nzc3Nzc3N//AABEIALcAeAMBIgACEQEDEQH/xAAbAAACAwEBAQAAAAAAAAAAAAAABQEDBAYCB//EAD4QAAEDAwIDBAgFAgQHAQAAAAECAwQABRESIRMUMQYVQVEiMlJhcZGSoQcjU1SBFkJDdbLwYmNygrGzwTb/xAAZAQEBAQEBAQAAAAAAAAAAAAAAAgEDBAX/xAAjEQACAgEEAgMBAQAAAAAAAAAAAQIREgMTIVFBYTFS8LHh/9oADAMBAAIRAxEAPwD5bU1FM7QbOGne9g8V8RGjhg+pvq6ePTrWt0rPmRVsW4oxT8nsxw3NPOKWUuaNiADqJR4+zgH4ZquR/TojP8vzCntDhaKgrGrWdGd/Yx/OetTn6Lw9iOinzB7NhpkvplKc4bQcSM4C8/mEHPlgj4UMns3qDjwlp1BslpOSEnJ1pznfwwabnoYexDRTmF3AVvGaqVp5tXDCEnJY0q0539bUU/SfOrQrs3z8TKJXK8A8yPSyXPDG/T7dKZ+hh7ENFP0/0ylpAUZjiwhrUQkgFWwc8fiRVEpVkDsYxQ+UcdIfQvVktaUZwc9dWv5ii1PQw9ijFRTaB3KJMvng6WSAY4aB2Orod/LxrYz/AEqkIDwmKI16ynI/vGjx2ynI92aOdeDMPZz1RT1K+zutkFuRpKE8Q5VnVw3NWN/b4f8ABVWa5Ks5ho7uD4k8Qa+JnTo0749+cUU78BwryK6KKK6EHQd1RPYV9VHdcT2FfVW2ivn5y7OWTMXdUT2FfVUd1RPYV9RrdRTOXYyZh7qiewr6jR3VE9hX1Gt1FM5djJmHuqJ7CvqNHdUT2FfUa3UUzl2MmYe6onsK+o1PdUT2FfVW2imcuxkzF3VE9hX1VHdUT2FfUa3UUzl2MmYe6onsK+o1PdUT2FfVW2imcuxkzF3VE9hX1GordRTOXYyYV6DThbLgbWUDqsJOB/NeKZWiSWOKTdH4KU4ILbJcBzny6f78qhmpWxeEL39E7DJ26D/ZHzqVNOJSlZbWEq9VRScH4Gn/AHgh5BS9fphbCiQlMU/2kFBzjb1UnHhUOXFsuo19opaxxQpS+VIKMBW/Tc52/k1lsrBCAJUrOEqOBk4FGhWM6VYzjONs0+m3BxbKkJv0l5tRCXG1xSjLZ6nOnrudts17cuoDqdHaOXoWVFSjFO2c4Pq756bUs3BHO4PlXrhObflr3GR6J6bn/wCH5Hyp0xP9LjP3t9h9bSApQhlW2k5Gw8CcA+INDlxCipff8hSmnOIxqiblek75xtupQ8t8+NLJwj2JChQ9ZJGwO4xt51Km1oA1oUnIyMpIyPOnrl0UhhfC7SSVENqSlsxFJ1HGyScHY9Ca8ybiHIzyTf33tQP5S4hAWdQOCcHbbP8AFLYxj2Iamo8KKogmioooCaKipoApjZ3JjfH5KSwyVBOoOkArxkjGQRtufCkXPo/SX8xRz6P0l/MVT0pdGqVM6uO7eG0LaanxEhC8FKlp6qAUT6u49PwPgfKvLz94DrClTY6lcQlCklBAJB3O2Mbn/wAbVy3PN/or+1HPt/pL+YrNqZW5xwdWp28t8R83CLqUjCwHEE6U7gYx/O1AevDkhKhOhl1DWoai3slSunq4zlOfcK5Tn2/0Vfajnmz/AIS/tW7UhuD42qU6rUuREHhkvpwBt5dBv0qk2uRv6bGQ7wiOMnOrOPkD40n55v8ASUPlRz7f6Sz8qbUzMo9Dtm0PvNcZL8RKPHL2NPXY7dTjwzUPWqQywp5TkcoSCcpeSc/Afx9xSXn0eLa6Ofb/AE1/am3MXHo2UVj59H6S/mKO8EfpL+YrduXRFmyisfeCP0l/MUd4I/SX8xTbl0LNlFY+fR+kv7UU25dCxfU0uzRmvbTL20McUUuzUUoYDKopfk1FKY20MtqKXZNRSmNtDKjFLanNKY2xgKmltTk0obaGNFLanNKG2MelRS+opTG2goooNadAooo2A3oAopunsxf1IC02acUkZBDKsEe6sjdsnuQVz0Qn1Q2yQt8NnQkjrv8AzWZR7KwkY6K08hL5Hn+Wd5PXo4+g6NXlmibBlW91DM6M7HdWgLCHUkEpJIB+x+VMkMWZqKYGx3UTUQjbpQlLRxEMcI61J9rHlsaIdkuk4OGFbZT4acLbhbbJ0rHVJ99MkMGL6K3Ls9ybnNwXLfKTLdGW2VNHWsb9B49DVkyw3eBHMibbJbDKSAXHGiEgnpvWZrsYS6FtFFFUSFFFFAFNLbZHLhCelImwmm2d3Q86UlA6AnboTS/guexTa0rQxZr4w6oJdkMNoZSf7yF5IFTJtLgqGN8gvs1Ob9ZbPWOPWP8AjHCfDz61hvNuNsWphcuLIcwoLDC9XDI2IV5Gu0lXmI60hoSWihDtvUnS3hR0LBcycZOAPH+K57tepUyWp1mXElIVxOGIzQQWwTsF+inJ95z41zjOTfJ1ktNK0z6Z2ph32SqAqy3xm3NJiAOtuP6CtXn0Ph41ksUVK/w8j2YAB+4WmRKSkkZJJBT/AK0/auT/ABKmw71LtZt76JCWYYacUAfQVq6HIrsG+2Fgi32BDbSw5EahcLvLJ/L/AOWE6c4OlP2ryShLBUvZ6FqQcnycmpYV+CgUDsbjkfUan8Xv/wBTD/y5r/2u1FymW8fh3Js0aS2uSLotbTSQcqa4isK6YxjB/mmPbdrs/wBoZXebXaVlp5iFwkRhGUviKSVqHpZGMlWOldI2p5P2RJpxpPo6J7f8WrX/AJOf9blKOyrUyR2Z7Vs22SIstV2dDTxd4YScp/u8Ns1vavHZ9++Qu1Ll5aYWxA4C4Kk5dySVbDqcaiNgc7VycG5wz2J7TRHnQ3LnzVPMMKzqUklB+Hn8q5RhKqrr+lucV5OrnuKT237HQ5KlOzGYzvGe0nS4S0RkKPrZIJ2rnvxAi3dtqe9I7RsSYKpZ029D+VoBVlIKf+H7Yrem+Wsz+xbxmtBEGMpEokK/KVwQncY8xjbNIO1dpsbrtxu1u7RNS5T76nkxExSD6S8ka8+GeuPCr04tSV/z2TOccXyJYvZ+ZKtnPNrYCVNuONsqXhbiWzhZAxjaq7pZnLY0hT8yIp1SUK4CHMuBKhkEjHSugtUuI1YoxdktoejRJjK45zrUpxQKNIxgjApf2qnqnPtMxuA7GQwz+YllOvWEAEFeNRwduuK9MZScqODWmonOUVZwXPYqa7HC0bab2m3QpFslzp7khDbDqEYYSCTnxwfeaUV0fZySWrNPZYuTMGWt5tTbjrgTsMZ+2R/NefXclC4kaVOXJVFskabapU2O+9+U/oSlQAy2CnJPvwo/KtKuzTCpDrLMh4qZuCYq9QT6hAOrp13+FaLROYjsKYmzWHFuz3Evr4g9NKm8a/hqxvV0C7xGb5fXHZDRZcUl5tWoYWpPs+deSU9a5U2d1HTpWKjY4pEQtvvFMi4Ki742SFEZ6ddqmXY4nDbVBkvqPeKYC+MkbKP9wx8a926ZHTbbKl2Q2lxu48R5JWMpBPrH3VqlXVmS0HJUxtxUW9JW1gjIYBG4A6jrvvVOWqn8jGDRim2OG22tcR+QeBOTDfDqU7k4ypOPLPjXq8dnWLciatt51YjtNLb1Y9LUopOdvApNa7k9FYjyBzkZ0y7siS2GnNWlvIyVeXSrrzc4cq0XZtEllTokFLaQ4CXEa0qBHmPSPyqVqavFWa4afJmkdlY7c6Gy3JfUy9r4qjpyjSkK22x4iqO4YLT11EmRK4EEtgFtKSpWoeIxTmVd4IbuARKZUoJTwdLg31oCFY88YrOJ7RuF9MS5x47rymuA8XQAcDcg/OpWprNefz/01w00KItkizLdcpcZ6RiMfyULCQVgJCjqHn1rUbDa0zJ8ZyRN1Q2y8ogIwUBIPl13q+1z2ogfE2ew+65OTxHEuAhxKkaVLHuGftVb82J3vfnBJZKHYCkNK1jC1aUjAPidqpz1cmrf6icYJIXv2Zj+nHLsw46cOEIQ4Bu3r0gnHjmsl7gN26Syy2tSw5HQ6SvGQVZ22+FdCqXbVWQ2znEcTuzTnWnh6/WxnPravCl3aZDEsMTmJ8RYbitNFlLuXCR1292r7GumlqSzqXbInCOPBz9RU0V7TzhUUUUAUVOKigJ8aY2K3Juk/llvKZSGlOFaU6jt7v5pdinnY11DN61OONtDl3AFOLCRnbHWues2tNtF6aTkkyuFbbZNkSOWuLyojERUlx3l8HY7jTny3q3uBtU3golqWwu3Ga07w8FSfBJGdq3RBLXLuDVznQXJEi1ONNrQ8gIyTgAkAAbk1ey6wi8RoxlRypFk5RTgdBRxcn0dVeOWrqJ8M74RfgVRuz6X3bc3zRCZcPmVkt50AYOAM79ahViaXNtbcaUtcW4JK0uKb0qQAMnIz5U4jPMRrna4bsljiM2tTDqg4ClKzjA1dPA1mtcKDZ5Tbr0psPtQHXJOlxK9K9gAnHU4KtsnpTenV3+5Nwi38GZrs9D5ufFeuDyXIgU4dMcEKaASdXXrudvdVTdiakrtYiTFqRcHXUpWtrGlKCd8Z6kDpTZ1+IbjLktSWlNyLKcKUpIJX0wRnZWANqz2eXGZR2WU6+0gNOyeJlY9DVqAz5ZyPnTd1abv9QxjdGLuKO45b1Q5ri40uQpjUtnSpKk5ycZ36Gq7tYxbY8h3jlZakJaAKMBSSgK1dffThjRA7hjSJEfionuOq0upUEoOrBJGw6iqu0ExiV2bbKHm1O8xoUgLGr0CtIOPhj5itjq6maXgOEMWclRRRXvPIFAqnmUeSqOZR5KraKxZdR41TzKPI0cyjyVShiy6oPv3qnmUeSqOZR5KoMWXYHTG1TgeVUcyjyV8qDJT5K+VZQxZeOmPCgbDAxVPMp9lXyqOZR5KpQxZft5UZqjmUeRoElHkqlMYsvx7hj4UVTzKPJVRzSPI1tDFl5oqnmUeSqKUMWY6K291XD9m99NHdVw/ZvfTWZx7O1GKprX3VcP2b301PdVw/ZvfTTOPYoxU8sFvjz3re3IQOEt58vq16CUIQghOonA3P3rB3VcP2bv0167uufDDfLydAJUE74B88VLnF+S4uvk6yP2WtyG4iXI7r7qmgl4pcUBr4jCFKGOmA4pXl0zsKUWqzwpFqakqQuRJIUrgJKgXMCSU7j2i0gYG+x86Ud13Dwiv/KgWu4A5EV8EdCB0qOPsdNyPR0t6sNoiWe4yoqV62HXG2yXSrostA+/0x8K2Ds3ZOVblBp5fEQVhvWte2guDZJBPoqbG2+xrju67h+0e+mpFsuIIIivgjoQK219huRv4HFjtESbFZdkxllvmXOPI43DS22gJUUnUcDI1b9RjPQVsk9m7fGds7K0LK3pgjSzxCQcAE48uo6VzRtlxIwYr+OuMUd13D9o/8q219hmq+B5MtVuV2ffuMOOoK4KXGlcVWFZeWlXok59FKUn/ALq8yIFvYkQGEQ0kurUlxxTqjqHDQrpnHVZ+QpJ3XcMY5R7H/TXtFvubatbceShWMZTsaZR+xj1F0YE9BRWzuqf+ze+mpq849nI7rNGaiivhmE5oqKKAmioooCaKiigJzRUUUBNFRRQE0VFFATUUUU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wgHBgkIBwgKCgkLDRYPDQwMDRsUFRAWIB0iIiAdHx8kKDQsJCYxJx8fLT0tMTU3Ojo6Iys/RD84QzQ5OjcBCgoKDQwNGg8PGjclHyU3Nzc3Nzc3Nzc3Nzc3Nzc3Nzc3Nzc3Nzc3Nzc3Nzc3Nzc3Nzc3Nzc3Nzc3Nzc3Nzc3N//AABEIALcAeAMBIgACEQEDEQH/xAAbAAABBQEBAAAAAAAAAAAAAAAGAAIDBAUHAf/EAEIQAAIBAgUCBAQDBQYDCQEAAAECAwQRAAUSITETQQYiUWFxgZGhFDLwI0KxweEHFVJi0fEkcoIWMzZDU1SSorIm/8QAGQEAAwEBAQAAAAAAAAAAAAAAAAECAwQF/8QAJBEBAQACAQMEAgMAAAAAAAAAAAECESEVMVEDEhRSEzJBQmH/2gAMAwEAAhEDEQA/ABunGlfcE4kcrHHrfbsq+pxGsyxmYswUABt/pt9MV6qQM6ySMQu2lR2GM9lvTGzCd5Ji7ne+KyKJmLSE9NRuo2xPnKCOUaCWuF45JbgfwxqQ5P0QJXT/AL4AFD2uL2+RwW8bG2dVII4FaQ2IUAIvsOPpvhsVMjIXNPJeSwSRtwe9wPli3WMaemriEJkiMZv+YXZrX+gOJaOY1FET06nqyKunSv7O4/htjG53W4MfBRZSaKpVpnDdYBoi9wrG5uu3B43IwS5dRumuRwIwbLoBBOnkjn19sU8hSo6CvU3DC4TqDYi21j33xJUa1qjIYtNjqstwTyfn3+2Ob1blbppeI0KgU0cqO4UuD5FUbJe33tfFWSki/Eo9pDUTL+4uoC9iTvsOLfInFNZIahFkjLKxfVZwbPybqe/b74vQVKywM7l9KudlbTqHH8b4zmNEu6pVVc8R/Da2BS6kttqxny1kiLdAxUaTq7bHf7Yu5rlUIQEOUHIjMg1W7CxNz/HGXKkkFBKk0qo4UWjJIfSzdx62/ljbDHFnltZhkFRM/UbVFTx8nudrD6bYgloJ5KOplkKxlpLAhL2UXOna3e3fHtJqpo1lZNMch19W4cGxtzxexOx4wR1vTrMv6kEAmnK36d9KsDyRb7f1xc3OxSq/hfKRRoZYyJLsYw4Fr6SQTz3N/lbCxa8EZkGkqMtliZChMiBuQSdwfTCx143hWgpVz6+szeURhQBz35xGrPLUvHqtoX8xxFKjzzu5GjW3n/6bk/a31xdy/L3qahiz6WkuHPcfLGdZd608mpKereOrqIwskbXjY9yOCe2NGs0SdWPWdYAdR6nuPtj2FIKRI4mIUjyqOxtxitVTq08igAEC4Hrxf7fwGDO3Gah3hFNTRzxyIy6xUFT0w2kMBwCfT9d8WOtK7iCCGSwBRFiXTYDvbtfYD/fFI1RJR9PnCqlh+6fy43MnkTpt0wSLhQb7Eeo9v9Mcslt5Xh3OkpEWHqO7hokLMGOxNuDgcrxNUSdNX2VmDWP5FFyb+wG+COQzTXW6xltSrKx7+vtjCqag0wzKRg2inQRFDuCWY3Pxtt88TP2a59mBA7QvInUZ4RpaMkmxtsP9MbmXZm1mUDYABQFvaw+mMvKqd8xi/DLSSrA+phKW06O+1+QDjdyPL6qGiD3WRGIKeUMD78/DHRcZWU7qGc0X4oO8mrQB1JtvMo7XI3ub2A5xVlyt6iCoq6+o6EBGqILuQo9fawwVVNN1oEhHUhXq65dQJ1/A9u/1xhzZm4jkp0ESIr2Bb/B6Yy3nOJGsx2xMqqahJ3p9SvExCugN1ax5t+vvg0y6N9YYtaJgLIF2A/XOB7wxTQyZ4sfSUI8bIpHaxBF/fnf0weQUWjysot2Nu+OzHSLjYG6VanL/ABCID56ZgOm7Ndl5sL88ah8Rj3GtmuXvG0VSdP7Ell27d/17YWMPU90y4Nz/AC8yzzNCgLTS7AW4P6v9MFWXZNDRU6nVrLG5PG+IvC2WCCnNfMGE84GlXG6rfY29T3xrJKsQnSQi8bkgNcbGx2+WN9e1jrSKtZlQdOnV1P8Ai7jv8MY1TTpJMGD9KyamTkKP9jxxxjQlr+nJKuq4I6ikdx3xlKzSLIW2LAlz6nSSB+vXHPldladOYjUGCNRdyF1H8wJvcj64J6XKujTBGfRcWG+4+WBfJ3mnzPrKSEQMbC12PH05wW7hZXMgjYjfStvrgxxsx219OIaqMw07BeV81m/w+tvrhn7ACSBSraiHOtLk3A0k39BtbHlSjtTxpJLBZW8kksmi1+VHrsCcUq6dQ0TwSia0e7xjY2Y7/wABjmy57HkdR0msyyzMzTToYimrypHYA6fS/wDLBTS0cYGwWNTyttgRscBNPUCBql2bSpVZSW9Abfy4wX5fXu8MSvGxGm5c8m9/pjo9K33bpY1oSwgxkFQVPY8Y5j4voUpPFKR3C08ypJ07kBuVt87ffHU1cOhI5G1tsA/9pVNGHy2tl8ulmjLWvY2uNu/Bx03mLlDFNK1BnMBhlVYknj2vvvYW+/2x1dAOoWsePXHKaOiFQ6sKlf8A1WcR8gEbfHjHTKGUSUccm4CizHtthYWb0rOLTIj7kXA2O2FiUgFQXYbbG3bCxpqM3JMnjqcyzaioDWzxionWHX1GOnUQOL784ZlNNNmuf0+WtWzp1nZOrrJvpVjxf/Lj3JqtMuzvLq+QMY6apjlkC7kqGBNh642MuyWXw7npz+skp/7ppTNLHUx1KMtSCjhFQA3LMWXa229+MGXKNBXLqLNMx/D2p8wEEhQyTBX0pGz6deo7WvcX4uPbE+bZHm2XPWNLBmDZfBUyQxVkkbBGAYqDq4333xpVWZTfhPBeXJU6KWOnjlliV7Xc1LDzW9AO/Fz64262HMaLP/Emc5pWRz5NPFVxiT8UrpUagwiiVL8hiu1vLp+se2DUCVPlucU2W/3iabMUpGAP4npyCMg8ENxbfng4vRUueSUklWlPmb06oHaVElKBCNmvwRbfbtvgsyykjopytPSxvlRyqRY80lzIn8QTTsdIi1admNtNttN/TFHLaub/ALW+EFNYwp4cvo42Aksg1KQ4I4373wriuM7wyZ62KoEytVJGyEdeSwXncE/y5xNXUpeqpMuoAXgpUJke/e9ySRyBuPe2MTJauWmhqD0w2khoxfht7bYIMveJclLHWj5g7iMC1wmxI+BPp7++OPLGzI61KSOKiQSVImnIF1vYW38oIt5mO17bc4tI1Y7WinihS+yIoItf379v9MDUeYyT1irG7vC5B3NyEHlQ/OxJ/wCbBdRq/kv5vQ2Bt2ttjX0vT1spy0qeKo0hpHuQLAKLD6c4y/HFIanw45lPkgYStdd9jY/DYnG5C7FDrB2G23OK+a04rMprKYsdMsDqNI4Njb+OOnXCnJa3MY5xTw0cDRCPZ2VrG5Ow23tbbHRvB0rtlcSSbMI1Y733tYj3xzMxiNZyWXWNyoXk+vtbn5YOfBkqx0lMoBurMpvud72/ljOax0vvKLwC1wxI2IYE4WFdgp329xb+mFjdk47S08tZVQ00C6pJXWOME2uSbD74bnHhWoo6eonlqslLxhi6R5hG0mocgLyT7Yv+Gf8AxFlRXf8A42L/APa4peKJ8jd8yWlyTNIqsSyBaiWqDxg6ySdIjG3PfBUsB1i1Ekrdt9N97H9ffFihhjldpRGvl8vFvng/zuuM/ifxFkRpaJcuhyqeaOKOmRSsqU4kWQMBfVq97W2thkkEMVFN4nFNEq1WXpGkSxgRite8T2X0UK8lvcYiYiByWiip5gCaeRmVWLxEMNxe1/Ud/e+PGjXggeb25wZVNRHlcGcTwUdK9RFDlYp+rCrLGzxHU2ngm1z8bE3tiNaqroqnJqOgpoKinroI5pddMrmtldj1FJIuNJGmwtptilA6eaWjppzGwCmxa4HbEDZ9VQrCW6BMMXRjBWwA/ePPJJtgvz3MD4dyGaTJlpSyZxVwpUSQJKxiQR2S7A7b7nvb3N/PEEsXhynz6pyylpYZBnFMInaBZDAHpnkYR6gQLm4twAcRlhKV5CNP4geSqRYYKaKVN1KIQDbsRffbBFTeK80hKorU6kbWMXbGhFmBq/EMOWChoIaGuyT8dPDFSot52p+qXDWuCG43sBtjQony2jjyOnnqh+Dq6KOWopEyppnq2YeciQXNwbgAfl0jFY4THsJxGUPF+bKQBJAC3bpc4kbxJniU0dVJ0TBJIyIxiXzMoBI5vsGG+3OJMszGajpvC1PHFSMlUrCqMtMjmpU1LpZiRsLdh6+wx5mFRUx+HIsspWiWD++K2jXVChOgFAo1EXB/zXvt7Yo3O6vMaiOrqADGp1NfQva/9cFWSy12S+InyKtMRKt1WKDbzRhxY7diPvjYzmOnq6DxNldXM1VNlVG0m2VxwRwzI6r5JFOo/vCzDzDftjIzxlT+1ibVYjREPj/w6YjKcKmXLp8UnXUPeysLlfpb+OFihlcl6WNVDllYhTbZfjb+eFipdwrxXJhLPCUkpWkFQGHSMQu2q+xW2974mzLM/HEmW1K18+fNTOjCYTRyBNHfVccWvh+QSf8A9PkkSncV8JIB/wA4xb8SFZ566Gl8c1VXNLUNH+BaKpVTqe2klvLYX+2KqIHMnqczzPO2cTVU9ZPG6ysrFnkTTpYHuRp59hjbEzvSwwGWQ0yP1Fi1XQMRbVb1ttgi8MU+Q5b4wlyqjy6YT0JnpjXtOWaaVI2D6ktpCEg2sbjbm+M+gy6mNX4Xpishjr4KZp/N+YvIyn4bDthGpTVU8odZaiV1lKBwzXDaBZL/AAHGJos1zSmpno6TMqyngYnVHDIV1eth2v7WvjQdcuyylpparL2rpKySYqv4kxCGJJTGLaRdmJBNzsNtt8T5HRUk8UElXlsTU1TUMkM9Xmi08rJqAsiWszC+54vthGEM6Zxk/Q6jdBHJVLnSGNrke9gL/DGZmtbmpd6XNJKoyOySTw1OoM0gXSpIO9whsPY4N/FEtDl/guooZqD8TJDnNXSpP12SzqthIVAsdgPLxt74g8Q5PlGT1ma5pXUtRmKJVQ0tNSyVLi7GBZGd33YgcAe/thkGMkra18x64qpxIlL0I3LbrGAF0j207YIaXMMyp6QUNLmlXBSyEKY45Sqi/Nrbi/e3OLmX5Rk0S1GcJSVDUUmUrVwUTTnVFJ1xG0Ze1ytxza9j6jDc0jptOU1tFAaYV0bk05kMqxskgU6WO5Bup343wjbn/Y6sSWGL+9STTi0NojaLzFtt9tzf449XwtmkdNUU0WeSCGrkJqECuFlYm5J35N+e+CprOylS6opLaQQdfoSRvbEJ0ksyvKrWAMcbdux34ItgNz7x5Bn+X0VNDJn9XUwThqdoiWAZbA+a5345O+2BiiFY+dQZjXVTz1AkXqO51MQBp3PsLfbHQv7QqT8RkUMsf7J451BVmuLFWFret9P0xzyFNBMDgtIX1I2gXO1uebbccYWXYpdV1zJWuHRtwy7i22FjNyN5mp4S8pRyGBKWBHPr24+mFhYfqrPu5gte9BmkVfBpL0sqSRh+CVN9/nixmHianropwfDWTQzVAYdeNZNaMf3hd7X74i8PJHUeJsngnRXilrYlkRhcMCwuDg2qKLMKmfNYPEnhekoMnjiqCtcaAUzREA9MowtrYnSNO9740rOKGX+LK8dGuNLl/wDeMsJWorOi3UmXTp382kGxF2ABNsOy7P6nLYaBYqOinqcuAWlqJo2Lxpq1adjY7k2JBIubYmo/DYeKlpPxLpmVRTLPFSimbpAFNSxtLfZyo9LDYHEUOSrJmFNEtUBS1FGK78SYzZItJZiVvyCGUi/IwjMpM3lhphDVUNHXIkrzQiqVj0Wc3axUglSbXQ3G2HQ53PHFB+Io6GpmppHlppZIiOiXfW9lVgpGq5AYGxxOmVvUpT1NVUrFSxZXT1DPDSXcByVRNKnzuSDdiRsCTxiKryRqanmrYKky00dIKqLXAUeaMSdOQFSboUPPII3vhGxs5zx2y2sgq6WkqhXVUtUpkDD8PNJfUyWI7HhrjYHHlN4kzHM6rMpqrLqTMKas0PPRSeWPVGmkOpDBlYKDuDwSMXs+8JTivo6epqVSBsukr5qhYr9HQrFkIvuwIUfFhgVyyOZqeVwp0hgHcH8u2CidxTk9bnfiGbMFp6KEwSUcVMkMIVUhhVw6qgLeo7knc40avKM8ljoYKjLmEdMXjh0uoLa2DEEhttxzi5/ZgLmuub6Yo1s//Vt/HBrUvGCWMoCrcOVJLC/AH62wHo+Qh5gApVyQzMLkC3a/B/3w3SGVGKtueQPy2v2O4+OPI5bMVLKXFy1ibFSNj/X44klUE2IsDc6gbWNrYAG/GVPLL4ZrQ8a+RBKTrHCsO/c+/wAcc3y2RRG9TKvUFPdge9rf1++OwZpC9RQVkJKgPA4PlvqJU7/KwxxVasRO99RRoHiVPQne/wAL4WU3E0e+Eqky5fBLICHBbUCP839cLGN4NqzPFNA7tq5Go322wsRLptoK5LWGi8Q0Fa0TyJSzpMyrYFgrAm18bGVZy1XPm9JmMM9TltY7TIhOpqaYEmN0ubX3IPqpOJqCkeWB3SztUNojdjsTfk82+Qwe5LloyykpqVZEMpYtO5AuxtzfsAe3sMbMQ/J4k/EU9OZ6vxJFVR0iwiGirzFTOVXSrHe6drgA3I9zioualPDbZZ0G/EljCtUu2inZld4/Xd1HtYsMdAWAmZ3tGY7Ddhfcdz9MSraOXo6AW0E62S+r5/ywj0BqXPzF+wH9409O+XU9I81DN05leJmIdDsLeYgg2uCdxziGnziJM+p6qcZtXUKwPBOmY1PVlmjcEOvJCjcWF7XXnB7J+xs7EllU3Cpe/Pbne1tsSR2YldQQW4IuwvY9+Nu2Fs9OW514qkOSZlQ1UD/jsxqHkWov5Y4nZWkQX3/8tLe18YOTRt+GlbSSp20jbm4v8Rjo39odDHLkkVTCNbwyaWZQBcMQLm3uB98B01JaCOSKKSRYhpZEYLdiTbb9dsF7Cdxd/Z/FHBQ1k8ugK7RxEqLa2AJIt3O4Hp7YLxGxikQppQm6LHa67Dvxe98VMopnpcrgRaeGnJCvJGo1BDYXAPc8b4mIPSZ400ksCRI1159/1thQ6l2k0nWW9AOStrbjv/tivPNFpCk6SWKg2N1b2BG435xIjqrMF0oYz5rE6d+52t3OI6krFAZY0uRcLYjyXtdv164ZHODIspY3jlUsLLYgWAtf1xxnMqBqWrlgkGgROQd+NyMdl87LEYyWfRYuwtt3NvX4euAfx5l6Cc1vScQzAPI/7uri1vfY/I4qJrGyGF6OthdlssmqMiw2NtW9se4pZb1TNSw0jAus2uQN/hW1yW549dsLGNnLWZQV+Dspji/4/Q3TX/uDLsz877egNhguaNdN01A6gSyr+axvz6b4p0MS09GsEZEVPCqpGwa99hv9Ti+sipdPM6ooLd7jf77Y2rI6FGbQikLtvbexPex5+OJxKqKbqwOygO1r72Fj+u2KrLERGpRWCstuoCLe18WLrL1HCX6ZNgQNyN7/AHxKofFcl7M+xIsd7H29cNk6bMfM5exC2Nvc2HfgYTedCushXTbQAdr8i39MNLoHKaJGlF/3T7i+/Jvf7YDQ5ll65jl1TS1LDRMhjtpP5jsv3xzzwhQVFVnUcJJjjpx1pkdbjYgDze9wSPbHToSY1MV2mZbgs5Gojt+ucDXhOmWnjzeZIGcT5jJEBcAhQ5Fh8Ln6fDAX8iEnXpkRWDA6NyVBNyPcDfEErF55NLs8fT6gW3lccHf2O/zxYn2CF5UAU83sw82wHyuMVkaBolqEsigWhYSEKT3JHr8vhgCZEk0qNeqx/KCLBCfva2GEGKLV1RpUAEA7A2O3th1PKX88TDp3A82xXuT8ALbY8TpFrCFDGAu4QE3udjb5duMMGRo8RReo8qoGGpjex2tq7nuNvXEWaUH940lRTOC6yoPK1gik3sw+fbFgswDBQoTVqHVBUDsF+o+hwuhMzShpvMzB0sBdBtt9b4Cc3y7Lo6aso6RYD16mcQz6ABbQQSvwIBJ+GPMEUlNFk/imnmeM6atWkbTIxCNuvB9mwsTJ5KNyMdUsCIg2zadO9xtdsSStMdDxHuCRJxpvubcg4r00caTRLExZQtrtci/It2ve/vizGrG5ZbMSRZDa3p8fX5nF0JGZY2VZIdaG5MjAAA22+Pb6YmLlWUvojLDzKWuSfQYYxMgCSLJa12K76bbWvf5/LEbQ3kIkuY0uv5bXPse+1xb2xK1qF1MPl0ny3F2J+GImdurEqsrxG6sWazX7Wt+tseKqQ06ak0qwsFUFie/+uFTnTOQWV4y9gz2uSBvx74QOaQNC8zoHFjYWPn7DncYyPCTIKJxeMs9TPJp/eF5W+1iuNZZ2kh1sjRfmKHXvwSNvW2/tjK8KyOPD1BM4HTaPUNO5Ys2xP1wyajlxGqX6hNyWWwLEdgMMk2gMRi6jyG3TI2AvyR7X/XaeSUg7rsym72NgATiKm12DySa2N7un5bX7g/rfAD01dSxKaFuVFvLtsQPgPvhjpJIzxLpjUEXBQgMDfYG4353x6hKTShY5G3UAg2Gnud9uSfthsUYDtJ1nfVbTEX2UjY/yO+GHryMQevDaxuLcHfj+H6GJojcm6r5ANJuSdNvU4geN5Yyx2d1DW16lU7cY9RJYnJ64JcrdDwptudvX3wEw/EMJpsxyrMF/ZiKoEJe9wVYEW+INt8e4f4ohEuSVrKA5hVZlkQm7OjajewtuFt88eYAliczxiYxlW4VHbfTf7fHF+lL3ZF0mMJ5CXux9yPrvzgcNTPv+2ffm55x7+KqLW68gHoDjo+PfL0um5/YTaxCxEjjS22i9tze5/XpiQA6Qwu24XSbXH9cC8dRWSsI1nkJPA1W/niQnMdAYmcr2sb4Xx75HT8p/aCJBJG37WVnUDSpAI+JYcbYZSxRKo0WKrfRfhbjcA/rvgfd6+NS7yTBVuCdVwPjhSGvCkyGcKPzbkj5/XB8e+T6fftGznErw0D1BVVnWGRzFrvYBTcj1xW8MCemyDK45Ta9FGY2AHlOkEr8cZ1RDWyXjnSWQEaSPzCzDjb1GPIBWoAYOsgYAArcAgDb6AfbB8e+S6fl9oJJOi7rJrCS6iiliR5gTbbgn/XDKYR6I9LdVl1gPoK8kX599sYBFddZCZSeQ179gb/8A2H1x6rZipJQ1AJO9r4PwXyOn37RvurANPok1SADSPzAX+g9cRhX1RvDNGISp1Fk1F99zcYw1NcWTS8uqYkAa92INj39cNC1jKgVZSi7pYGw+BG2H+D/R0/L7QQxdEsjRzi422FyVvx7fu7+wxDdKSOVUlYdK0kjSeZgD69+PbGE1RVRuVeWVWHINwcRmaRmLM5LEWJPJHxw/j3yOm5fYRCmSehqKRgYYpQUBUaV0nuPjf7YWB81E5VVM0hVeAWva3GFhfHvkdNz+yLCwsLHU9h6rMjakYq3qDY4k/E1H/uJdv859v9MLCwFqPDNKVKmRiCbm5Prf+OEZ5iLGWQj0Lm2FhYD1Hv4me288v/zOEKmcKFE8ukCwGs8YWFgP2x5+In0aetJa1raz+vTHpqqgtczy3/5z8fX13wsLD1C9sN60u37WTym48x2x7+Intbry9/3z3wsLCKyGyO0jlmJJPN8NwsLAZYWFhY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6"/>
          <a:stretch>
            <a:fillRect/>
          </a:stretch>
        </p:blipFill>
        <p:spPr>
          <a:xfrm>
            <a:off x="10029532" y="2312675"/>
            <a:ext cx="1395390" cy="2127970"/>
          </a:xfrm>
          <a:prstGeom prst="rect">
            <a:avLst/>
          </a:prstGeom>
        </p:spPr>
      </p:pic>
      <p:pic>
        <p:nvPicPr>
          <p:cNvPr id="11" name="Picture 10"/>
          <p:cNvPicPr>
            <a:picLocks noChangeAspect="1"/>
          </p:cNvPicPr>
          <p:nvPr/>
        </p:nvPicPr>
        <p:blipFill>
          <a:blip r:embed="rId7"/>
          <a:stretch>
            <a:fillRect/>
          </a:stretch>
        </p:blipFill>
        <p:spPr>
          <a:xfrm>
            <a:off x="8149118" y="4649528"/>
            <a:ext cx="1327695" cy="2024735"/>
          </a:xfrm>
          <a:prstGeom prst="rect">
            <a:avLst/>
          </a:prstGeom>
        </p:spPr>
      </p:pic>
      <p:sp>
        <p:nvSpPr>
          <p:cNvPr id="12" name="AutoShape 8" descr="data:image/jpeg;base64,/9j/4AAQSkZJRgABAQAAAQABAAD/2wCEAAkGBwgHBgkIBwgKCgkLDRYPDQwMDRsUFRAWIB0iIiAdHx8kKDQsJCYxJx8fLT0tMTU3Ojo6Iys/RD84QzQ5OjcBCgoKDQwNGg8PGjclHyU3Nzc3Nzc3Nzc3Nzc3Nzc3Nzc3Nzc3Nzc3Nzc3Nzc3Nzc3Nzc3Nzc3Nzc3Nzc3Nzc3N//AABEIALcAeAMBIgACEQEDEQH/xAAbAAABBQEBAAAAAAAAAAAAAAAAAQIDBAUGB//EAEIQAAIBAwIDBQUEBwUJAQAAAAECAwAEERIhBTFBBhMiUWEUcYGRoRUyscEWI0JScpLCM2KisuEkJTRDU4LS8PEH/8QAGgEAAwEBAQEAAAAAAAAAAAAAAAECAwUEBv/EACoRAAICAQMDAwIHAAAAAAAAAAABAhEDEiExBEFRE2GhgZEFFCJCccHR/9oADAMBAAIRAxEAPwDzzFCqWYKoJJ5AU7FPjWIlhOrMhG2kgHPxroHPsiZGBOpWGOeQRj30d23i8DeHn4Tt761BxDU3jmvjzz+tHw6fOj26MYCzXwXfP6wZPl+dLcq0ZRRgAdJ+VKEflpbfltWkb9W0vLLel99WJBgknJ+tC8QXYmW9OSNQ70YOCM9PSgNjN0MM+FtvSk0sSAASScAAc601vUyxaa+OfKQbjl+Z+dNgv49QF2140asCqxygcjz360BsZwBwDg4YZG3OlCsTsrHz2NakV/Ai6Wl4gAFwoSVdv/fzpsV9b6QZJuImXOSyyKN+u2Ou1DsNjNKt+6flzpNDDmpB9RWrFxGLSgklv9sHUsq7MM8tvUChL+2+80vEA5AyVlHPqaW4UjKKsDgqQfUUmK11v7dVEfe8R0BsnTKozg5B5VmzMHlZgXIPVzk/GnuBFRQaKALGKMU6itTEQrSaafRigLIytGKdilXSGUsutQ2SurTq9M9KTGiKUhELNnA8gTRGjSAlQo6kM4BArW4HwleIu/tM7WsA2W4KqUz1GCRn3jlg1Xngt7S7nUETJHIypLIQFIBIBX3jBzXgzdWk3GHKOv0PQPJJeqv0v3KUcMsh8MR54yxAHz6/Cnm0kUL3ksKFuQZjvV2GSSRmJACdNiMn41pWPGH4Zw+/t1gtSt4ul55h4oxjG3nz5HrXn/N5G6bo7D/COmx4tcYuT/mjnpIZIzmVCoz94bj/AE+NJpqa5mFx4E/supIwX9Pd+NMxXQ6eWSULmfPfiEOnx5tOB2v7IyKQ1IRTGFbnisjNFKRvSVBZaFJS0VoYgKKSjJzgD4+VAASBtjJ8gabgnzIJH3RkgedOAwPXz86KGhrZj7S4uLWKRIhGhkKs76QScZ23Hr/8qsEQzd5JAGIPh5DJ8yfyqc02sH08Gn7nph1eSMk/HHj7DdLMSznn+ymQBSBEDatI1eZ3PzqSkxvVxxwiqSIyZ8mR3KTFxS0CitDAQ0w1IaYwoGhnnRTsbUVJVkvKkpcUh5cs+lWQNc7YHM+Y5U4AAYAxvmtLs1aw3PGoILlBLE8c5ZT1IhkZfkQD8KzV3UH0pXvQ3wFFdD2P4JbcZPEjeMwWC2budJxmYqzL9EaqHA7OG/HERIGzDw+a4iwcYddJGfMbmlqW/sPS6Rmmk6Vp8Atre74l3F2jNGYJ3AViPEkTuPqtaHZDg1vxq14xHMmq6S3UWbaiMSnUR786cb0nJIErOcFLWr2WSGe/lM0UcsQsriQLIuoZETFT7wcVJwe1souFXfF+IQm5SGVIILbWUEkjAklmG+AB05mhyoFFmNRV3il7b3rxvbcNt7FlUhhA7FX8jhicEb++tFOHWp7R8JszE3s9wlp3o1nxd4qlt+m5NPV5FXgwaY3OppkMcsiE5KuVPwOKiNMSG9aKKKRRPTSNTDY7b07pTQdztjlVszRsdkF1dpbJR+0Jl+cLisaLeNPUCt7sOQO13C2PITH6qwrn4P8Ah4wf3B+FT+5j7HZ9lJBZQ8BJ2F9xdifVEQR4+crVk9kkMd7e27czwy5j+IjP/jVq4lFtc9lLRsBrZYZ3H96WYSfhpFScKtzH27ubPq0l7F845ay8s08FDsiobtFbr+9Dcj528oqx2TvRw2xvb8tpWC7sHZvJQ8mfpUPYfx9p+GA/8wuv80TD86q8MAfsrxlDyb2POf4pB+dVNW39BQey+poWNj9ldpeLWAGBb217EP4RE2PpioI9I7DyZxrbi4+IEP8ArWzPi74jDxgDe/4HO0mP+rHE0b/gKwovF2SuF6xcSjb4PEw/oqU7+Cn/AKZOATvXRvIo7RdmpNQ1G2smP82n8q5zpXUwcav7X9GfZ5+7hMSKw7tCTi4dDuQTyFXMiJzvEQV4hdg8xPIP8RqqedXuNKU4zxBT0u5R/jNUDzquwhCBS0hopFomJNIv3m2PP8qKB94irM0bXYwn9LOEbZ/2pKyprG6VkgW2mV5iUgDxldZzgYzz3xSQTS286TQSNHKhyjocFT5g1Nc3t7esjXd3cTsmShklZiucZxnlyHyqGndhao6PivHr2DtY8EM0Mlrb3SQRRywRuoVNKbZGRyzzqvxi6Thf/wCg3d04Jjg4izvj9zV4voTXOZOdWTqznVnfNOkeWZ3mlZ3Zjl3Y5JJ6k0tCX2K12dPwbhcnAe3lnaXGWit5GkSbpJCEZg49MD8ayeDg/ozxwdRFat7sTAf1Goftrin2f9n/AGhcex409zr8OPL3enKqsRmIkjh7xg4GtEydWNxkDnjGaFF9wbXY6vsvKtz2b4kshAbhlvcOvnomj0kD/vQfOsrgsL3nBeNWcCGS4IguI4lGWfu2YPgdcK+cCsmGeaBJlhldFmTRIqsQHXyPmKLeWS3lSaCRo5UOpXQ4KnzBFGjkHPgetlcm0kuxbyi2jYK8xUhQTyGfOtK8Gjg/ZqXqEn+l05/OqnEeMcS4oEHEr+4ulT7omkLAeoHKqZdyFBdsL90Z5b52p03yK0uC92mGntFxRfK8l/zGss1NPLJcSyTTu0ksjFndjksTzJqBqfYO4hooNFItE1J+2BnmOVLSHoScY5+tWZEkcUkurukZ9I1HSM4HnU3D7hbacyOC23IEDcEH8qdw+7Nm0jhSdaadjjIyOfptVqfiDSxMi2fd6lIBXplNAPL0z7wPLfKcpXVbFRS8i2t1b+L/AHf3+FGW0gYAVAT9D/NVeG9ji9rBjYrOyEKSOQJzn59KWQS3MN/cNBI0MreN1bGhtW2f5gKml4k0rzt7JvMZMr0GsKp6ehx/EazcabpfJep0NS+tFky9sG+/vpVcZLEY5/vD5VBLeRG6jmgh7kLDoZUOMtpI1fUVN9qOxlDW6yF21Enc7HOOVR3M0ssUM00YaEylj4gdeAq4PXA0n+Y01Gnx8islTiFkIwr2EZJj05257b/T61Kb22iMjScN09+yyRMyjwjVnbzGDj5Uy64o88DxPaIpcSZYDq7hicY6dPeKDfymzhVrcvF3OhSWBxpKeQ2GU6/vNWbg/HyWpditaXcMTOHtw6FiwUgH9lgN/eVPwqrJHJGQJEZSVDDUMZB5Gr97xD2y1EQs1iIRF1R5GQCdyOvPHzqU8WdAq+zhGB1Bmbzzn8flWycvBDSMj1pjVJpAAA6U161ZCZGaKKWpLsmopcGjFWZDV5YzkjY1ftOJTWsYRUR1AQDVn9mQv+JIqk2RvnblTtJpSipKmO2uCe3vXtmUqqnDM2G3GTjf4EA1P9rS+EiNMqTjGesven/Fn51QK+dIdql4oN3Q9bLltxOW2uLiaNELT51BhtuCD/mNMjvnigSJFHhSRMkk7N6eYO+fSqtKBmj04+A1Mvz8WmnBBVV/tMYJzh1Cn8AR7qhgv3gjREQbZzknfxK39AHxNVgKMULHFKqDUzRHG51ZWEUeVxjn0ct8edUrq5e5k1yAAjIGM4wWLf1VF8KUCiOOMXaQObezG0008001bEiM0UpFFQWWNJPWgrThRWhjYzSaQZVlTJx553b0/CpPfTSASuRtywetJoaYhTAAA5HI2pqA7jfbqTT9PTUwHnSquKAsQCnAZo604UxWNKkcqZU/IVE3PagLEVd6f3eTSquaefCKBWQsgFQtVhtxUZWkUmQE0VIU3oqTRMmAApaFBNKFNWYjaRgdJIwOvKpe79c1Xu7u2s1/XyYJ5KN2+VJtLkcU26RJS1WgvrSUYW6iz0DNjappZoYY+9kmjVPPVSU482U4SuqHdaWsX7fi77SYW7rP3s7/ACq8vFLFgD7Sgz0NSssH3KeHIuxcBxSnzpkcsUqho5FceYOaUuvVl+dXaM9LHZoJOKapB5YNAZGOkOuryyKdoKYuaYzU9kYDJxioiurcHIoHQjNRQU8hS1I9io3GrKMZEpY9Aines244pf3xdbOKVY1xq7pSzDJwMkctyB7zWNXQ9k4ZBPJJpISVFjV/XvozXglnnI6UOnhB2Q297xe3Rrb2eZ5M6RriYspyNvmy/EjzrMEV1d3IVY55p5fEFCFmfbOQOu29djw2KVGsZkIR4/ZgRrAYHNng45np0rNYH9K7fuUdoWgjLaAfDFJGAT5jAf8AOs3KT5ZooxjwjB9huyhf2SfQIxIW7psBCMhjty9eVCcPu2ZwlncEocOFhY6TnG+22+3vrqOMYbg1zBKJ5Zbe1tWkCvgIWijxnIOR4Sxxj73OtXiCXc3GI/YzIWm4gjkjIPheUSb+XhcHzqSjgZ7O5gDGe3mj0tobXGy4bGcHI54I2qCuhYInZe89nimQNdDEc7BmSP8AV75wN86RyGzVW7O8Kh4pJMk/e7FVUx8hkNz+IWgDGG2efwqRbeV5I41hkMkuNChCS2eWB1zU/EoY4JIhEpVXiV8E5wTn6bV1F3aXEXGuz0jRyFbZYEbUOSpIv5tQByMaTCURQ953jHSETOSfLApTazqz6oJQY93yh8PqfLkan4RDLLxC27tGbQ6Ow/uhhv8AhXTFml4bxcxhj3sAwAM5xJMKdgc0H4j3LRFrvutwVIboMn6b+6nWt1ecMbDRuEbfu5FIz7s124RrcPNMoWD2kyuemnuDGR6bE/IVzXbJGjnt1kOWAdT6ENg/UU1Jp3ZLjFqmhIuPwNgTQOvqpBFJXP0Vp68zJ9LjYVMlzNHGEimkRA2vSrkDV0OPP1oorE9ArXdw0jSNcTM7HJYyHJO25OefhX5DyoiuriGVZYp5UlUYWRXIYDGMAg5xjaiigBY724i191cTJ3iBJNEjDWoGADvuMbYpVv7xM6bu4XJydMrDJznz896KKAGzXdzOzNPcTSl/vGRyxblzyd/ur8h5U2KeaE5hlkj3B8DkfhRRQA2SRpDl2ZjyyxztUqXt1H9y6nX+GVh+dFFADYrmeKRZI5pUdRpVlcgqOWAfLepIb+8gCCC7uIhHnQElZQueeMHbmaSigBhuZ2JLTSnUNLZkJyPL3c6ZJLJKcyyM53OWJPP30UUAMoooo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8"/>
          <a:stretch>
            <a:fillRect/>
          </a:stretch>
        </p:blipFill>
        <p:spPr>
          <a:xfrm>
            <a:off x="10066944" y="4581491"/>
            <a:ext cx="1357978" cy="2070916"/>
          </a:xfrm>
          <a:prstGeom prst="rect">
            <a:avLst/>
          </a:prstGeom>
        </p:spPr>
      </p:pic>
      <p:sp>
        <p:nvSpPr>
          <p:cNvPr id="7" name="TextBox 6"/>
          <p:cNvSpPr txBox="1"/>
          <p:nvPr/>
        </p:nvSpPr>
        <p:spPr>
          <a:xfrm>
            <a:off x="4788198" y="2128087"/>
            <a:ext cx="3398293" cy="3693319"/>
          </a:xfrm>
          <a:prstGeom prst="rect">
            <a:avLst/>
          </a:prstGeom>
          <a:noFill/>
        </p:spPr>
        <p:txBody>
          <a:bodyPr wrap="square" rtlCol="0">
            <a:spAutoFit/>
          </a:bodyPr>
          <a:lstStyle/>
          <a:p>
            <a:r>
              <a:rPr lang="en-US" dirty="0" smtClean="0"/>
              <a:t>Erin McCool</a:t>
            </a:r>
          </a:p>
          <a:p>
            <a:r>
              <a:rPr lang="en-US" dirty="0" smtClean="0"/>
              <a:t>Director of Education and Strategic Initiatives</a:t>
            </a:r>
          </a:p>
          <a:p>
            <a:r>
              <a:rPr lang="en-US" dirty="0" smtClean="0">
                <a:hlinkClick r:id="rId9"/>
              </a:rPr>
              <a:t>emccool@riverbendeec.org</a:t>
            </a:r>
            <a:endParaRPr lang="en-US" dirty="0" smtClean="0"/>
          </a:p>
          <a:p>
            <a:endParaRPr lang="en-US" dirty="0"/>
          </a:p>
          <a:p>
            <a:r>
              <a:rPr lang="en-US" dirty="0" smtClean="0"/>
              <a:t>@</a:t>
            </a:r>
            <a:r>
              <a:rPr lang="en-US" dirty="0" err="1" smtClean="0"/>
              <a:t>emccooldelong</a:t>
            </a:r>
            <a:endParaRPr lang="en-US" dirty="0" smtClean="0"/>
          </a:p>
          <a:p>
            <a:r>
              <a:rPr lang="en-US" dirty="0" smtClean="0"/>
              <a:t>@</a:t>
            </a:r>
            <a:r>
              <a:rPr lang="en-US" dirty="0" err="1" smtClean="0"/>
              <a:t>riverbendenviro</a:t>
            </a:r>
            <a:endParaRPr lang="en-US" dirty="0" smtClean="0"/>
          </a:p>
          <a:p>
            <a:endParaRPr lang="en-US" dirty="0"/>
          </a:p>
          <a:p>
            <a:r>
              <a:rPr lang="en-US" dirty="0" smtClean="0"/>
              <a:t>#</a:t>
            </a:r>
            <a:r>
              <a:rPr lang="en-US" dirty="0" err="1" smtClean="0"/>
              <a:t>riverbendeec</a:t>
            </a:r>
            <a:endParaRPr lang="en-US" dirty="0" smtClean="0"/>
          </a:p>
          <a:p>
            <a:r>
              <a:rPr lang="en-US" dirty="0" smtClean="0"/>
              <a:t>#</a:t>
            </a:r>
            <a:r>
              <a:rPr lang="en-US" dirty="0" err="1" smtClean="0"/>
              <a:t>naturebasedSTEM</a:t>
            </a:r>
            <a:endParaRPr lang="en-US" dirty="0" smtClean="0"/>
          </a:p>
          <a:p>
            <a:r>
              <a:rPr lang="en-US" dirty="0" smtClean="0"/>
              <a:t>#</a:t>
            </a:r>
            <a:r>
              <a:rPr lang="en-US" dirty="0" err="1" smtClean="0"/>
              <a:t>RBaquaponics</a:t>
            </a:r>
            <a:endParaRPr lang="en-US" dirty="0" smtClean="0"/>
          </a:p>
          <a:p>
            <a:endParaRPr lang="en-US" dirty="0"/>
          </a:p>
          <a:p>
            <a:endParaRPr lang="en-US" dirty="0" smtClean="0"/>
          </a:p>
        </p:txBody>
      </p:sp>
      <p:pic>
        <p:nvPicPr>
          <p:cNvPr id="14" name="Picture 8" descr="Sustainab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6491" y="2349960"/>
            <a:ext cx="1590801" cy="209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04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43746F-36C4-4E23-8E9A-1857EBB48707}" type="slidenum">
              <a:rPr lang="en-US" smtClean="0"/>
              <a:t>2</a:t>
            </a:fld>
            <a:endParaRPr lang="en-US"/>
          </a:p>
        </p:txBody>
      </p:sp>
      <p:sp>
        <p:nvSpPr>
          <p:cNvPr id="8" name="Title 3">
            <a:extLst>
              <a:ext uri="{FF2B5EF4-FFF2-40B4-BE49-F238E27FC236}">
                <a16:creationId xmlns:a16="http://schemas.microsoft.com/office/drawing/2014/main" xmlns="" id="{2E7510EA-BAA3-6A40-A3C2-9C7AE85FE173}"/>
              </a:ext>
            </a:extLst>
          </p:cNvPr>
          <p:cNvSpPr>
            <a:spLocks noGrp="1"/>
          </p:cNvSpPr>
          <p:nvPr>
            <p:ph type="title"/>
          </p:nvPr>
        </p:nvSpPr>
        <p:spPr>
          <a:xfrm>
            <a:off x="862801" y="212501"/>
            <a:ext cx="9024149" cy="1023871"/>
          </a:xfrm>
        </p:spPr>
        <p:txBody>
          <a:bodyPr anchor="b">
            <a:noAutofit/>
          </a:bodyPr>
          <a:lstStyle/>
          <a:p>
            <a:r>
              <a:rPr lang="en-US" sz="3600" dirty="0">
                <a:solidFill>
                  <a:schemeClr val="bg1"/>
                </a:solidFill>
                <a:latin typeface="Arial" panose="020B0604020202020204" pitchFamily="34" charset="0"/>
                <a:cs typeface="Arial" panose="020B0604020202020204" pitchFamily="34" charset="0"/>
              </a:rPr>
              <a:t>Riverbend: Uniquely Positioned</a:t>
            </a:r>
          </a:p>
        </p:txBody>
      </p:sp>
      <p:pic>
        <p:nvPicPr>
          <p:cNvPr id="2" name="Picture 1">
            <a:extLst>
              <a:ext uri="{FF2B5EF4-FFF2-40B4-BE49-F238E27FC236}">
                <a16:creationId xmlns:a16="http://schemas.microsoft.com/office/drawing/2014/main" xmlns="" id="{C7E22885-7DBB-8B40-8EC5-3E34D675C87E}"/>
              </a:ext>
            </a:extLst>
          </p:cNvPr>
          <p:cNvPicPr>
            <a:picLocks noChangeAspect="1"/>
          </p:cNvPicPr>
          <p:nvPr/>
        </p:nvPicPr>
        <p:blipFill rotWithShape="1">
          <a:blip r:embed="rId3"/>
          <a:srcRect l="-1" t="4977" r="2756" b="5322"/>
          <a:stretch/>
        </p:blipFill>
        <p:spPr>
          <a:xfrm>
            <a:off x="862801" y="1895475"/>
            <a:ext cx="7617811" cy="4684619"/>
          </a:xfrm>
          <a:prstGeom prst="rect">
            <a:avLst/>
          </a:prstGeom>
          <a:ln>
            <a:solidFill>
              <a:srgbClr val="2D498A"/>
            </a:solidFill>
          </a:ln>
        </p:spPr>
      </p:pic>
      <p:pic>
        <p:nvPicPr>
          <p:cNvPr id="6" name="Picture 5">
            <a:extLst>
              <a:ext uri="{FF2B5EF4-FFF2-40B4-BE49-F238E27FC236}">
                <a16:creationId xmlns:a16="http://schemas.microsoft.com/office/drawing/2014/main" xmlns="" id="{D66689E9-3325-0C44-A9F3-972D6AF4B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4811" y="1898366"/>
            <a:ext cx="3507189" cy="4681728"/>
          </a:xfrm>
          <a:prstGeom prst="rect">
            <a:avLst/>
          </a:prstGeom>
          <a:ln>
            <a:solidFill>
              <a:srgbClr val="2D498A"/>
            </a:solidFill>
          </a:ln>
        </p:spPr>
      </p:pic>
    </p:spTree>
    <p:extLst>
      <p:ext uri="{BB962C8B-B14F-4D97-AF65-F5344CB8AC3E}">
        <p14:creationId xmlns:p14="http://schemas.microsoft.com/office/powerpoint/2010/main" val="275132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43746F-36C4-4E23-8E9A-1857EBB48707}" type="slidenum">
              <a:rPr lang="en-US" smtClean="0"/>
              <a:t>3</a:t>
            </a:fld>
            <a:endParaRPr lang="en-US" dirty="0"/>
          </a:p>
        </p:txBody>
      </p:sp>
      <p:sp>
        <p:nvSpPr>
          <p:cNvPr id="5" name="Title 3"/>
          <p:cNvSpPr>
            <a:spLocks noGrp="1"/>
          </p:cNvSpPr>
          <p:nvPr>
            <p:ph type="title"/>
          </p:nvPr>
        </p:nvSpPr>
        <p:spPr>
          <a:xfrm>
            <a:off x="862801" y="212501"/>
            <a:ext cx="9024149" cy="1023871"/>
          </a:xfrm>
        </p:spPr>
        <p:txBody>
          <a:bodyPr anchor="b">
            <a:noAutofit/>
          </a:bodyPr>
          <a:lstStyle/>
          <a:p>
            <a:r>
              <a:rPr lang="en-US" sz="3600" dirty="0">
                <a:solidFill>
                  <a:schemeClr val="bg1"/>
                </a:solidFill>
                <a:latin typeface="Arial" panose="020B0604020202020204" pitchFamily="34" charset="0"/>
                <a:cs typeface="Arial" panose="020B0604020202020204" pitchFamily="34" charset="0"/>
              </a:rPr>
              <a:t>Change Through Environmental Education</a:t>
            </a:r>
          </a:p>
        </p:txBody>
      </p:sp>
      <p:pic>
        <p:nvPicPr>
          <p:cNvPr id="4098" name="Picture 2" descr="https://lh3.googleusercontent.com/YNA3DrlnJUuEHfqxtPUApWLQjMa-wc_mkzVUYSrMmtEk5uncQi8wkPXjtGU9xJSFEWc9A4dpa54HfTRkeiSczI_VnYufTHHpAO6eXfBqcWB3-Tvv_6qUAPh3dWxUFAegGinEm8s34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43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2801" y="1863725"/>
            <a:ext cx="6527007" cy="4351338"/>
          </a:xfrm>
          <a:ln>
            <a:solidFill>
              <a:srgbClr val="2D498A"/>
            </a:solidFill>
          </a:ln>
        </p:spPr>
      </p:pic>
      <p:sp>
        <p:nvSpPr>
          <p:cNvPr id="4" name="Slide Number Placeholder 3"/>
          <p:cNvSpPr>
            <a:spLocks noGrp="1"/>
          </p:cNvSpPr>
          <p:nvPr>
            <p:ph type="sldNum" sz="quarter" idx="12"/>
          </p:nvPr>
        </p:nvSpPr>
        <p:spPr/>
        <p:txBody>
          <a:bodyPr/>
          <a:lstStyle/>
          <a:p>
            <a:fld id="{CD43746F-36C4-4E23-8E9A-1857EBB48707}" type="slidenum">
              <a:rPr lang="en-US" smtClean="0"/>
              <a:t>4</a:t>
            </a:fld>
            <a:endParaRPr lang="en-US"/>
          </a:p>
        </p:txBody>
      </p:sp>
      <p:sp>
        <p:nvSpPr>
          <p:cNvPr id="5" name="Title 3"/>
          <p:cNvSpPr>
            <a:spLocks noGrp="1"/>
          </p:cNvSpPr>
          <p:nvPr>
            <p:ph type="title"/>
          </p:nvPr>
        </p:nvSpPr>
        <p:spPr>
          <a:xfrm>
            <a:off x="862801" y="212501"/>
            <a:ext cx="9024149" cy="1023871"/>
          </a:xfrm>
        </p:spPr>
        <p:txBody>
          <a:bodyPr anchor="b">
            <a:noAutofit/>
          </a:bodyPr>
          <a:lstStyle/>
          <a:p>
            <a:r>
              <a:rPr lang="en-US" dirty="0" smtClean="0">
                <a:solidFill>
                  <a:schemeClr val="bg1"/>
                </a:solidFill>
                <a:latin typeface="Arial" panose="020B0604020202020204" pitchFamily="34" charset="0"/>
                <a:cs typeface="Arial" panose="020B0604020202020204" pitchFamily="34" charset="0"/>
              </a:rPr>
              <a:t>Why does it matter?</a:t>
            </a:r>
            <a:endParaRPr lang="en-US"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862801" y="5916375"/>
            <a:ext cx="2424062" cy="215444"/>
          </a:xfrm>
          <a:prstGeom prst="rect">
            <a:avLst/>
          </a:prstGeom>
        </p:spPr>
        <p:txBody>
          <a:bodyPr wrap="none">
            <a:spAutoFit/>
          </a:bodyPr>
          <a:lstStyle/>
          <a:p>
            <a:r>
              <a:rPr lang="en-US" sz="800" dirty="0">
                <a:solidFill>
                  <a:schemeClr val="bg1">
                    <a:lumMod val="75000"/>
                  </a:schemeClr>
                </a:solidFill>
                <a:latin typeface="Arial" panose="020B0604020202020204" pitchFamily="34" charset="0"/>
                <a:cs typeface="Arial" panose="020B0604020202020204" pitchFamily="34" charset="0"/>
              </a:rPr>
              <a:t>Photo by </a:t>
            </a:r>
            <a:r>
              <a:rPr lang="en-US" sz="800" dirty="0" err="1">
                <a:solidFill>
                  <a:schemeClr val="bg1">
                    <a:lumMod val="75000"/>
                  </a:schemeClr>
                </a:solidFill>
                <a:latin typeface="Arial" panose="020B0604020202020204" pitchFamily="34" charset="0"/>
                <a:cs typeface="Arial" panose="020B0604020202020204" pitchFamily="34" charset="0"/>
              </a:rPr>
              <a:t>Karsten</a:t>
            </a:r>
            <a:r>
              <a:rPr lang="en-US" sz="800" dirty="0">
                <a:solidFill>
                  <a:schemeClr val="bg1">
                    <a:lumMod val="75000"/>
                  </a:schemeClr>
                </a:solidFill>
                <a:latin typeface="Arial" panose="020B0604020202020204" pitchFamily="34" charset="0"/>
                <a:cs typeface="Arial" panose="020B0604020202020204" pitchFamily="34" charset="0"/>
              </a:rPr>
              <a:t> </a:t>
            </a:r>
            <a:r>
              <a:rPr lang="en-US" sz="800" dirty="0" err="1">
                <a:solidFill>
                  <a:schemeClr val="bg1">
                    <a:lumMod val="75000"/>
                  </a:schemeClr>
                </a:solidFill>
                <a:latin typeface="Arial" panose="020B0604020202020204" pitchFamily="34" charset="0"/>
                <a:cs typeface="Arial" panose="020B0604020202020204" pitchFamily="34" charset="0"/>
              </a:rPr>
              <a:t>Würth</a:t>
            </a:r>
            <a:r>
              <a:rPr lang="en-US" sz="800" dirty="0">
                <a:solidFill>
                  <a:schemeClr val="bg1">
                    <a:lumMod val="75000"/>
                  </a:schemeClr>
                </a:solidFill>
                <a:latin typeface="Arial" panose="020B0604020202020204" pitchFamily="34" charset="0"/>
                <a:cs typeface="Arial" panose="020B0604020202020204" pitchFamily="34" charset="0"/>
              </a:rPr>
              <a:t> (@inf1783) on </a:t>
            </a:r>
            <a:r>
              <a:rPr lang="en-US" sz="800" dirty="0" err="1">
                <a:solidFill>
                  <a:schemeClr val="bg1">
                    <a:lumMod val="75000"/>
                  </a:schemeClr>
                </a:solidFill>
                <a:latin typeface="Arial" panose="020B0604020202020204" pitchFamily="34" charset="0"/>
                <a:cs typeface="Arial" panose="020B0604020202020204" pitchFamily="34" charset="0"/>
              </a:rPr>
              <a:t>Unsplash</a:t>
            </a:r>
            <a:endParaRPr lang="en-US" sz="8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7492621" y="1863725"/>
            <a:ext cx="4135272" cy="4431983"/>
          </a:xfrm>
          <a:prstGeom prst="rect">
            <a:avLst/>
          </a:prstGeom>
          <a:noFill/>
        </p:spPr>
        <p:txBody>
          <a:bodyPr wrap="square" rtlCol="0">
            <a:spAutoFit/>
          </a:bodyPr>
          <a:lstStyle/>
          <a:p>
            <a:r>
              <a:rPr lang="en-US" sz="2400" dirty="0" smtClean="0"/>
              <a:t>World is facing complex environmental problems.</a:t>
            </a:r>
          </a:p>
          <a:p>
            <a:endParaRPr lang="en-US" sz="2400" dirty="0"/>
          </a:p>
          <a:p>
            <a:r>
              <a:rPr lang="en-US" sz="2400" dirty="0" smtClean="0"/>
              <a:t>Global population growth, food scarcity and water scarcity will become more prevalent in the future.</a:t>
            </a:r>
            <a:endParaRPr lang="en-US" sz="2400" dirty="0"/>
          </a:p>
          <a:p>
            <a:endParaRPr lang="en-US" sz="2400" dirty="0" smtClean="0"/>
          </a:p>
          <a:p>
            <a:r>
              <a:rPr lang="en-US" sz="2400" dirty="0" smtClean="0"/>
              <a:t>To build a resilient society, it is critical to prepare students to tackle these problems.</a:t>
            </a:r>
          </a:p>
          <a:p>
            <a:endParaRPr lang="en-US" dirty="0" smtClean="0"/>
          </a:p>
        </p:txBody>
      </p:sp>
    </p:spTree>
    <p:extLst>
      <p:ext uri="{BB962C8B-B14F-4D97-AF65-F5344CB8AC3E}">
        <p14:creationId xmlns:p14="http://schemas.microsoft.com/office/powerpoint/2010/main" val="145402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835764" y="1825625"/>
            <a:ext cx="3096405" cy="4895850"/>
          </a:xfrm>
        </p:spPr>
        <p:txBody>
          <a:bodyPr>
            <a:normAutofit fontScale="70000" lnSpcReduction="20000"/>
          </a:bodyPr>
          <a:lstStyle/>
          <a:p>
            <a:r>
              <a:rPr lang="en-US" dirty="0"/>
              <a:t>When students learn through authentic experiences, inquiry and productive discussion, they </a:t>
            </a:r>
            <a:r>
              <a:rPr lang="en-US" dirty="0" smtClean="0"/>
              <a:t>direct their own learning.</a:t>
            </a:r>
            <a:endParaRPr lang="en-US" dirty="0"/>
          </a:p>
          <a:p>
            <a:endParaRPr lang="en-US" dirty="0"/>
          </a:p>
          <a:p>
            <a:r>
              <a:rPr lang="en-US" dirty="0"/>
              <a:t>They build skills that are transferrable to EVERY. OTHER. SUBJECT. </a:t>
            </a:r>
          </a:p>
          <a:p>
            <a:endParaRPr lang="en-US" dirty="0"/>
          </a:p>
          <a:p>
            <a:r>
              <a:rPr lang="en-US" dirty="0"/>
              <a:t>National Frameworks  for education (Common Core and NGSS) point to skills in finding evidence, argumentation and reading complex texts as critical for success.</a:t>
            </a:r>
          </a:p>
          <a:p>
            <a:endParaRPr lang="en-US" dirty="0"/>
          </a:p>
        </p:txBody>
      </p:sp>
      <p:sp>
        <p:nvSpPr>
          <p:cNvPr id="5" name="Slide Number Placeholder 4"/>
          <p:cNvSpPr>
            <a:spLocks noGrp="1"/>
          </p:cNvSpPr>
          <p:nvPr>
            <p:ph type="sldNum" sz="quarter" idx="12"/>
          </p:nvPr>
        </p:nvSpPr>
        <p:spPr/>
        <p:txBody>
          <a:bodyPr/>
          <a:lstStyle/>
          <a:p>
            <a:fld id="{CD43746F-36C4-4E23-8E9A-1857EBB48707}" type="slidenum">
              <a:rPr lang="en-US" smtClean="0">
                <a:solidFill>
                  <a:prstClr val="black">
                    <a:tint val="75000"/>
                  </a:prstClr>
                </a:solidFill>
              </a:rPr>
              <a:pPr/>
              <a:t>5</a:t>
            </a:fld>
            <a:endParaRPr lang="en-US">
              <a:solidFill>
                <a:prstClr val="black">
                  <a:tint val="75000"/>
                </a:prstClr>
              </a:solidFill>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39194" y="1487076"/>
            <a:ext cx="7875219" cy="5234399"/>
          </a:xfrm>
          <a:prstGeom prst="rect">
            <a:avLst/>
          </a:prstGeom>
        </p:spPr>
      </p:pic>
    </p:spTree>
    <p:extLst>
      <p:ext uri="{BB962C8B-B14F-4D97-AF65-F5344CB8AC3E}">
        <p14:creationId xmlns:p14="http://schemas.microsoft.com/office/powerpoint/2010/main" val="38050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Goals for this session</a:t>
            </a:r>
            <a:endParaRPr lang="en-US" b="1" dirty="0">
              <a:solidFill>
                <a:schemeClr val="bg1"/>
              </a:solidFill>
            </a:endParaRPr>
          </a:p>
        </p:txBody>
      </p:sp>
      <p:sp>
        <p:nvSpPr>
          <p:cNvPr id="3" name="Content Placeholder 2"/>
          <p:cNvSpPr>
            <a:spLocks noGrp="1"/>
          </p:cNvSpPr>
          <p:nvPr>
            <p:ph idx="1"/>
          </p:nvPr>
        </p:nvSpPr>
        <p:spPr>
          <a:xfrm>
            <a:off x="838200" y="1825625"/>
            <a:ext cx="10515600" cy="4895850"/>
          </a:xfrm>
        </p:spPr>
        <p:txBody>
          <a:bodyPr>
            <a:normAutofit/>
          </a:bodyPr>
          <a:lstStyle/>
          <a:p>
            <a:pPr marL="0" indent="0">
              <a:buNone/>
            </a:pPr>
            <a:r>
              <a:rPr lang="en-US" dirty="0" smtClean="0"/>
              <a:t>Share a successful model for school partnership:</a:t>
            </a:r>
          </a:p>
          <a:p>
            <a:pPr marL="0" indent="0">
              <a:buNone/>
            </a:pPr>
            <a:endParaRPr lang="en-US" dirty="0" smtClean="0"/>
          </a:p>
          <a:p>
            <a:pPr marL="0" indent="0">
              <a:buNone/>
            </a:pPr>
            <a:r>
              <a:rPr lang="en-US" dirty="0" smtClean="0"/>
              <a:t> 	Teacher professional development and direct student 	experiences.</a:t>
            </a:r>
          </a:p>
          <a:p>
            <a:pPr marL="0" indent="0">
              <a:buNone/>
            </a:pPr>
            <a:endParaRPr lang="en-US" dirty="0" smtClean="0"/>
          </a:p>
          <a:p>
            <a:pPr marL="0" indent="0">
              <a:buNone/>
            </a:pPr>
            <a:r>
              <a:rPr lang="en-US" dirty="0" smtClean="0"/>
              <a:t>	Collaboration with multiple partners</a:t>
            </a:r>
          </a:p>
          <a:p>
            <a:pPr marL="0" indent="0">
              <a:buNone/>
            </a:pPr>
            <a:r>
              <a:rPr lang="en-US" dirty="0"/>
              <a:t>	</a:t>
            </a:r>
            <a:endParaRPr lang="en-US" dirty="0" smtClean="0"/>
          </a:p>
          <a:p>
            <a:pPr marL="0" indent="0">
              <a:buNone/>
            </a:pPr>
            <a:r>
              <a:rPr lang="en-US" dirty="0"/>
              <a:t>	</a:t>
            </a:r>
            <a:r>
              <a:rPr lang="en-US" dirty="0" smtClean="0"/>
              <a:t>Aquaponics as a vehicle for STEM learning in the elementary 	school classroom.</a:t>
            </a:r>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17903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43746F-36C4-4E23-8E9A-1857EBB48707}" type="slidenum">
              <a:rPr lang="en-US" smtClean="0"/>
              <a:t>7</a:t>
            </a:fld>
            <a:endParaRPr lang="en-US"/>
          </a:p>
        </p:txBody>
      </p:sp>
      <p:sp>
        <p:nvSpPr>
          <p:cNvPr id="5" name="Title 3"/>
          <p:cNvSpPr>
            <a:spLocks noGrp="1"/>
          </p:cNvSpPr>
          <p:nvPr>
            <p:ph type="title"/>
          </p:nvPr>
        </p:nvSpPr>
        <p:spPr>
          <a:xfrm>
            <a:off x="862801" y="212501"/>
            <a:ext cx="9024149" cy="1023871"/>
          </a:xfrm>
        </p:spPr>
        <p:txBody>
          <a:bodyPr anchor="b">
            <a:noAutofit/>
          </a:bodyPr>
          <a:lstStyle/>
          <a:p>
            <a:r>
              <a:rPr lang="en-US" sz="3600" dirty="0">
                <a:solidFill>
                  <a:schemeClr val="bg1"/>
                </a:solidFill>
                <a:latin typeface="Arial" panose="020B0604020202020204" pitchFamily="34" charset="0"/>
                <a:cs typeface="Arial" panose="020B0604020202020204" pitchFamily="34" charset="0"/>
              </a:rPr>
              <a:t>Philadelphia Children Access Nature (PCAN)</a:t>
            </a:r>
          </a:p>
        </p:txBody>
      </p:sp>
      <p:sp>
        <p:nvSpPr>
          <p:cNvPr id="2" name="TextBox 1"/>
          <p:cNvSpPr txBox="1"/>
          <p:nvPr/>
        </p:nvSpPr>
        <p:spPr>
          <a:xfrm>
            <a:off x="6369803" y="1988632"/>
            <a:ext cx="5470902" cy="461665"/>
          </a:xfrm>
          <a:prstGeom prst="rect">
            <a:avLst/>
          </a:prstGeom>
          <a:noFill/>
        </p:spPr>
        <p:txBody>
          <a:bodyPr wrap="square" rtlCol="0">
            <a:spAutoFit/>
          </a:bodyPr>
          <a:lstStyle/>
          <a:p>
            <a:r>
              <a:rPr lang="en-US" sz="2400" dirty="0">
                <a:solidFill>
                  <a:srgbClr val="2D498A"/>
                </a:solidFill>
                <a:latin typeface="Arial Black" panose="020B0A04020102020204" pitchFamily="34" charset="0"/>
              </a:rPr>
              <a:t>1. </a:t>
            </a:r>
            <a:r>
              <a:rPr lang="en-US" sz="2400" dirty="0" smtClean="0">
                <a:solidFill>
                  <a:srgbClr val="2D498A"/>
                </a:solidFill>
                <a:latin typeface="Arial Black" panose="020B0A04020102020204" pitchFamily="34" charset="0"/>
              </a:rPr>
              <a:t>Build Environmental Literacy</a:t>
            </a:r>
            <a:endParaRPr lang="en-US" sz="2400" dirty="0">
              <a:solidFill>
                <a:srgbClr val="2D498A"/>
              </a:solidFill>
              <a:latin typeface="Arial Black" panose="020B0A04020102020204" pitchFamily="34" charset="0"/>
            </a:endParaRPr>
          </a:p>
        </p:txBody>
      </p:sp>
      <p:sp>
        <p:nvSpPr>
          <p:cNvPr id="11" name="TextBox 10"/>
          <p:cNvSpPr txBox="1"/>
          <p:nvPr/>
        </p:nvSpPr>
        <p:spPr>
          <a:xfrm>
            <a:off x="6369803" y="2889601"/>
            <a:ext cx="5470902" cy="1261884"/>
          </a:xfrm>
          <a:prstGeom prst="rect">
            <a:avLst/>
          </a:prstGeom>
          <a:noFill/>
        </p:spPr>
        <p:txBody>
          <a:bodyPr wrap="square" rtlCol="0">
            <a:spAutoFit/>
          </a:bodyPr>
          <a:lstStyle/>
          <a:p>
            <a:r>
              <a:rPr lang="en-US" sz="2400" dirty="0">
                <a:solidFill>
                  <a:srgbClr val="2D498A"/>
                </a:solidFill>
                <a:latin typeface="Arial Black" panose="020B0A04020102020204" pitchFamily="34" charset="0"/>
              </a:rPr>
              <a:t>2.</a:t>
            </a:r>
            <a:r>
              <a:rPr lang="en-US" sz="2800" dirty="0">
                <a:solidFill>
                  <a:srgbClr val="2D498A"/>
                </a:solidFill>
                <a:latin typeface="Arial Black" panose="020B0A04020102020204" pitchFamily="34" charset="0"/>
              </a:rPr>
              <a:t> </a:t>
            </a:r>
            <a:r>
              <a:rPr lang="en-US" sz="2400" dirty="0" smtClean="0">
                <a:solidFill>
                  <a:srgbClr val="2D498A"/>
                </a:solidFill>
                <a:latin typeface="Arial Black" panose="020B0A04020102020204" pitchFamily="34" charset="0"/>
              </a:rPr>
              <a:t>Improve/Increase Elementary School Science Instruction</a:t>
            </a:r>
            <a:endParaRPr lang="en-US" sz="2400" dirty="0">
              <a:solidFill>
                <a:srgbClr val="2D498A"/>
              </a:solidFill>
              <a:latin typeface="Arial Black" panose="020B0A04020102020204" pitchFamily="34" charset="0"/>
            </a:endParaRPr>
          </a:p>
        </p:txBody>
      </p:sp>
      <p:sp>
        <p:nvSpPr>
          <p:cNvPr id="12" name="TextBox 11"/>
          <p:cNvSpPr txBox="1"/>
          <p:nvPr/>
        </p:nvSpPr>
        <p:spPr>
          <a:xfrm>
            <a:off x="6369803" y="4329179"/>
            <a:ext cx="5594889" cy="830997"/>
          </a:xfrm>
          <a:prstGeom prst="rect">
            <a:avLst/>
          </a:prstGeom>
          <a:noFill/>
        </p:spPr>
        <p:txBody>
          <a:bodyPr wrap="square" rtlCol="0">
            <a:spAutoFit/>
          </a:bodyPr>
          <a:lstStyle/>
          <a:p>
            <a:r>
              <a:rPr lang="en-US" sz="2400" dirty="0">
                <a:solidFill>
                  <a:srgbClr val="2D498A"/>
                </a:solidFill>
                <a:latin typeface="Arial Black" panose="020B0A04020102020204" pitchFamily="34" charset="0"/>
              </a:rPr>
              <a:t>3. </a:t>
            </a:r>
            <a:r>
              <a:rPr lang="en-US" sz="2400" dirty="0" smtClean="0">
                <a:solidFill>
                  <a:srgbClr val="2D498A"/>
                </a:solidFill>
                <a:latin typeface="Arial Black" panose="020B0A04020102020204" pitchFamily="34" charset="0"/>
              </a:rPr>
              <a:t>Prepare students for STEM in middle and high school</a:t>
            </a:r>
            <a:endParaRPr lang="en-US" sz="2400" dirty="0">
              <a:solidFill>
                <a:srgbClr val="2D498A"/>
              </a:solidFill>
              <a:latin typeface="Arial Black" panose="020B0A04020102020204" pitchFamily="34" charset="0"/>
            </a:endParaRPr>
          </a:p>
        </p:txBody>
      </p:sp>
      <p:sp>
        <p:nvSpPr>
          <p:cNvPr id="13" name="TextBox 12"/>
          <p:cNvSpPr txBox="1"/>
          <p:nvPr/>
        </p:nvSpPr>
        <p:spPr>
          <a:xfrm>
            <a:off x="6369804" y="5337871"/>
            <a:ext cx="5594888" cy="830997"/>
          </a:xfrm>
          <a:prstGeom prst="rect">
            <a:avLst/>
          </a:prstGeom>
          <a:noFill/>
        </p:spPr>
        <p:txBody>
          <a:bodyPr wrap="square" rtlCol="0">
            <a:spAutoFit/>
          </a:bodyPr>
          <a:lstStyle/>
          <a:p>
            <a:r>
              <a:rPr lang="en-US" sz="2400" dirty="0">
                <a:solidFill>
                  <a:srgbClr val="2D498A"/>
                </a:solidFill>
                <a:latin typeface="Arial Black" panose="020B0A04020102020204" pitchFamily="34" charset="0"/>
              </a:rPr>
              <a:t>4. </a:t>
            </a:r>
            <a:r>
              <a:rPr lang="en-US" sz="2400" dirty="0" smtClean="0">
                <a:solidFill>
                  <a:srgbClr val="2D498A"/>
                </a:solidFill>
                <a:latin typeface="Arial Black" panose="020B0A04020102020204" pitchFamily="34" charset="0"/>
              </a:rPr>
              <a:t>Bring authentic EE experiences to school</a:t>
            </a:r>
            <a:endParaRPr lang="en-US" sz="2400" dirty="0">
              <a:solidFill>
                <a:srgbClr val="2D498A"/>
              </a:solidFill>
              <a:latin typeface="Arial Black" panose="020B0A04020102020204" pitchFamily="34" charset="0"/>
            </a:endParaRPr>
          </a:p>
        </p:txBody>
      </p:sp>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7219" t="2105" r="10292" b="6869"/>
          <a:stretch/>
        </p:blipFill>
        <p:spPr>
          <a:xfrm rot="5400000">
            <a:off x="1224642" y="1738312"/>
            <a:ext cx="4588329" cy="5012872"/>
          </a:xfrm>
          <a:prstGeom prst="rect">
            <a:avLst/>
          </a:prstGeom>
          <a:ln>
            <a:solidFill>
              <a:srgbClr val="2D498A"/>
            </a:solidFill>
          </a:ln>
          <a:effectLst/>
        </p:spPr>
      </p:pic>
    </p:spTree>
    <p:extLst>
      <p:ext uri="{BB962C8B-B14F-4D97-AF65-F5344CB8AC3E}">
        <p14:creationId xmlns:p14="http://schemas.microsoft.com/office/powerpoint/2010/main" val="13090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PCAN Collaborating Organizations</a:t>
            </a:r>
            <a:endParaRPr lang="en-US" b="1" dirty="0">
              <a:solidFill>
                <a:schemeClr val="bg1"/>
              </a:solidFill>
            </a:endParaRPr>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8</a:t>
            </a:fld>
            <a:endParaRPr lang="en-US">
              <a:solidFill>
                <a:prstClr val="black">
                  <a:tint val="75000"/>
                </a:prstClr>
              </a:solidFill>
            </a:endParaRPr>
          </a:p>
        </p:txBody>
      </p:sp>
      <p:pic>
        <p:nvPicPr>
          <p:cNvPr id="2050" name="Picture 2" descr="Image result for university of PA logo G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450" y="1826410"/>
            <a:ext cx="3670041" cy="13200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ohn Heinz National Wildlife Refug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2180" y="2018983"/>
            <a:ext cx="3488031" cy="13617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airmount water work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037" y="2018983"/>
            <a:ext cx="3620277" cy="250251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Image result for Bartram's Garde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Bartram's Garden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7772399" y="4655724"/>
            <a:ext cx="4006463" cy="1427835"/>
          </a:xfrm>
          <a:prstGeom prst="rect">
            <a:avLst/>
          </a:prstGeom>
        </p:spPr>
      </p:pic>
      <p:sp>
        <p:nvSpPr>
          <p:cNvPr id="10" name="AutoShape 16" descr="Image result for Wagner Free Institute of Science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descr="Image result for Wagner Free Institute of Scienc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2180" y="4287459"/>
            <a:ext cx="3571917" cy="1534475"/>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0" descr="Image result for The Franklin Institute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2" name="Picture 24" descr="Image result for The Franklin Institut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210" y="3753044"/>
            <a:ext cx="2603306" cy="260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Summer Science Inquiry Institute</a:t>
            </a:r>
            <a:endParaRPr lang="en-US" dirty="0"/>
          </a:p>
        </p:txBody>
      </p:sp>
      <p:sp>
        <p:nvSpPr>
          <p:cNvPr id="4" name="Slide Number Placeholder 3"/>
          <p:cNvSpPr>
            <a:spLocks noGrp="1"/>
          </p:cNvSpPr>
          <p:nvPr>
            <p:ph type="sldNum" sz="quarter" idx="12"/>
          </p:nvPr>
        </p:nvSpPr>
        <p:spPr/>
        <p:txBody>
          <a:bodyPr/>
          <a:lstStyle/>
          <a:p>
            <a:fld id="{CD43746F-36C4-4E23-8E9A-1857EBB48707}" type="slidenum">
              <a:rPr lang="en-US" smtClean="0">
                <a:solidFill>
                  <a:prstClr val="black">
                    <a:tint val="75000"/>
                  </a:prstClr>
                </a:solidFill>
              </a:rPr>
              <a:pPr/>
              <a:t>9</a:t>
            </a:fld>
            <a:endParaRPr lang="en-US">
              <a:solidFill>
                <a:prstClr val="black">
                  <a:tint val="75000"/>
                </a:prstClr>
              </a:solidFill>
            </a:endParaRPr>
          </a:p>
        </p:txBody>
      </p:sp>
      <p:sp>
        <p:nvSpPr>
          <p:cNvPr id="9" name="TextBox 8"/>
          <p:cNvSpPr txBox="1"/>
          <p:nvPr/>
        </p:nvSpPr>
        <p:spPr>
          <a:xfrm>
            <a:off x="644577" y="1847850"/>
            <a:ext cx="5141626" cy="3785652"/>
          </a:xfrm>
          <a:prstGeom prst="rect">
            <a:avLst/>
          </a:prstGeom>
          <a:noFill/>
        </p:spPr>
        <p:txBody>
          <a:bodyPr wrap="square" rtlCol="0">
            <a:spAutoFit/>
          </a:bodyPr>
          <a:lstStyle/>
          <a:p>
            <a:r>
              <a:rPr lang="en-US" sz="2000" dirty="0" smtClean="0"/>
              <a:t>5 days of professional development</a:t>
            </a:r>
          </a:p>
          <a:p>
            <a:endParaRPr lang="en-US" sz="2000" dirty="0"/>
          </a:p>
          <a:p>
            <a:r>
              <a:rPr lang="en-US" sz="2000" dirty="0" smtClean="0"/>
              <a:t>Introduction to 5E cycle of inquiry</a:t>
            </a:r>
          </a:p>
          <a:p>
            <a:endParaRPr lang="en-US" sz="2000" dirty="0"/>
          </a:p>
          <a:p>
            <a:r>
              <a:rPr lang="en-US" sz="2000" dirty="0" smtClean="0"/>
              <a:t>Experiential learning-visit 5 different sites </a:t>
            </a:r>
          </a:p>
          <a:p>
            <a:endParaRPr lang="en-US" sz="2000" dirty="0"/>
          </a:p>
          <a:p>
            <a:r>
              <a:rPr lang="en-US" sz="2000" dirty="0" smtClean="0"/>
              <a:t>Collaborative-teachers building lessons together</a:t>
            </a:r>
          </a:p>
          <a:p>
            <a:endParaRPr lang="en-US" sz="2000" dirty="0"/>
          </a:p>
          <a:p>
            <a:r>
              <a:rPr lang="en-US" sz="2000" dirty="0" smtClean="0"/>
              <a:t>Themes include water, food and the environment</a:t>
            </a:r>
          </a:p>
          <a:p>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557" y="1847850"/>
            <a:ext cx="6819411" cy="4699416"/>
          </a:xfrm>
          <a:prstGeom prst="rect">
            <a:avLst/>
          </a:prstGeom>
        </p:spPr>
      </p:pic>
    </p:spTree>
    <p:extLst>
      <p:ext uri="{BB962C8B-B14F-4D97-AF65-F5344CB8AC3E}">
        <p14:creationId xmlns:p14="http://schemas.microsoft.com/office/powerpoint/2010/main" val="339750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13373</TotalTime>
  <Words>777</Words>
  <Application>Microsoft Office PowerPoint</Application>
  <PresentationFormat>Widescreen</PresentationFormat>
  <Paragraphs>173</Paragraphs>
  <Slides>17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Black</vt:lpstr>
      <vt:lpstr>Calibri</vt:lpstr>
      <vt:lpstr>Calibri Light</vt:lpstr>
      <vt:lpstr>1_Office Theme</vt:lpstr>
      <vt:lpstr>NATURE IS OUR CLASSROOM</vt:lpstr>
      <vt:lpstr>Riverbend: Uniquely Positioned</vt:lpstr>
      <vt:lpstr>Change Through Environmental Education</vt:lpstr>
      <vt:lpstr>Why does it matter?</vt:lpstr>
      <vt:lpstr>PowerPoint Presentation</vt:lpstr>
      <vt:lpstr>Goals for this session</vt:lpstr>
      <vt:lpstr>Philadelphia Children Access Nature (PCAN)</vt:lpstr>
      <vt:lpstr>PCAN Collaborating Organizations</vt:lpstr>
      <vt:lpstr>Summer Science Inquiry Institute</vt:lpstr>
      <vt:lpstr>Teacher Fellowship</vt:lpstr>
      <vt:lpstr>Building STEM Skills through Aquaponics</vt:lpstr>
      <vt:lpstr>Authentic Purpose-Food Sustainability </vt:lpstr>
      <vt:lpstr>Environmental Literacy for Justice</vt:lpstr>
      <vt:lpstr>Building STEM skills through aquaponics </vt:lpstr>
      <vt:lpstr>Integrating Aquaponics </vt:lpstr>
      <vt:lpstr>Next steps </vt:lpstr>
      <vt:lpstr>Environmental Education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IS OUR CLASSROOM</dc:title>
  <dc:creator>Michelle Rebilas</dc:creator>
  <cp:lastModifiedBy>Erin McCool</cp:lastModifiedBy>
  <cp:revision>50</cp:revision>
  <dcterms:created xsi:type="dcterms:W3CDTF">2018-10-08T21:11:33Z</dcterms:created>
  <dcterms:modified xsi:type="dcterms:W3CDTF">2019-10-16T02:09:05Z</dcterms:modified>
</cp:coreProperties>
</file>