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79" r:id="rId3"/>
  </p:sldMasterIdLst>
  <p:notesMasterIdLst>
    <p:notesMasterId r:id="rId5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19" r:id="rId47"/>
    <p:sldId id="320" r:id="rId48"/>
    <p:sldId id="321"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12" d="100"/>
          <a:sy n="112" d="100"/>
        </p:scale>
        <p:origin x="-808"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17289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npr.org/2019/10/09/768697825/how-a-proposal-to-reduce-flood-risk-in-ellicott-city-nearly-destroyed-the-commu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230e2c48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230e2c48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3e52e4a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3e52e4a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Elise</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1d8b24697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1d8b2469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Elise</a:t>
            </a:r>
            <a:br>
              <a:rPr lang="en"/>
            </a:br>
            <a:r>
              <a:rPr lang="en" u="sng">
                <a:solidFill>
                  <a:schemeClr val="hlink"/>
                </a:solidFill>
                <a:hlinkClick r:id="rId3"/>
              </a:rPr>
              <a:t>https://www.npr.org/2019/10/09/768697825/how-a-proposal-to-reduce-flood-risk-in-ellicott-city-nearly-destroyed-the-commun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6221c60665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6221c6066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Elise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e2ea74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e2ea74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1d8b2469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1d8b2469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221c6066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221c6066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a:p>
            <a:pPr marL="0" lvl="0" indent="0" algn="l" rtl="0">
              <a:spcBef>
                <a:spcPts val="0"/>
              </a:spcBef>
              <a:spcAft>
                <a:spcPts val="0"/>
              </a:spcAft>
              <a:buNone/>
            </a:pPr>
            <a:r>
              <a:rPr lang="en" sz="1200">
                <a:solidFill>
                  <a:srgbClr val="495164"/>
                </a:solidFill>
                <a:highlight>
                  <a:srgbClr val="FFFFFF"/>
                </a:highlight>
              </a:rPr>
              <a:t>“If you want to go fast, go alone.  If you want to go far, bring others.”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221c6066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221c6066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221c6066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221c6066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6221c60665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6221c60665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1d8b24697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61d8b2469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6221c6066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6221c6066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221c6066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6221c6066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221c6066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6221c6066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Elise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221c6066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6221c60665_0_49: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Elise</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221c606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6221c60665_0_60: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Elise</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221c60665_0_74: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6221c60665_0_7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Elise</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6221c6066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6221c60665_0_88: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Elise</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6221c60665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6221c60665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230e2c48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230e2c48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6230e2c48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6230e2c48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HS-ETS1-1</a:t>
            </a:r>
            <a:r>
              <a:rPr lang="en"/>
              <a:t>. Analyze a major global challenge to specify qualitative and quantitative criteria and constraints for solutions that account for societal needs and wants.</a:t>
            </a:r>
            <a:endParaRPr/>
          </a:p>
          <a:p>
            <a:pPr marL="0" lvl="0" indent="0" algn="l" rtl="0">
              <a:spcBef>
                <a:spcPts val="0"/>
              </a:spcBef>
              <a:spcAft>
                <a:spcPts val="0"/>
              </a:spcAft>
              <a:buNone/>
            </a:pPr>
            <a:endParaRPr/>
          </a:p>
          <a:p>
            <a:pPr marL="0" lvl="0" indent="0" algn="l" rtl="0">
              <a:spcBef>
                <a:spcPts val="0"/>
              </a:spcBef>
              <a:spcAft>
                <a:spcPts val="0"/>
              </a:spcAft>
              <a:buNone/>
            </a:pPr>
            <a:r>
              <a:rPr lang="en" b="1"/>
              <a:t>HS-ETS1-3.</a:t>
            </a:r>
            <a:r>
              <a:rPr lang="en"/>
              <a:t> Evaluate a solution to a complex real-world problem based on prioritized criteria and tradeoffs that account for a range of constraints, including cost, safety, reliability, and aesthetics, as well as possible social, cultural, and environmental impacts.</a:t>
            </a:r>
            <a:endParaRPr/>
          </a:p>
          <a:p>
            <a:pPr marL="0" lvl="0" indent="0" algn="l" rtl="0">
              <a:spcBef>
                <a:spcPts val="0"/>
              </a:spcBef>
              <a:spcAft>
                <a:spcPts val="0"/>
              </a:spcAft>
              <a:buNone/>
            </a:pPr>
            <a:endParaRPr/>
          </a:p>
          <a:p>
            <a:pPr marL="0" lvl="0" indent="0" algn="l" rtl="0">
              <a:spcBef>
                <a:spcPts val="0"/>
              </a:spcBef>
              <a:spcAft>
                <a:spcPts val="0"/>
              </a:spcAft>
              <a:buNone/>
            </a:pPr>
            <a:r>
              <a:rPr lang="en" b="1"/>
              <a:t>HS-ESS3-5</a:t>
            </a:r>
            <a:r>
              <a:rPr lang="en"/>
              <a:t>. Analyze geoscience data and the results from global climate models to make an evidence-based forecast of the current rate of global or regional climate change and associated future impacts to Earth’s systems.</a:t>
            </a:r>
            <a:endParaRPr/>
          </a:p>
          <a:p>
            <a:pPr marL="0" lvl="0" indent="0" algn="l" rtl="0">
              <a:spcBef>
                <a:spcPts val="0"/>
              </a:spcBef>
              <a:spcAft>
                <a:spcPts val="0"/>
              </a:spcAft>
              <a:buNone/>
            </a:pPr>
            <a:endParaRPr/>
          </a:p>
          <a:p>
            <a:pPr marL="0" lvl="0" indent="0" algn="l" rtl="0">
              <a:spcBef>
                <a:spcPts val="0"/>
              </a:spcBef>
              <a:spcAft>
                <a:spcPts val="0"/>
              </a:spcAft>
              <a:buNone/>
            </a:pPr>
            <a:r>
              <a:rPr lang="en" b="1"/>
              <a:t>NGSS Practices </a:t>
            </a:r>
            <a:r>
              <a:rPr lang="en"/>
              <a:t>(Multiple Opportunities)</a:t>
            </a:r>
            <a:endParaRPr/>
          </a:p>
          <a:p>
            <a:pPr marL="0" lvl="0" indent="0" algn="l" rtl="0">
              <a:spcBef>
                <a:spcPts val="0"/>
              </a:spcBef>
              <a:spcAft>
                <a:spcPts val="0"/>
              </a:spcAft>
              <a:buNone/>
            </a:pPr>
            <a:endParaRPr b="1"/>
          </a:p>
          <a:p>
            <a:pPr marL="0" lvl="0" indent="0" algn="l" rtl="0">
              <a:spcBef>
                <a:spcPts val="0"/>
              </a:spcBef>
              <a:spcAft>
                <a:spcPts val="0"/>
              </a:spcAft>
              <a:buNone/>
            </a:pPr>
            <a:r>
              <a:rPr lang="en" b="1"/>
              <a:t>NGSS Core Ideas </a:t>
            </a:r>
            <a:r>
              <a:rPr lang="en"/>
              <a:t>(Patterns, Cause and Effect, Stability and Change)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C3 Framework for Social Studies:</a:t>
            </a:r>
            <a:endParaRPr b="1"/>
          </a:p>
          <a:p>
            <a:pPr marL="457200" lvl="0" indent="-298450" algn="l" rtl="0">
              <a:spcBef>
                <a:spcPts val="0"/>
              </a:spcBef>
              <a:spcAft>
                <a:spcPts val="0"/>
              </a:spcAft>
              <a:buSzPts val="1100"/>
              <a:buChar char="●"/>
            </a:pPr>
            <a:r>
              <a:rPr lang="en"/>
              <a:t>Dimension 1: Developing Questions and Planning Inquiries</a:t>
            </a:r>
            <a:endParaRPr/>
          </a:p>
          <a:p>
            <a:pPr marL="457200" lvl="0" indent="-298450" algn="l" rtl="0">
              <a:spcBef>
                <a:spcPts val="0"/>
              </a:spcBef>
              <a:spcAft>
                <a:spcPts val="0"/>
              </a:spcAft>
              <a:buSzPts val="1100"/>
              <a:buChar char="●"/>
            </a:pPr>
            <a:r>
              <a:rPr lang="en"/>
              <a:t>Dimension 2: Applying Disciplinary Concepts and Tools</a:t>
            </a:r>
            <a:endParaRPr/>
          </a:p>
          <a:p>
            <a:pPr marL="914400" lvl="1" indent="-298450" algn="l" rtl="0">
              <a:spcBef>
                <a:spcPts val="0"/>
              </a:spcBef>
              <a:spcAft>
                <a:spcPts val="0"/>
              </a:spcAft>
              <a:buSzPts val="1100"/>
              <a:buChar char="○"/>
            </a:pPr>
            <a:r>
              <a:rPr lang="en"/>
              <a:t>Participation and Deliberation: Applying Civic Virtues and Democratic Principles ( Analyze the impact and the appropriate roles of personal interests and perspectives on the application of civic virtues, democratic principles, constitutional rights, and human rights.)</a:t>
            </a:r>
            <a:endParaRPr/>
          </a:p>
          <a:p>
            <a:pPr marL="457200" lvl="0" indent="-298450" algn="l" rtl="0">
              <a:spcBef>
                <a:spcPts val="0"/>
              </a:spcBef>
              <a:spcAft>
                <a:spcPts val="0"/>
              </a:spcAft>
              <a:buSzPts val="1100"/>
              <a:buChar char="●"/>
            </a:pPr>
            <a:r>
              <a:rPr lang="en"/>
              <a:t>Dimension 3: Evaluating Sources and Using Evidence</a:t>
            </a:r>
            <a:endParaRPr/>
          </a:p>
          <a:p>
            <a:pPr marL="457200" lvl="0" indent="-298450" algn="l" rtl="0">
              <a:spcBef>
                <a:spcPts val="0"/>
              </a:spcBef>
              <a:spcAft>
                <a:spcPts val="0"/>
              </a:spcAft>
              <a:buSzPts val="1100"/>
              <a:buChar char="●"/>
            </a:pPr>
            <a:r>
              <a:rPr lang="en"/>
              <a:t>Dimension 4 Communicating Conclusions and Taking Informed Action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221c60665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221c60665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230e2c48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230e2c48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6230e2c48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6230e2c48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1d8b24697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61d8b2469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1d8b24697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61d8b2469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Bart/Elise tag team</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221c60665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221c6066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Bart/Elise tag team</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221c60665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221c60665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Bart/Elise tag team</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230e2c48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230e2c48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230e2c485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6230e2c48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6221c60665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6221c60665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Bart/Elise tag team</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63e2ea747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63e2ea747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632a8bd8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632a8bd8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63e2ea747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63e2ea747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3e2ea747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63e2ea747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63e2ea7472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63e2ea747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63e2ea7472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63e2ea747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61d8b24697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61d8b2469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623ac9eb95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623ac9eb9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6221c60665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6221c60665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221c60665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221c60665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a:p>
            <a:pPr marL="0" lvl="0" indent="0" algn="l" rtl="0">
              <a:spcBef>
                <a:spcPts val="0"/>
              </a:spcBef>
              <a:spcAft>
                <a:spcPts val="0"/>
              </a:spcAft>
              <a:buNone/>
            </a:pPr>
            <a:endParaRPr/>
          </a:p>
          <a:p>
            <a:pPr marL="0" lvl="0" indent="0" algn="l" rtl="0">
              <a:spcBef>
                <a:spcPts val="0"/>
              </a:spcBef>
              <a:spcAft>
                <a:spcPts val="0"/>
              </a:spcAft>
              <a:buNone/>
            </a:pPr>
            <a:r>
              <a:rPr lang="en"/>
              <a:t>From the Climate Resilience Tool Kit: </a:t>
            </a:r>
            <a:r>
              <a:rPr lang="en" b="1">
                <a:solidFill>
                  <a:srgbClr val="5B7188"/>
                </a:solidFill>
                <a:highlight>
                  <a:schemeClr val="lt1"/>
                </a:highlight>
              </a:rPr>
              <a:t>Resilience</a:t>
            </a:r>
            <a:endParaRPr b="1">
              <a:solidFill>
                <a:srgbClr val="5B7188"/>
              </a:solidFill>
              <a:highlight>
                <a:schemeClr val="lt1"/>
              </a:highlight>
            </a:endParaRPr>
          </a:p>
          <a:p>
            <a:pPr marL="0" lvl="0" indent="0" algn="l" rtl="0">
              <a:lnSpc>
                <a:spcPct val="125000"/>
              </a:lnSpc>
              <a:spcBef>
                <a:spcPts val="600"/>
              </a:spcBef>
              <a:spcAft>
                <a:spcPts val="0"/>
              </a:spcAft>
              <a:buNone/>
            </a:pPr>
            <a:r>
              <a:rPr lang="en">
                <a:solidFill>
                  <a:srgbClr val="5B7188"/>
                </a:solidFill>
                <a:highlight>
                  <a:schemeClr val="lt1"/>
                </a:highlight>
              </a:rPr>
              <a:t>The capacity of a community, business, or natural environment to prevent, withstand, respond to, and recover from a disruption.</a:t>
            </a:r>
            <a:endParaRPr>
              <a:solidFill>
                <a:srgbClr val="5B7188"/>
              </a:solidFill>
              <a:highlight>
                <a:schemeClr val="lt1"/>
              </a:highlight>
            </a:endParaRPr>
          </a:p>
          <a:p>
            <a:pPr marL="0" lvl="0" indent="0" algn="l" rtl="0">
              <a:lnSpc>
                <a:spcPct val="125000"/>
              </a:lnSpc>
              <a:spcBef>
                <a:spcPts val="600"/>
              </a:spcBef>
              <a:spcAft>
                <a:spcPts val="0"/>
              </a:spcAft>
              <a:buNone/>
            </a:pPr>
            <a:r>
              <a:rPr lang="en">
                <a:solidFill>
                  <a:srgbClr val="5B7188"/>
                </a:solidFill>
                <a:highlight>
                  <a:schemeClr val="lt1"/>
                </a:highlight>
              </a:rPr>
              <a:t>Installation of backflow preventers in the stormwater systems of a coastal city increased their </a:t>
            </a:r>
            <a:r>
              <a:rPr lang="en" i="1">
                <a:solidFill>
                  <a:srgbClr val="5B7188"/>
                </a:solidFill>
                <a:highlight>
                  <a:schemeClr val="lt1"/>
                </a:highlight>
              </a:rPr>
              <a:t>resilience</a:t>
            </a:r>
            <a:r>
              <a:rPr lang="en">
                <a:solidFill>
                  <a:srgbClr val="5B7188"/>
                </a:solidFill>
                <a:highlight>
                  <a:schemeClr val="lt1"/>
                </a:highlight>
              </a:rPr>
              <a:t> to flooding from extreme high tides.</a:t>
            </a:r>
            <a:endParaRPr>
              <a:solidFill>
                <a:srgbClr val="5B7188"/>
              </a:solidFill>
              <a:highlight>
                <a:schemeClr val="lt1"/>
              </a:highlight>
            </a:endParaRPr>
          </a:p>
          <a:p>
            <a:pPr marL="0" lvl="0" indent="0" algn="l" rtl="0">
              <a:lnSpc>
                <a:spcPct val="125000"/>
              </a:lnSpc>
              <a:spcBef>
                <a:spcPts val="600"/>
              </a:spcBef>
              <a:spcAft>
                <a:spcPts val="0"/>
              </a:spcAft>
              <a:buNone/>
            </a:pPr>
            <a:r>
              <a:rPr lang="en">
                <a:solidFill>
                  <a:srgbClr val="5B7188"/>
                </a:solidFill>
                <a:highlight>
                  <a:schemeClr val="lt1"/>
                </a:highlight>
              </a:rPr>
              <a:t>NOAA Env. Lit. Grants</a:t>
            </a:r>
            <a:endParaRPr>
              <a:solidFill>
                <a:srgbClr val="5B7188"/>
              </a:solidFill>
              <a:highlight>
                <a:schemeClr val="lt1"/>
              </a:highlight>
            </a:endParaRPr>
          </a:p>
          <a:p>
            <a:pPr marL="0" lvl="0" indent="0" algn="l" rtl="0">
              <a:lnSpc>
                <a:spcPct val="125000"/>
              </a:lnSpc>
              <a:spcBef>
                <a:spcPts val="600"/>
              </a:spcBef>
              <a:spcAft>
                <a:spcPts val="0"/>
              </a:spcAft>
              <a:buNone/>
            </a:pPr>
            <a:r>
              <a:rPr lang="en">
                <a:solidFill>
                  <a:srgbClr val="5B7188"/>
                </a:solidFill>
                <a:highlight>
                  <a:schemeClr val="lt1"/>
                </a:highlight>
              </a:rPr>
              <a:t>Social-ecological resilience implies a system can adapt and transform in order to maintain processes in response to steady and small-scale shifts or in the face of overwhelming change. Enhanced social-ecological resilience allows communities to more effectively anticipate environmental hazards and to better plan to reduce losses.</a:t>
            </a:r>
            <a:endParaRPr>
              <a:solidFill>
                <a:srgbClr val="5B7188"/>
              </a:solidFill>
              <a:highlight>
                <a:schemeClr val="lt1"/>
              </a:highlight>
            </a:endParaRPr>
          </a:p>
          <a:p>
            <a:pPr marL="0" lvl="0" indent="0" algn="l" rtl="0">
              <a:lnSpc>
                <a:spcPct val="125000"/>
              </a:lnSpc>
              <a:spcBef>
                <a:spcPts val="600"/>
              </a:spcBef>
              <a:spcAft>
                <a:spcPts val="0"/>
              </a:spcAft>
              <a:buNone/>
            </a:pPr>
            <a:endParaRPr>
              <a:solidFill>
                <a:srgbClr val="5B7188"/>
              </a:solidFill>
              <a:highlight>
                <a:schemeClr val="lt1"/>
              </a:highlight>
            </a:endParaRPr>
          </a:p>
          <a:p>
            <a:pPr marL="0" lvl="0" indent="0" algn="l" rtl="0">
              <a:lnSpc>
                <a:spcPct val="125000"/>
              </a:lnSpc>
              <a:spcBef>
                <a:spcPts val="600"/>
              </a:spcBef>
              <a:spcAft>
                <a:spcPts val="0"/>
              </a:spcAft>
              <a:buNone/>
            </a:pPr>
            <a:r>
              <a:rPr lang="en">
                <a:solidFill>
                  <a:srgbClr val="5B7188"/>
                </a:solidFill>
                <a:highlight>
                  <a:schemeClr val="lt1"/>
                </a:highlight>
              </a:rPr>
              <a:t>Edutopia:</a:t>
            </a:r>
            <a:endParaRPr>
              <a:solidFill>
                <a:srgbClr val="5B7188"/>
              </a:solidFill>
              <a:highlight>
                <a:schemeClr val="lt1"/>
              </a:highlight>
            </a:endParaRPr>
          </a:p>
          <a:p>
            <a:pPr marL="0" lvl="0" indent="0" algn="l" rtl="0">
              <a:lnSpc>
                <a:spcPct val="125000"/>
              </a:lnSpc>
              <a:spcBef>
                <a:spcPts val="600"/>
              </a:spcBef>
              <a:spcAft>
                <a:spcPts val="0"/>
              </a:spcAft>
              <a:buNone/>
            </a:pPr>
            <a:r>
              <a:rPr lang="en" sz="1200" b="1">
                <a:solidFill>
                  <a:srgbClr val="222222"/>
                </a:solidFill>
                <a:highlight>
                  <a:schemeClr val="lt1"/>
                </a:highlight>
                <a:latin typeface="Roboto"/>
                <a:ea typeface="Roboto"/>
                <a:cs typeface="Roboto"/>
                <a:sym typeface="Roboto"/>
              </a:rPr>
              <a:t>Resilient</a:t>
            </a:r>
            <a:r>
              <a:rPr lang="en" sz="1200">
                <a:solidFill>
                  <a:srgbClr val="222222"/>
                </a:solidFill>
                <a:highlight>
                  <a:schemeClr val="lt1"/>
                </a:highlight>
                <a:latin typeface="Roboto"/>
                <a:ea typeface="Roboto"/>
                <a:cs typeface="Roboto"/>
                <a:sym typeface="Roboto"/>
              </a:rPr>
              <a:t> young people feel a sense of control over their own destinies. They know that they can reach out to others for support when needed, and they readily take initiative to solve problems. ... They also help by being resources, encouraging</a:t>
            </a:r>
            <a:r>
              <a:rPr lang="en" sz="1200" b="1">
                <a:solidFill>
                  <a:srgbClr val="222222"/>
                </a:solidFill>
                <a:highlight>
                  <a:schemeClr val="lt1"/>
                </a:highlight>
                <a:latin typeface="Roboto"/>
                <a:ea typeface="Roboto"/>
                <a:cs typeface="Roboto"/>
                <a:sym typeface="Roboto"/>
              </a:rPr>
              <a:t>student</a:t>
            </a:r>
            <a:r>
              <a:rPr lang="en" sz="1200">
                <a:solidFill>
                  <a:srgbClr val="222222"/>
                </a:solidFill>
                <a:highlight>
                  <a:schemeClr val="lt1"/>
                </a:highlight>
                <a:latin typeface="Roboto"/>
                <a:ea typeface="Roboto"/>
                <a:cs typeface="Roboto"/>
                <a:sym typeface="Roboto"/>
              </a:rPr>
              <a:t> decision-making, and modeling </a:t>
            </a:r>
            <a:r>
              <a:rPr lang="en" sz="1200" b="1">
                <a:solidFill>
                  <a:srgbClr val="222222"/>
                </a:solidFill>
                <a:highlight>
                  <a:schemeClr val="lt1"/>
                </a:highlight>
                <a:latin typeface="Roboto"/>
                <a:ea typeface="Roboto"/>
                <a:cs typeface="Roboto"/>
                <a:sym typeface="Roboto"/>
              </a:rPr>
              <a:t>resilient</a:t>
            </a:r>
            <a:r>
              <a:rPr lang="en" sz="1200">
                <a:solidFill>
                  <a:srgbClr val="222222"/>
                </a:solidFill>
                <a:highlight>
                  <a:schemeClr val="lt1"/>
                </a:highlight>
                <a:latin typeface="Roboto"/>
                <a:ea typeface="Roboto"/>
                <a:cs typeface="Roboto"/>
                <a:sym typeface="Roboto"/>
              </a:rPr>
              <a:t> competencies.</a:t>
            </a:r>
            <a:endParaRPr sz="1200">
              <a:solidFill>
                <a:srgbClr val="222222"/>
              </a:solidFill>
              <a:highlight>
                <a:schemeClr val="lt1"/>
              </a:highlight>
              <a:latin typeface="Roboto"/>
              <a:ea typeface="Roboto"/>
              <a:cs typeface="Roboto"/>
              <a:sym typeface="Roboto"/>
            </a:endParaRPr>
          </a:p>
          <a:p>
            <a:pPr marL="0" lvl="0" indent="0" algn="l" rtl="0">
              <a:lnSpc>
                <a:spcPct val="125000"/>
              </a:lnSpc>
              <a:spcBef>
                <a:spcPts val="600"/>
              </a:spcBef>
              <a:spcAft>
                <a:spcPts val="0"/>
              </a:spcAft>
              <a:buNone/>
            </a:pPr>
            <a:r>
              <a:rPr lang="en" sz="1200">
                <a:solidFill>
                  <a:srgbClr val="222222"/>
                </a:solidFill>
                <a:highlight>
                  <a:schemeClr val="lt1"/>
                </a:highlight>
                <a:latin typeface="Roboto"/>
                <a:ea typeface="Roboto"/>
                <a:cs typeface="Roboto"/>
                <a:sym typeface="Roboto"/>
              </a:rPr>
              <a:t>Emotional </a:t>
            </a:r>
            <a:r>
              <a:rPr lang="en" sz="1200" b="1">
                <a:solidFill>
                  <a:srgbClr val="222222"/>
                </a:solidFill>
                <a:highlight>
                  <a:schemeClr val="lt1"/>
                </a:highlight>
                <a:latin typeface="Roboto"/>
                <a:ea typeface="Roboto"/>
                <a:cs typeface="Roboto"/>
                <a:sym typeface="Roboto"/>
              </a:rPr>
              <a:t>resilience</a:t>
            </a:r>
            <a:r>
              <a:rPr lang="en" sz="1200">
                <a:solidFill>
                  <a:srgbClr val="222222"/>
                </a:solidFill>
                <a:highlight>
                  <a:schemeClr val="lt1"/>
                </a:highlight>
                <a:latin typeface="Roboto"/>
                <a:ea typeface="Roboto"/>
                <a:cs typeface="Roboto"/>
                <a:sym typeface="Roboto"/>
              </a:rPr>
              <a:t> is defined as how you roll with the punches, how you handle and adapt to stressful situations. Emotionally </a:t>
            </a:r>
            <a:r>
              <a:rPr lang="en" sz="1200" b="1">
                <a:solidFill>
                  <a:srgbClr val="222222"/>
                </a:solidFill>
                <a:highlight>
                  <a:schemeClr val="lt1"/>
                </a:highlight>
                <a:latin typeface="Roboto"/>
                <a:ea typeface="Roboto"/>
                <a:cs typeface="Roboto"/>
                <a:sym typeface="Roboto"/>
              </a:rPr>
              <a:t>resilient</a:t>
            </a:r>
            <a:r>
              <a:rPr lang="en" sz="1200">
                <a:solidFill>
                  <a:srgbClr val="222222"/>
                </a:solidFill>
                <a:highlight>
                  <a:schemeClr val="lt1"/>
                </a:highlight>
                <a:latin typeface="Roboto"/>
                <a:ea typeface="Roboto"/>
                <a:cs typeface="Roboto"/>
                <a:sym typeface="Roboto"/>
              </a:rPr>
              <a:t> people understand what they're feeling and why. They persevere and believe that they are in control of their lives, and they are optimistic and believe in their own strength.</a:t>
            </a:r>
            <a:endParaRPr sz="1200">
              <a:solidFill>
                <a:srgbClr val="222222"/>
              </a:solidFill>
              <a:highlight>
                <a:schemeClr val="lt1"/>
              </a:highlight>
              <a:latin typeface="Roboto"/>
              <a:ea typeface="Roboto"/>
              <a:cs typeface="Roboto"/>
              <a:sym typeface="Roboto"/>
            </a:endParaRPr>
          </a:p>
          <a:p>
            <a:pPr marL="0" lvl="0" indent="0" algn="l" rtl="0">
              <a:lnSpc>
                <a:spcPct val="125000"/>
              </a:lnSpc>
              <a:spcBef>
                <a:spcPts val="600"/>
              </a:spcBef>
              <a:spcAft>
                <a:spcPts val="600"/>
              </a:spcAft>
              <a:buNone/>
            </a:pPr>
            <a:r>
              <a:rPr lang="en" sz="1200" b="1">
                <a:solidFill>
                  <a:srgbClr val="222222"/>
                </a:solidFill>
                <a:highlight>
                  <a:schemeClr val="lt1"/>
                </a:highlight>
                <a:latin typeface="Roboto"/>
                <a:ea typeface="Roboto"/>
                <a:cs typeface="Roboto"/>
                <a:sym typeface="Roboto"/>
              </a:rPr>
              <a:t>Academic resilience</a:t>
            </a:r>
            <a:r>
              <a:rPr lang="en" sz="1200">
                <a:solidFill>
                  <a:srgbClr val="222222"/>
                </a:solidFill>
                <a:highlight>
                  <a:schemeClr val="lt1"/>
                </a:highlight>
                <a:latin typeface="Roboto"/>
                <a:ea typeface="Roboto"/>
                <a:cs typeface="Roboto"/>
                <a:sym typeface="Roboto"/>
              </a:rPr>
              <a:t> means students achieving good </a:t>
            </a:r>
            <a:r>
              <a:rPr lang="en" sz="1200" b="1">
                <a:solidFill>
                  <a:srgbClr val="222222"/>
                </a:solidFill>
                <a:highlight>
                  <a:schemeClr val="lt1"/>
                </a:highlight>
                <a:latin typeface="Roboto"/>
                <a:ea typeface="Roboto"/>
                <a:cs typeface="Roboto"/>
                <a:sym typeface="Roboto"/>
              </a:rPr>
              <a:t>educational</a:t>
            </a:r>
            <a:r>
              <a:rPr lang="en" sz="1200">
                <a:solidFill>
                  <a:srgbClr val="222222"/>
                </a:solidFill>
                <a:highlight>
                  <a:schemeClr val="lt1"/>
                </a:highlight>
                <a:latin typeface="Roboto"/>
                <a:ea typeface="Roboto"/>
                <a:cs typeface="Roboto"/>
                <a:sym typeface="Roboto"/>
              </a:rPr>
              <a:t> outcomes despite adversity. For schools, promoting it involves strategic planning and detailed practice involving the whole school community to help vulnerable young people do better than their circumstances might have predicted.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6221c60665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6221c60665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32a8bd8e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32a8bd8e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230e2c48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230e2c48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221c606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221c606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Elise</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1_2_1">
  <p:cSld name="TITLE_1_2_1">
    <p:spTree>
      <p:nvGrpSpPr>
        <p:cNvPr id="1" name="Shape 66"/>
        <p:cNvGrpSpPr/>
        <p:nvPr/>
      </p:nvGrpSpPr>
      <p:grpSpPr>
        <a:xfrm>
          <a:off x="0" y="0"/>
          <a:ext cx="0" cy="0"/>
          <a:chOff x="0" y="0"/>
          <a:chExt cx="0" cy="0"/>
        </a:xfrm>
      </p:grpSpPr>
      <p:sp>
        <p:nvSpPr>
          <p:cNvPr id="67" name="Google Shape;67;p14"/>
          <p:cNvSpPr/>
          <p:nvPr/>
        </p:nvSpPr>
        <p:spPr>
          <a:xfrm>
            <a:off x="2092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060"/>
            </a:srgbClr>
          </a:solidFill>
          <a:ln>
            <a:noFill/>
          </a:ln>
        </p:spPr>
      </p:sp>
      <p:sp>
        <p:nvSpPr>
          <p:cNvPr id="68" name="Google Shape;68;p14"/>
          <p:cNvSpPr/>
          <p:nvPr/>
        </p:nvSpPr>
        <p:spPr>
          <a:xfrm>
            <a:off x="-193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69" name="Google Shape;69;p14"/>
          <p:cNvSpPr txBox="1">
            <a:spLocks noGrp="1"/>
          </p:cNvSpPr>
          <p:nvPr>
            <p:ph type="title"/>
          </p:nvPr>
        </p:nvSpPr>
        <p:spPr>
          <a:xfrm>
            <a:off x="609704" y="4116875"/>
            <a:ext cx="1609800" cy="48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70" name="Google Shape;70;p14"/>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71"/>
        <p:cNvGrpSpPr/>
        <p:nvPr/>
      </p:nvGrpSpPr>
      <p:grpSpPr>
        <a:xfrm>
          <a:off x="0" y="0"/>
          <a:ext cx="0" cy="0"/>
          <a:chOff x="0" y="0"/>
          <a:chExt cx="0" cy="0"/>
        </a:xfrm>
      </p:grpSpPr>
      <p:sp>
        <p:nvSpPr>
          <p:cNvPr id="72" name="Google Shape;72;p15"/>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060"/>
            </a:srgbClr>
          </a:solidFill>
          <a:ln>
            <a:noFill/>
          </a:ln>
        </p:spPr>
      </p:sp>
      <p:sp>
        <p:nvSpPr>
          <p:cNvPr id="73" name="Google Shape;73;p15"/>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74" name="Google Shape;74;p15"/>
          <p:cNvSpPr txBox="1">
            <a:spLocks noGrp="1"/>
          </p:cNvSpPr>
          <p:nvPr>
            <p:ph type="ctrTitle"/>
          </p:nvPr>
        </p:nvSpPr>
        <p:spPr>
          <a:xfrm>
            <a:off x="648300" y="1354750"/>
            <a:ext cx="3522300" cy="2989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75" name="Google Shape;75;p15"/>
          <p:cNvSpPr txBox="1">
            <a:spLocks noGrp="1"/>
          </p:cNvSpPr>
          <p:nvPr>
            <p:ph type="subTitle" idx="1"/>
          </p:nvPr>
        </p:nvSpPr>
        <p:spPr>
          <a:xfrm>
            <a:off x="6724950" y="3265700"/>
            <a:ext cx="1906200" cy="10317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rgbClr val="FFFFFF"/>
              </a:buClr>
              <a:buSzPts val="1800"/>
              <a:buNone/>
              <a:defRPr sz="1800">
                <a:solidFill>
                  <a:srgbClr val="FFFFFF"/>
                </a:solidFill>
              </a:defRPr>
            </a:lvl1pPr>
            <a:lvl2pPr lvl="1" algn="r" rtl="0">
              <a:lnSpc>
                <a:spcPct val="100000"/>
              </a:lnSpc>
              <a:spcBef>
                <a:spcPts val="0"/>
              </a:spcBef>
              <a:spcAft>
                <a:spcPts val="0"/>
              </a:spcAft>
              <a:buClr>
                <a:srgbClr val="FFFFFF"/>
              </a:buClr>
              <a:buSzPts val="1800"/>
              <a:buNone/>
              <a:defRPr sz="1800">
                <a:solidFill>
                  <a:srgbClr val="FFFFFF"/>
                </a:solidFill>
              </a:defRPr>
            </a:lvl2pPr>
            <a:lvl3pPr lvl="2" algn="r" rtl="0">
              <a:lnSpc>
                <a:spcPct val="100000"/>
              </a:lnSpc>
              <a:spcBef>
                <a:spcPts val="0"/>
              </a:spcBef>
              <a:spcAft>
                <a:spcPts val="0"/>
              </a:spcAft>
              <a:buClr>
                <a:srgbClr val="FFFFFF"/>
              </a:buClr>
              <a:buSzPts val="1800"/>
              <a:buNone/>
              <a:defRPr sz="1800">
                <a:solidFill>
                  <a:srgbClr val="FFFFFF"/>
                </a:solidFill>
              </a:defRPr>
            </a:lvl3pPr>
            <a:lvl4pPr lvl="3" algn="r" rtl="0">
              <a:lnSpc>
                <a:spcPct val="100000"/>
              </a:lnSpc>
              <a:spcBef>
                <a:spcPts val="0"/>
              </a:spcBef>
              <a:spcAft>
                <a:spcPts val="0"/>
              </a:spcAft>
              <a:buClr>
                <a:srgbClr val="FFFFFF"/>
              </a:buClr>
              <a:buSzPts val="1800"/>
              <a:buNone/>
              <a:defRPr sz="1800">
                <a:solidFill>
                  <a:srgbClr val="FFFFFF"/>
                </a:solidFill>
              </a:defRPr>
            </a:lvl4pPr>
            <a:lvl5pPr lvl="4" algn="r" rtl="0">
              <a:lnSpc>
                <a:spcPct val="100000"/>
              </a:lnSpc>
              <a:spcBef>
                <a:spcPts val="0"/>
              </a:spcBef>
              <a:spcAft>
                <a:spcPts val="0"/>
              </a:spcAft>
              <a:buClr>
                <a:srgbClr val="FFFFFF"/>
              </a:buClr>
              <a:buSzPts val="1800"/>
              <a:buNone/>
              <a:defRPr sz="1800">
                <a:solidFill>
                  <a:srgbClr val="FFFFFF"/>
                </a:solidFill>
              </a:defRPr>
            </a:lvl5pPr>
            <a:lvl6pPr lvl="5" algn="r" rtl="0">
              <a:lnSpc>
                <a:spcPct val="100000"/>
              </a:lnSpc>
              <a:spcBef>
                <a:spcPts val="0"/>
              </a:spcBef>
              <a:spcAft>
                <a:spcPts val="0"/>
              </a:spcAft>
              <a:buClr>
                <a:srgbClr val="FFFFFF"/>
              </a:buClr>
              <a:buSzPts val="1800"/>
              <a:buNone/>
              <a:defRPr sz="1800">
                <a:solidFill>
                  <a:srgbClr val="FFFFFF"/>
                </a:solidFill>
              </a:defRPr>
            </a:lvl6pPr>
            <a:lvl7pPr lvl="6" algn="r" rtl="0">
              <a:lnSpc>
                <a:spcPct val="100000"/>
              </a:lnSpc>
              <a:spcBef>
                <a:spcPts val="0"/>
              </a:spcBef>
              <a:spcAft>
                <a:spcPts val="0"/>
              </a:spcAft>
              <a:buClr>
                <a:srgbClr val="FFFFFF"/>
              </a:buClr>
              <a:buSzPts val="1800"/>
              <a:buNone/>
              <a:defRPr sz="1800">
                <a:solidFill>
                  <a:srgbClr val="FFFFFF"/>
                </a:solidFill>
              </a:defRPr>
            </a:lvl7pPr>
            <a:lvl8pPr lvl="7" algn="r" rtl="0">
              <a:lnSpc>
                <a:spcPct val="100000"/>
              </a:lnSpc>
              <a:spcBef>
                <a:spcPts val="0"/>
              </a:spcBef>
              <a:spcAft>
                <a:spcPts val="0"/>
              </a:spcAft>
              <a:buClr>
                <a:srgbClr val="FFFFFF"/>
              </a:buClr>
              <a:buSzPts val="1800"/>
              <a:buNone/>
              <a:defRPr sz="1800">
                <a:solidFill>
                  <a:srgbClr val="FFFFFF"/>
                </a:solidFill>
              </a:defRPr>
            </a:lvl8pPr>
            <a:lvl9pPr lvl="8" algn="r"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76" name="Google Shape;76;p15"/>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1_1">
  <p:cSld name="TITLE_1_1">
    <p:spTree>
      <p:nvGrpSpPr>
        <p:cNvPr id="1" name="Shape 79"/>
        <p:cNvGrpSpPr/>
        <p:nvPr/>
      </p:nvGrpSpPr>
      <p:grpSpPr>
        <a:xfrm>
          <a:off x="0" y="0"/>
          <a:ext cx="0" cy="0"/>
          <a:chOff x="0" y="0"/>
          <a:chExt cx="0" cy="0"/>
        </a:xfrm>
      </p:grpSpPr>
      <p:sp>
        <p:nvSpPr>
          <p:cNvPr id="80" name="Google Shape;80;p17"/>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060"/>
            </a:srgbClr>
          </a:solidFill>
          <a:ln>
            <a:noFill/>
          </a:ln>
        </p:spPr>
      </p:sp>
      <p:sp>
        <p:nvSpPr>
          <p:cNvPr id="81" name="Google Shape;81;p17"/>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82" name="Google Shape;82;p17"/>
          <p:cNvSpPr txBox="1"/>
          <p:nvPr/>
        </p:nvSpPr>
        <p:spPr>
          <a:xfrm>
            <a:off x="799645" y="697675"/>
            <a:ext cx="1957200" cy="65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0"/>
              <a:buFont typeface="Arial"/>
              <a:buNone/>
            </a:pPr>
            <a:r>
              <a:rPr lang="en" sz="12000" b="0" i="0" u="none" strike="noStrike" cap="none">
                <a:solidFill>
                  <a:srgbClr val="CCCCCC"/>
                </a:solidFill>
                <a:latin typeface="Montserrat"/>
                <a:ea typeface="Montserrat"/>
                <a:cs typeface="Montserrat"/>
                <a:sym typeface="Montserrat"/>
              </a:rPr>
              <a:t>“</a:t>
            </a:r>
            <a:endParaRPr sz="12000" b="0" i="0" u="none" strike="noStrike" cap="none">
              <a:solidFill>
                <a:srgbClr val="CCCCCC"/>
              </a:solidFill>
              <a:latin typeface="Montserrat"/>
              <a:ea typeface="Montserrat"/>
              <a:cs typeface="Montserrat"/>
              <a:sym typeface="Montserrat"/>
            </a:endParaRPr>
          </a:p>
        </p:txBody>
      </p:sp>
      <p:sp>
        <p:nvSpPr>
          <p:cNvPr id="83" name="Google Shape;83;p17"/>
          <p:cNvSpPr txBox="1">
            <a:spLocks noGrp="1"/>
          </p:cNvSpPr>
          <p:nvPr>
            <p:ph type="body" idx="1"/>
          </p:nvPr>
        </p:nvSpPr>
        <p:spPr>
          <a:xfrm>
            <a:off x="838250" y="1657350"/>
            <a:ext cx="5324100" cy="2255700"/>
          </a:xfrm>
          <a:prstGeom prst="rect">
            <a:avLst/>
          </a:prstGeom>
          <a:noFill/>
          <a:ln>
            <a:noFill/>
          </a:ln>
        </p:spPr>
        <p:txBody>
          <a:bodyPr spcFirstLastPara="1" wrap="square" lIns="91425" tIns="91425" rIns="91425" bIns="91425" anchor="t" anchorCtr="0">
            <a:noAutofit/>
          </a:bodyPr>
          <a:lstStyle>
            <a:lvl1pPr marL="457200" lvl="0" indent="-381000" algn="l" rtl="0">
              <a:lnSpc>
                <a:spcPct val="100000"/>
              </a:lnSpc>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algn="l" rtl="0">
              <a:lnSpc>
                <a:spcPct val="100000"/>
              </a:lnSpc>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84" name="Google Shape;84;p17"/>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1_2">
  <p:cSld name="TITLE_1_2">
    <p:spTree>
      <p:nvGrpSpPr>
        <p:cNvPr id="1" name="Shape 85"/>
        <p:cNvGrpSpPr/>
        <p:nvPr/>
      </p:nvGrpSpPr>
      <p:grpSpPr>
        <a:xfrm>
          <a:off x="0" y="0"/>
          <a:ext cx="0" cy="0"/>
          <a:chOff x="0" y="0"/>
          <a:chExt cx="0" cy="0"/>
        </a:xfrm>
      </p:grpSpPr>
      <p:sp>
        <p:nvSpPr>
          <p:cNvPr id="86" name="Google Shape;86;p18"/>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060"/>
            </a:srgbClr>
          </a:solidFill>
          <a:ln>
            <a:noFill/>
          </a:ln>
        </p:spPr>
      </p:sp>
      <p:sp>
        <p:nvSpPr>
          <p:cNvPr id="87" name="Google Shape;87;p18"/>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88" name="Google Shape;88;p18"/>
          <p:cNvSpPr txBox="1">
            <a:spLocks noGrp="1"/>
          </p:cNvSpPr>
          <p:nvPr>
            <p:ph type="title"/>
          </p:nvPr>
        </p:nvSpPr>
        <p:spPr>
          <a:xfrm>
            <a:off x="838309" y="1807900"/>
            <a:ext cx="3148200" cy="48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89" name="Google Shape;89;p18"/>
          <p:cNvSpPr txBox="1">
            <a:spLocks noGrp="1"/>
          </p:cNvSpPr>
          <p:nvPr>
            <p:ph type="body" idx="1"/>
          </p:nvPr>
        </p:nvSpPr>
        <p:spPr>
          <a:xfrm>
            <a:off x="838250" y="2419350"/>
            <a:ext cx="3148200" cy="22557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a:lvl1pPr>
            <a:lvl2pPr marL="914400" lvl="1" indent="-355600" algn="l" rtl="0">
              <a:lnSpc>
                <a:spcPct val="100000"/>
              </a:lnSpc>
              <a:spcBef>
                <a:spcPts val="0"/>
              </a:spcBef>
              <a:spcAft>
                <a:spcPts val="0"/>
              </a:spcAft>
              <a:buSzPts val="2000"/>
              <a:buChar char="▹"/>
              <a:defRPr/>
            </a:lvl2pPr>
            <a:lvl3pPr marL="1371600" lvl="2" indent="-355600" algn="l" rtl="0">
              <a:lnSpc>
                <a:spcPct val="100000"/>
              </a:lnSpc>
              <a:spcBef>
                <a:spcPts val="0"/>
              </a:spcBef>
              <a:spcAft>
                <a:spcPts val="0"/>
              </a:spcAft>
              <a:buSzPts val="2000"/>
              <a:buChar char="▹"/>
              <a:defRPr/>
            </a:lvl3pPr>
            <a:lvl4pPr marL="1828800" lvl="3" indent="-355600" algn="l" rtl="0">
              <a:lnSpc>
                <a:spcPct val="100000"/>
              </a:lnSpc>
              <a:spcBef>
                <a:spcPts val="0"/>
              </a:spcBef>
              <a:spcAft>
                <a:spcPts val="0"/>
              </a:spcAft>
              <a:buSzPts val="2000"/>
              <a:buChar char="●"/>
              <a:defRPr/>
            </a:lvl4pPr>
            <a:lvl5pPr marL="2286000" lvl="4" indent="-355600" algn="l" rtl="0">
              <a:lnSpc>
                <a:spcPct val="100000"/>
              </a:lnSpc>
              <a:spcBef>
                <a:spcPts val="0"/>
              </a:spcBef>
              <a:spcAft>
                <a:spcPts val="0"/>
              </a:spcAft>
              <a:buSzPts val="2000"/>
              <a:buChar char="○"/>
              <a:defRPr/>
            </a:lvl5pPr>
            <a:lvl6pPr marL="2743200" lvl="5" indent="-355600" algn="l" rtl="0">
              <a:lnSpc>
                <a:spcPct val="100000"/>
              </a:lnSpc>
              <a:spcBef>
                <a:spcPts val="0"/>
              </a:spcBef>
              <a:spcAft>
                <a:spcPts val="0"/>
              </a:spcAft>
              <a:buSzPts val="2000"/>
              <a:buChar char="■"/>
              <a:defRPr/>
            </a:lvl6pPr>
            <a:lvl7pPr marL="3200400" lvl="6" indent="-355600" algn="l" rtl="0">
              <a:lnSpc>
                <a:spcPct val="100000"/>
              </a:lnSpc>
              <a:spcBef>
                <a:spcPts val="0"/>
              </a:spcBef>
              <a:spcAft>
                <a:spcPts val="0"/>
              </a:spcAft>
              <a:buSzPts val="2000"/>
              <a:buChar char="●"/>
              <a:defRPr/>
            </a:lvl7pPr>
            <a:lvl8pPr marL="3657600" lvl="7" indent="-355600" algn="l" rtl="0">
              <a:lnSpc>
                <a:spcPct val="100000"/>
              </a:lnSpc>
              <a:spcBef>
                <a:spcPts val="0"/>
              </a:spcBef>
              <a:spcAft>
                <a:spcPts val="0"/>
              </a:spcAft>
              <a:buSzPts val="2000"/>
              <a:buChar char="○"/>
              <a:defRPr/>
            </a:lvl8pPr>
            <a:lvl9pPr marL="4114800" lvl="8" indent="-355600" algn="l" rtl="0">
              <a:lnSpc>
                <a:spcPct val="100000"/>
              </a:lnSpc>
              <a:spcBef>
                <a:spcPts val="0"/>
              </a:spcBef>
              <a:spcAft>
                <a:spcPts val="0"/>
              </a:spcAft>
              <a:buSzPts val="2000"/>
              <a:buChar char="■"/>
              <a:defRPr/>
            </a:lvl9pPr>
          </a:lstStyle>
          <a:p>
            <a:endParaRPr/>
          </a:p>
        </p:txBody>
      </p:sp>
      <p:sp>
        <p:nvSpPr>
          <p:cNvPr id="90" name="Google Shape;90;p18"/>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ND_BODY" type="tx">
  <p:cSld name="TITLE_AND_BODY">
    <p:spTree>
      <p:nvGrpSpPr>
        <p:cNvPr id="1" name="Shape 91"/>
        <p:cNvGrpSpPr/>
        <p:nvPr/>
      </p:nvGrpSpPr>
      <p:grpSpPr>
        <a:xfrm>
          <a:off x="0" y="0"/>
          <a:ext cx="0" cy="0"/>
          <a:chOff x="0" y="0"/>
          <a:chExt cx="0" cy="0"/>
        </a:xfrm>
      </p:grpSpPr>
      <p:sp>
        <p:nvSpPr>
          <p:cNvPr id="92" name="Google Shape;92;p19"/>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060"/>
            </a:srgbClr>
          </a:solidFill>
          <a:ln>
            <a:noFill/>
          </a:ln>
        </p:spPr>
      </p:sp>
      <p:sp>
        <p:nvSpPr>
          <p:cNvPr id="93" name="Google Shape;93;p19"/>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94" name="Google Shape;94;p19"/>
          <p:cNvSpPr txBox="1">
            <a:spLocks noGrp="1"/>
          </p:cNvSpPr>
          <p:nvPr>
            <p:ph type="title"/>
          </p:nvPr>
        </p:nvSpPr>
        <p:spPr>
          <a:xfrm>
            <a:off x="838350" y="893500"/>
            <a:ext cx="5324100" cy="48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95" name="Google Shape;95;p19"/>
          <p:cNvSpPr txBox="1">
            <a:spLocks noGrp="1"/>
          </p:cNvSpPr>
          <p:nvPr>
            <p:ph type="body" idx="1"/>
          </p:nvPr>
        </p:nvSpPr>
        <p:spPr>
          <a:xfrm>
            <a:off x="838250" y="1504950"/>
            <a:ext cx="5324100" cy="2255700"/>
          </a:xfrm>
          <a:prstGeom prst="rect">
            <a:avLst/>
          </a:prstGeom>
          <a:noFill/>
          <a:ln>
            <a:noFill/>
          </a:ln>
        </p:spPr>
        <p:txBody>
          <a:bodyPr spcFirstLastPara="1" wrap="square" lIns="91425" tIns="91425" rIns="91425" bIns="91425" anchor="t" anchorCtr="0">
            <a:noAutofit/>
          </a:bodyPr>
          <a:lstStyle>
            <a:lvl1pPr marL="457200" lvl="0" indent="-355600" algn="l" rtl="0">
              <a:lnSpc>
                <a:spcPct val="100000"/>
              </a:lnSpc>
              <a:spcBef>
                <a:spcPts val="600"/>
              </a:spcBef>
              <a:spcAft>
                <a:spcPts val="0"/>
              </a:spcAft>
              <a:buSzPts val="2000"/>
              <a:buChar char="▸"/>
              <a:defRPr/>
            </a:lvl1pPr>
            <a:lvl2pPr marL="914400" lvl="1" indent="-355600" algn="l" rtl="0">
              <a:lnSpc>
                <a:spcPct val="100000"/>
              </a:lnSpc>
              <a:spcBef>
                <a:spcPts val="0"/>
              </a:spcBef>
              <a:spcAft>
                <a:spcPts val="0"/>
              </a:spcAft>
              <a:buSzPts val="2000"/>
              <a:buChar char="▹"/>
              <a:defRPr/>
            </a:lvl2pPr>
            <a:lvl3pPr marL="1371600" lvl="2" indent="-355600" algn="l" rtl="0">
              <a:lnSpc>
                <a:spcPct val="100000"/>
              </a:lnSpc>
              <a:spcBef>
                <a:spcPts val="0"/>
              </a:spcBef>
              <a:spcAft>
                <a:spcPts val="0"/>
              </a:spcAft>
              <a:buSzPts val="2000"/>
              <a:buChar char="▹"/>
              <a:defRPr/>
            </a:lvl3pPr>
            <a:lvl4pPr marL="1828800" lvl="3" indent="-355600" algn="l" rtl="0">
              <a:lnSpc>
                <a:spcPct val="100000"/>
              </a:lnSpc>
              <a:spcBef>
                <a:spcPts val="0"/>
              </a:spcBef>
              <a:spcAft>
                <a:spcPts val="0"/>
              </a:spcAft>
              <a:buSzPts val="2000"/>
              <a:buChar char="●"/>
              <a:defRPr/>
            </a:lvl4pPr>
            <a:lvl5pPr marL="2286000" lvl="4" indent="-355600" algn="l" rtl="0">
              <a:lnSpc>
                <a:spcPct val="100000"/>
              </a:lnSpc>
              <a:spcBef>
                <a:spcPts val="0"/>
              </a:spcBef>
              <a:spcAft>
                <a:spcPts val="0"/>
              </a:spcAft>
              <a:buSzPts val="2000"/>
              <a:buChar char="○"/>
              <a:defRPr/>
            </a:lvl5pPr>
            <a:lvl6pPr marL="2743200" lvl="5" indent="-355600" algn="l" rtl="0">
              <a:lnSpc>
                <a:spcPct val="100000"/>
              </a:lnSpc>
              <a:spcBef>
                <a:spcPts val="0"/>
              </a:spcBef>
              <a:spcAft>
                <a:spcPts val="0"/>
              </a:spcAft>
              <a:buSzPts val="2000"/>
              <a:buChar char="■"/>
              <a:defRPr/>
            </a:lvl6pPr>
            <a:lvl7pPr marL="3200400" lvl="6" indent="-355600" algn="l" rtl="0">
              <a:lnSpc>
                <a:spcPct val="100000"/>
              </a:lnSpc>
              <a:spcBef>
                <a:spcPts val="0"/>
              </a:spcBef>
              <a:spcAft>
                <a:spcPts val="0"/>
              </a:spcAft>
              <a:buSzPts val="2000"/>
              <a:buChar char="●"/>
              <a:defRPr/>
            </a:lvl7pPr>
            <a:lvl8pPr marL="3657600" lvl="7" indent="-355600" algn="l" rtl="0">
              <a:lnSpc>
                <a:spcPct val="100000"/>
              </a:lnSpc>
              <a:spcBef>
                <a:spcPts val="0"/>
              </a:spcBef>
              <a:spcAft>
                <a:spcPts val="0"/>
              </a:spcAft>
              <a:buSzPts val="2000"/>
              <a:buChar char="○"/>
              <a:defRPr/>
            </a:lvl8pPr>
            <a:lvl9pPr marL="4114800" lvl="8" indent="-355600" algn="l" rtl="0">
              <a:lnSpc>
                <a:spcPct val="100000"/>
              </a:lnSpc>
              <a:spcBef>
                <a:spcPts val="0"/>
              </a:spcBef>
              <a:spcAft>
                <a:spcPts val="0"/>
              </a:spcAft>
              <a:buSzPts val="2000"/>
              <a:buChar char="■"/>
              <a:defRPr/>
            </a:lvl9pPr>
          </a:lstStyle>
          <a:p>
            <a:endParaRPr/>
          </a:p>
        </p:txBody>
      </p:sp>
      <p:sp>
        <p:nvSpPr>
          <p:cNvPr id="96" name="Google Shape;96;p19"/>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97"/>
        <p:cNvGrpSpPr/>
        <p:nvPr/>
      </p:nvGrpSpPr>
      <p:grpSpPr>
        <a:xfrm>
          <a:off x="0" y="0"/>
          <a:ext cx="0" cy="0"/>
          <a:chOff x="0" y="0"/>
          <a:chExt cx="0" cy="0"/>
        </a:xfrm>
      </p:grpSpPr>
      <p:sp>
        <p:nvSpPr>
          <p:cNvPr id="98" name="Google Shape;98;p20"/>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060"/>
            </a:srgbClr>
          </a:solidFill>
          <a:ln>
            <a:noFill/>
          </a:ln>
        </p:spPr>
      </p:sp>
      <p:sp>
        <p:nvSpPr>
          <p:cNvPr id="99" name="Google Shape;99;p20"/>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100" name="Google Shape;100;p20"/>
          <p:cNvSpPr txBox="1">
            <a:spLocks noGrp="1"/>
          </p:cNvSpPr>
          <p:nvPr>
            <p:ph type="title"/>
          </p:nvPr>
        </p:nvSpPr>
        <p:spPr>
          <a:xfrm>
            <a:off x="841000" y="969700"/>
            <a:ext cx="4801500" cy="409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01" name="Google Shape;101;p20"/>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1pPr>
            <a:lvl2pPr marL="0" lvl="1"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2pPr>
            <a:lvl3pPr marL="0" lvl="2"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3pPr>
            <a:lvl4pPr marL="0" lvl="3"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4pPr>
            <a:lvl5pPr marL="0" lvl="4"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5pPr>
            <a:lvl6pPr marL="0" lvl="5"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6pPr>
            <a:lvl7pPr marL="0" lvl="6"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7pPr>
            <a:lvl8pPr marL="0" lvl="7"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8pPr>
            <a:lvl9pPr marL="0" lvl="8"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
        <p:cNvGrpSpPr/>
        <p:nvPr/>
      </p:nvGrpSpPr>
      <p:grpSpPr>
        <a:xfrm>
          <a:off x="0" y="0"/>
          <a:ext cx="0" cy="0"/>
          <a:chOff x="0" y="0"/>
          <a:chExt cx="0" cy="0"/>
        </a:xfrm>
      </p:grpSpPr>
      <p:sp>
        <p:nvSpPr>
          <p:cNvPr id="107" name="Google Shape;107;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8" name="Google Shape;108;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9" name="Google Shape;10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6" name="Google Shape;11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0" name="Google Shape;120;p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 name="Google Shape;12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2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2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 name="Google Shape;12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1" name="Google Shape;13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5" name="Google Shape;135;p2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 name="Google Shape;136;p2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7" name="Google Shape;13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8"/>
        <p:cNvGrpSpPr/>
        <p:nvPr/>
      </p:nvGrpSpPr>
      <p:grpSpPr>
        <a:xfrm>
          <a:off x="0" y="0"/>
          <a:ext cx="0" cy="0"/>
          <a:chOff x="0" y="0"/>
          <a:chExt cx="0" cy="0"/>
        </a:xfrm>
      </p:grpSpPr>
      <p:sp>
        <p:nvSpPr>
          <p:cNvPr id="139" name="Google Shape;139;p3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0" name="Google Shape;14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1"/>
        <p:cNvGrpSpPr/>
        <p:nvPr/>
      </p:nvGrpSpPr>
      <p:grpSpPr>
        <a:xfrm>
          <a:off x="0" y="0"/>
          <a:ext cx="0" cy="0"/>
          <a:chOff x="0" y="0"/>
          <a:chExt cx="0" cy="0"/>
        </a:xfrm>
      </p:grpSpPr>
      <p:sp>
        <p:nvSpPr>
          <p:cNvPr id="142" name="Google Shape;142;p3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3" name="Google Shape;143;p3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4" name="Google Shape;14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sp>
        <p:nvSpPr>
          <p:cNvPr id="146" name="Google Shape;14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rgbClr val="0070C0"/>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57200" y="741100"/>
            <a:ext cx="5185200" cy="474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1pPr>
            <a:lvl2pPr marR="0" lvl="1"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2pPr>
            <a:lvl3pPr marR="0" lvl="2"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3pPr>
            <a:lvl4pPr marR="0" lvl="3"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4pPr>
            <a:lvl5pPr marR="0" lvl="4"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5pPr>
            <a:lvl6pPr marR="0" lvl="5"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6pPr>
            <a:lvl7pPr marR="0" lvl="6"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7pPr>
            <a:lvl8pPr marR="0" lvl="7"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8pPr>
            <a:lvl9pPr marR="0" lvl="8" algn="l" rtl="0">
              <a:lnSpc>
                <a:spcPct val="100000"/>
              </a:lnSpc>
              <a:spcBef>
                <a:spcPts val="0"/>
              </a:spcBef>
              <a:spcAft>
                <a:spcPts val="0"/>
              </a:spcAft>
              <a:buClr>
                <a:srgbClr val="999999"/>
              </a:buClr>
              <a:buSzPts val="2400"/>
              <a:buFont typeface="Montserrat"/>
              <a:buNone/>
              <a:defRPr sz="2400" b="1" i="0" u="none" strike="noStrike" cap="none">
                <a:solidFill>
                  <a:srgbClr val="999999"/>
                </a:solidFill>
                <a:latin typeface="Montserrat"/>
                <a:ea typeface="Montserrat"/>
                <a:cs typeface="Montserrat"/>
                <a:sym typeface="Montserrat"/>
              </a:defRPr>
            </a:lvl9pPr>
          </a:lstStyle>
          <a:p>
            <a:endParaRPr/>
          </a:p>
        </p:txBody>
      </p:sp>
      <p:sp>
        <p:nvSpPr>
          <p:cNvPr id="64" name="Google Shape;64;p13"/>
          <p:cNvSpPr txBox="1">
            <a:spLocks noGrp="1"/>
          </p:cNvSpPr>
          <p:nvPr>
            <p:ph type="body" idx="1"/>
          </p:nvPr>
        </p:nvSpPr>
        <p:spPr>
          <a:xfrm>
            <a:off x="457200" y="1352550"/>
            <a:ext cx="5185200" cy="22557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60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1pPr>
            <a:lvl2pPr marL="914400" marR="0" lvl="1"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2pPr>
            <a:lvl3pPr marL="1371600" marR="0" lvl="2"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3pPr>
            <a:lvl4pPr marL="1828800" marR="0" lvl="3"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4pPr>
            <a:lvl5pPr marL="2286000" marR="0" lvl="4"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5pPr>
            <a:lvl6pPr marL="2743200" marR="0" lvl="5"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6pPr>
            <a:lvl7pPr marL="3200400" marR="0" lvl="6"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7pPr>
            <a:lvl8pPr marL="3657600" marR="0" lvl="7"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8pPr>
            <a:lvl9pPr marL="4114800" marR="0" lvl="8" indent="-355600" algn="l" rtl="0">
              <a:lnSpc>
                <a:spcPct val="100000"/>
              </a:lnSpc>
              <a:spcBef>
                <a:spcPts val="0"/>
              </a:spcBef>
              <a:spcAft>
                <a:spcPts val="0"/>
              </a:spcAft>
              <a:buClr>
                <a:srgbClr val="666666"/>
              </a:buClr>
              <a:buSzPts val="2000"/>
              <a:buFont typeface="Karla"/>
              <a:buChar char="■"/>
              <a:defRPr sz="2000" b="0" i="0" u="none" strike="noStrike" cap="none">
                <a:solidFill>
                  <a:srgbClr val="666666"/>
                </a:solidFill>
                <a:latin typeface="Karla"/>
                <a:ea typeface="Karla"/>
                <a:cs typeface="Karla"/>
                <a:sym typeface="Karla"/>
              </a:defRPr>
            </a:lvl9pPr>
          </a:lstStyle>
          <a:p>
            <a:endParaRPr/>
          </a:p>
        </p:txBody>
      </p:sp>
      <p:sp>
        <p:nvSpPr>
          <p:cNvPr id="65" name="Google Shape;65;p13"/>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3F3F3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ransition xmlns:p14="http://schemas.microsoft.com/office/powerpoint/2010/mai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4" name="Google Shape;104;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5" name="Google Shape;10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toolkit.climate.gov/" TargetMode="External"/><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s://crt-climate-explorer.nemac.org/location/?county=Dorchester+County&amp;city=Cambridge,%20MD&amp;fips=24019&amp;lat=38.56317440000001&amp;lon=-76.07882919999997" TargetMode="External"/><Relationship Id="rId1" Type="http://schemas.openxmlformats.org/officeDocument/2006/relationships/slideLayout" Target="../slideLayouts/slideLayout2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s://wxshift.com/news/graphics/more-downpours-increase-in-heaviest-precip-events" TargetMode="External"/><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noaa.maps.arcgis.com/apps/webappviewer/index.html?id=54850fb8f903412da6cedd8f14ac96c8" TargetMode="External"/><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mailto:bart.merrick@noaa.gov" TargetMode="External"/><Relationship Id="rId4" Type="http://schemas.openxmlformats.org/officeDocument/2006/relationships/hyperlink" Target="mailto:elise.trelegan@noaa.gov" TargetMode="External"/><Relationship Id="rId5" Type="http://schemas.openxmlformats.org/officeDocument/2006/relationships/hyperlink" Target="https://toolkit.climate.gov/%23steps" TargetMode="External"/><Relationship Id="rId6" Type="http://schemas.openxmlformats.org/officeDocument/2006/relationships/hyperlink" Target="http://bit.ly/MWEECourse" TargetMode="External"/><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50"/>
        <p:cNvGrpSpPr/>
        <p:nvPr/>
      </p:nvGrpSpPr>
      <p:grpSpPr>
        <a:xfrm>
          <a:off x="0" y="0"/>
          <a:ext cx="0" cy="0"/>
          <a:chOff x="0" y="0"/>
          <a:chExt cx="0" cy="0"/>
        </a:xfrm>
      </p:grpSpPr>
      <p:sp>
        <p:nvSpPr>
          <p:cNvPr id="151" name="Google Shape;151;p33"/>
          <p:cNvSpPr txBox="1">
            <a:spLocks noGrp="1"/>
          </p:cNvSpPr>
          <p:nvPr>
            <p:ph type="title"/>
          </p:nvPr>
        </p:nvSpPr>
        <p:spPr>
          <a:xfrm>
            <a:off x="311700" y="3338475"/>
            <a:ext cx="8520600" cy="113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dk1"/>
                </a:solidFill>
              </a:rPr>
              <a:t>Applying the Meaningful Watershed Education Experience in Support of Community Resilience</a:t>
            </a:r>
            <a:endParaRPr sz="3600">
              <a:solidFill>
                <a:schemeClr val="dk1"/>
              </a:solidFill>
            </a:endParaRPr>
          </a:p>
        </p:txBody>
      </p:sp>
      <p:sp>
        <p:nvSpPr>
          <p:cNvPr id="152" name="Google Shape;152;p33"/>
          <p:cNvSpPr txBox="1">
            <a:spLocks noGrp="1"/>
          </p:cNvSpPr>
          <p:nvPr>
            <p:ph type="body" idx="1"/>
          </p:nvPr>
        </p:nvSpPr>
        <p:spPr>
          <a:xfrm>
            <a:off x="311700" y="4456800"/>
            <a:ext cx="8520600" cy="34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400">
                <a:solidFill>
                  <a:srgbClr val="FFFFFF"/>
                </a:solidFill>
              </a:rPr>
              <a:t>Bart Merrick &amp; Elise Trelegan | NAAEE 2019</a:t>
            </a:r>
            <a:endParaRPr sz="1400">
              <a:solidFill>
                <a:srgbClr val="FFFFFF"/>
              </a:solidFill>
            </a:endParaRPr>
          </a:p>
        </p:txBody>
      </p:sp>
      <p:sp>
        <p:nvSpPr>
          <p:cNvPr id="153" name="Google Shape;153;p33"/>
          <p:cNvSpPr txBox="1">
            <a:spLocks noGrp="1"/>
          </p:cNvSpPr>
          <p:nvPr>
            <p:ph type="body" idx="1"/>
          </p:nvPr>
        </p:nvSpPr>
        <p:spPr>
          <a:xfrm>
            <a:off x="6996300" y="4695225"/>
            <a:ext cx="2147700" cy="3897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000" i="1">
                <a:solidFill>
                  <a:srgbClr val="000000"/>
                </a:solidFill>
              </a:rPr>
              <a:t>Source: High Tide In Dorchester</a:t>
            </a:r>
            <a:endParaRPr sz="1000" i="1">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99725" y="152400"/>
            <a:ext cx="5544557" cy="48387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213"/>
        <p:cNvGrpSpPr/>
        <p:nvPr/>
      </p:nvGrpSpPr>
      <p:grpSpPr>
        <a:xfrm>
          <a:off x="0" y="0"/>
          <a:ext cx="0" cy="0"/>
          <a:chOff x="0" y="0"/>
          <a:chExt cx="0" cy="0"/>
        </a:xfrm>
      </p:grpSpPr>
      <p:pic>
        <p:nvPicPr>
          <p:cNvPr id="214" name="Google Shape;214;p43"/>
          <p:cNvPicPr preferRelativeResize="0"/>
          <p:nvPr/>
        </p:nvPicPr>
        <p:blipFill>
          <a:blip r:embed="rId3">
            <a:alphaModFix/>
          </a:blip>
          <a:stretch>
            <a:fillRect/>
          </a:stretch>
        </p:blipFill>
        <p:spPr>
          <a:xfrm>
            <a:off x="163013" y="152400"/>
            <a:ext cx="8817976" cy="3941675"/>
          </a:xfrm>
          <a:prstGeom prst="rect">
            <a:avLst/>
          </a:prstGeom>
          <a:noFill/>
          <a:ln>
            <a:noFill/>
          </a:ln>
        </p:spPr>
      </p:pic>
      <p:sp>
        <p:nvSpPr>
          <p:cNvPr id="215" name="Google Shape;215;p43"/>
          <p:cNvSpPr txBox="1">
            <a:spLocks noGrp="1"/>
          </p:cNvSpPr>
          <p:nvPr>
            <p:ph type="title"/>
          </p:nvPr>
        </p:nvSpPr>
        <p:spPr>
          <a:xfrm>
            <a:off x="163025" y="4469800"/>
            <a:ext cx="8520600" cy="498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Char char="+"/>
            </a:pPr>
            <a:r>
              <a:rPr lang="en" sz="2400">
                <a:solidFill>
                  <a:schemeClr val="lt1"/>
                </a:solidFill>
              </a:rPr>
              <a:t>Calling the issues what they are. $3.4 million in the state capital budget </a:t>
            </a:r>
            <a:endParaRPr sz="24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Google Shape;220;p4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“I’m really sad, but I genuinely think that by taking my house down that the people who are upstream from me are going to be safer… And then the logical reaction is, all right well, my son will need less therapy if we’re not living on top of this river all the time.” </a:t>
            </a:r>
            <a:endParaRPr>
              <a:solidFill>
                <a:schemeClr val="accent2"/>
              </a:solidFill>
            </a:endParaRPr>
          </a:p>
        </p:txBody>
      </p:sp>
      <p:sp>
        <p:nvSpPr>
          <p:cNvPr id="221" name="Google Shape;221;p44"/>
          <p:cNvSpPr txBox="1">
            <a:spLocks noGrp="1"/>
          </p:cNvSpPr>
          <p:nvPr>
            <p:ph type="body" idx="1"/>
          </p:nvPr>
        </p:nvSpPr>
        <p:spPr>
          <a:xfrm>
            <a:off x="311700" y="3990450"/>
            <a:ext cx="85206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i="1"/>
              <a:t>NPR Interview, October 9, 2019</a:t>
            </a:r>
            <a:endParaRPr sz="1400" i="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5"/>
        <p:cNvGrpSpPr/>
        <p:nvPr/>
      </p:nvGrpSpPr>
      <p:grpSpPr>
        <a:xfrm>
          <a:off x="0" y="0"/>
          <a:ext cx="0" cy="0"/>
          <a:chOff x="0" y="0"/>
          <a:chExt cx="0" cy="0"/>
        </a:xfrm>
      </p:grpSpPr>
      <p:sp>
        <p:nvSpPr>
          <p:cNvPr id="226" name="Google Shape;226;p45"/>
          <p:cNvSpPr txBox="1">
            <a:spLocks noGrp="1"/>
          </p:cNvSpPr>
          <p:nvPr>
            <p:ph type="title"/>
          </p:nvPr>
        </p:nvSpPr>
        <p:spPr>
          <a:xfrm>
            <a:off x="490250" y="526350"/>
            <a:ext cx="6620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chemeClr val="lt1"/>
                </a:solidFill>
              </a:rPr>
              <a:t>What’s your resilience story?</a:t>
            </a:r>
            <a:endParaRPr sz="4800" b="1">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6"/>
          <p:cNvSpPr txBox="1">
            <a:spLocks noGrp="1"/>
          </p:cNvSpPr>
          <p:nvPr>
            <p:ph type="title"/>
          </p:nvPr>
        </p:nvSpPr>
        <p:spPr>
          <a:xfrm>
            <a:off x="288900" y="2926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 Climate Resilience Toolkit</a:t>
            </a:r>
            <a:endParaRPr/>
          </a:p>
        </p:txBody>
      </p:sp>
      <p:pic>
        <p:nvPicPr>
          <p:cNvPr id="232" name="Google Shape;232;p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950" y="1000025"/>
            <a:ext cx="7845746" cy="3686274"/>
          </a:xfrm>
          <a:prstGeom prst="rect">
            <a:avLst/>
          </a:prstGeom>
          <a:noFill/>
          <a:ln>
            <a:noFill/>
          </a:ln>
        </p:spPr>
      </p:pic>
      <p:sp>
        <p:nvSpPr>
          <p:cNvPr id="233" name="Google Shape;233;p46"/>
          <p:cNvSpPr txBox="1"/>
          <p:nvPr/>
        </p:nvSpPr>
        <p:spPr>
          <a:xfrm>
            <a:off x="876300" y="4686300"/>
            <a:ext cx="734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https://toolkit.climate.gov/</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the Steps to Resilience</a:t>
            </a:r>
            <a:endParaRPr/>
          </a:p>
        </p:txBody>
      </p:sp>
      <p:sp>
        <p:nvSpPr>
          <p:cNvPr id="239" name="Google Shape;239;p47"/>
          <p:cNvSpPr txBox="1">
            <a:spLocks noGrp="1"/>
          </p:cNvSpPr>
          <p:nvPr>
            <p:ph type="body" idx="1"/>
          </p:nvPr>
        </p:nvSpPr>
        <p:spPr>
          <a:xfrm>
            <a:off x="311700" y="1266325"/>
            <a:ext cx="4420500" cy="3302700"/>
          </a:xfrm>
          <a:prstGeom prst="rect">
            <a:avLst/>
          </a:prstGeom>
        </p:spPr>
        <p:txBody>
          <a:bodyPr spcFirstLastPara="1" wrap="square" lIns="91425" tIns="91425" rIns="91425" bIns="91425" anchor="t" anchorCtr="0">
            <a:noAutofit/>
          </a:bodyPr>
          <a:lstStyle/>
          <a:p>
            <a:pPr marL="457200" lvl="0" indent="0" algn="l" rtl="0">
              <a:spcBef>
                <a:spcPts val="0"/>
              </a:spcBef>
              <a:spcAft>
                <a:spcPts val="1600"/>
              </a:spcAft>
              <a:buNone/>
            </a:pPr>
            <a:r>
              <a:rPr lang="en"/>
              <a:t>A framework to discover and document climate hazards, then develop workable solutions to lower climate-related risks.</a:t>
            </a:r>
            <a:endParaRPr/>
          </a:p>
        </p:txBody>
      </p:sp>
      <p:pic>
        <p:nvPicPr>
          <p:cNvPr id="240" name="Google Shape;240;p47"/>
          <p:cNvPicPr preferRelativeResize="0"/>
          <p:nvPr/>
        </p:nvPicPr>
        <p:blipFill>
          <a:blip r:embed="rId3">
            <a:alphaModFix/>
          </a:blip>
          <a:stretch>
            <a:fillRect/>
          </a:stretch>
        </p:blipFill>
        <p:spPr>
          <a:xfrm>
            <a:off x="4869900" y="1266325"/>
            <a:ext cx="3962400" cy="241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457200" lvl="0" indent="-457200" algn="ctr" rtl="0">
              <a:spcBef>
                <a:spcPts val="0"/>
              </a:spcBef>
              <a:spcAft>
                <a:spcPts val="0"/>
              </a:spcAft>
              <a:buSzPts val="3600"/>
              <a:buAutoNum type="arabicPeriod"/>
            </a:pPr>
            <a:r>
              <a:rPr lang="en"/>
              <a:t>Explore Hazards</a:t>
            </a:r>
            <a:endParaRPr/>
          </a:p>
        </p:txBody>
      </p:sp>
      <p:sp>
        <p:nvSpPr>
          <p:cNvPr id="246" name="Google Shape;246;p48"/>
          <p:cNvSpPr txBox="1">
            <a:spLocks noGrp="1"/>
          </p:cNvSpPr>
          <p:nvPr>
            <p:ph type="body" idx="4294967295"/>
          </p:nvPr>
        </p:nvSpPr>
        <p:spPr>
          <a:xfrm>
            <a:off x="383550" y="2859375"/>
            <a:ext cx="8376900" cy="172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Gather a team of people who want to protect local assets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Check past weather events and future climate trends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List the things you value that could be damaged</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Determine which of your assets are exposed to harm</a:t>
            </a:r>
            <a:endParaRPr>
              <a:solidFill>
                <a:srgbClr val="FFFFFF"/>
              </a:solidFill>
            </a:endParaRPr>
          </a:p>
          <a:p>
            <a:pPr marL="0" lvl="0" indent="0" algn="l" rtl="0">
              <a:spcBef>
                <a:spcPts val="1600"/>
              </a:spcBef>
              <a:spcAft>
                <a:spcPts val="1600"/>
              </a:spcAft>
              <a:buNone/>
            </a:pPr>
            <a:r>
              <a:rPr lang="en" i="1">
                <a:solidFill>
                  <a:schemeClr val="dk1"/>
                </a:solidFill>
              </a:rPr>
              <a:t>After this exploration, you’ll discover if weather and climate represent a hazard to the things you value. </a:t>
            </a: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9"/>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a:t>2. Assess Vulnerability &amp; Risks</a:t>
            </a:r>
            <a:endParaRPr/>
          </a:p>
        </p:txBody>
      </p:sp>
      <p:sp>
        <p:nvSpPr>
          <p:cNvPr id="252" name="Google Shape;252;p49"/>
          <p:cNvSpPr txBox="1">
            <a:spLocks noGrp="1"/>
          </p:cNvSpPr>
          <p:nvPr>
            <p:ph type="body" idx="4294967295"/>
          </p:nvPr>
        </p:nvSpPr>
        <p:spPr>
          <a:xfrm>
            <a:off x="383550" y="2927600"/>
            <a:ext cx="8376900" cy="165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Evaluate potential impacts to your assets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Assess each asset’s vulnerability</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Estimate the risk to each asset</a:t>
            </a:r>
            <a:endParaRPr>
              <a:solidFill>
                <a:srgbClr val="FFFFFF"/>
              </a:solidFill>
            </a:endParaRPr>
          </a:p>
          <a:p>
            <a:pPr marL="0" lvl="0" indent="0" algn="l" rtl="0">
              <a:spcBef>
                <a:spcPts val="1600"/>
              </a:spcBef>
              <a:spcAft>
                <a:spcPts val="0"/>
              </a:spcAft>
              <a:buNone/>
            </a:pPr>
            <a:r>
              <a:rPr lang="en" i="1">
                <a:solidFill>
                  <a:schemeClr val="dk1"/>
                </a:solidFill>
              </a:rPr>
              <a:t>When your assessment is complete, decide if you can accept the risk that climate presents to your assets</a:t>
            </a:r>
            <a:endParaRPr i="1">
              <a:solidFill>
                <a:schemeClr val="dk1"/>
              </a:solidFill>
            </a:endParaRPr>
          </a:p>
          <a:p>
            <a:pPr marL="0" lvl="0" indent="0" algn="l" rtl="0">
              <a:spcBef>
                <a:spcPts val="1600"/>
              </a:spcBef>
              <a:spcAft>
                <a:spcPts val="1600"/>
              </a:spcAft>
              <a:buNone/>
            </a:pP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0"/>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a:t>3. Investigate Options</a:t>
            </a:r>
            <a:endParaRPr/>
          </a:p>
        </p:txBody>
      </p:sp>
      <p:sp>
        <p:nvSpPr>
          <p:cNvPr id="258" name="Google Shape;258;p50"/>
          <p:cNvSpPr txBox="1">
            <a:spLocks noGrp="1"/>
          </p:cNvSpPr>
          <p:nvPr>
            <p:ph type="body" idx="4294967295"/>
          </p:nvPr>
        </p:nvSpPr>
        <p:spPr>
          <a:xfrm>
            <a:off x="383550" y="2927600"/>
            <a:ext cx="8376900" cy="165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Consider possible solutions for your highest risks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Check how others have responded to similar issues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Reduce your list to feasible actions</a:t>
            </a:r>
            <a:endParaRPr>
              <a:solidFill>
                <a:srgbClr val="FFFFFF"/>
              </a:solidFill>
            </a:endParaRPr>
          </a:p>
          <a:p>
            <a:pPr marL="0" lvl="0" indent="0" algn="l" rtl="0">
              <a:spcBef>
                <a:spcPts val="1600"/>
              </a:spcBef>
              <a:spcAft>
                <a:spcPts val="0"/>
              </a:spcAft>
              <a:buNone/>
            </a:pPr>
            <a:r>
              <a:rPr lang="en" i="1">
                <a:solidFill>
                  <a:schemeClr val="dk1"/>
                </a:solidFill>
              </a:rPr>
              <a:t>By the end of your investigation, you’ll have a list of solutions that stakeholders are willing to support.</a:t>
            </a:r>
            <a:endParaRPr i="1">
              <a:solidFill>
                <a:schemeClr val="dk1"/>
              </a:solidFill>
            </a:endParaRPr>
          </a:p>
          <a:p>
            <a:pPr marL="0" lvl="0" indent="0" algn="l" rtl="0">
              <a:spcBef>
                <a:spcPts val="1600"/>
              </a:spcBef>
              <a:spcAft>
                <a:spcPts val="1600"/>
              </a:spcAft>
              <a:buNone/>
            </a:pP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1"/>
          <p:cNvSpPr txBox="1">
            <a:spLocks noGrp="1"/>
          </p:cNvSpPr>
          <p:nvPr>
            <p:ph type="title"/>
          </p:nvPr>
        </p:nvSpPr>
        <p:spPr>
          <a:xfrm>
            <a:off x="311700" y="1552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Kentucky Case Study Example?</a:t>
            </a:r>
            <a:endParaRPr/>
          </a:p>
        </p:txBody>
      </p:sp>
      <p:sp>
        <p:nvSpPr>
          <p:cNvPr id="264" name="Google Shape;264;p5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5" name="Google Shape;265;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967535"/>
            <a:ext cx="8520604" cy="39002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Big Ideas</a:t>
            </a:r>
            <a:endParaRPr/>
          </a:p>
        </p:txBody>
      </p:sp>
      <p:sp>
        <p:nvSpPr>
          <p:cNvPr id="159" name="Google Shape;159;p3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914400" lvl="1" indent="-342900" algn="l" rtl="0">
              <a:spcBef>
                <a:spcPts val="0"/>
              </a:spcBef>
              <a:spcAft>
                <a:spcPts val="0"/>
              </a:spcAft>
              <a:buClr>
                <a:srgbClr val="000000"/>
              </a:buClr>
              <a:buSzPts val="1800"/>
              <a:buChar char="○"/>
            </a:pPr>
            <a:r>
              <a:rPr lang="en" sz="1800">
                <a:solidFill>
                  <a:srgbClr val="000000"/>
                </a:solidFill>
              </a:rPr>
              <a:t>Resilience is an emerging topic in EE and EE educators can play a key role in helping folks understand the topic as well as  support individual and community resilience</a:t>
            </a:r>
            <a:br>
              <a:rPr lang="en" sz="1800">
                <a:solidFill>
                  <a:srgbClr val="000000"/>
                </a:solidFill>
              </a:rPr>
            </a:b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The Meaningful Watershed Educational Experience is an approach to EE programming that supports resilience education</a:t>
            </a:r>
            <a:br>
              <a:rPr lang="en" sz="1800">
                <a:solidFill>
                  <a:srgbClr val="000000"/>
                </a:solidFill>
              </a:rPr>
            </a:b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Both mitigation and adaptation are necessary given the pace of climate change and the magnitude of impacts.</a:t>
            </a:r>
            <a:endParaRPr sz="1800">
              <a:solidFill>
                <a:srgbClr val="000000"/>
              </a:solidFill>
            </a:endParaRPr>
          </a:p>
          <a:p>
            <a:pPr marL="914400" lvl="0" indent="0" algn="l" rtl="0">
              <a:spcBef>
                <a:spcPts val="0"/>
              </a:spcBef>
              <a:spcAft>
                <a:spcPts val="0"/>
              </a:spcAft>
              <a:buNone/>
            </a:pPr>
            <a:endParaRPr sz="23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2"/>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a:t>4. Prioritize &amp; Plan</a:t>
            </a:r>
            <a:endParaRPr/>
          </a:p>
        </p:txBody>
      </p:sp>
      <p:sp>
        <p:nvSpPr>
          <p:cNvPr id="271" name="Google Shape;271;p52"/>
          <p:cNvSpPr txBox="1">
            <a:spLocks noGrp="1"/>
          </p:cNvSpPr>
          <p:nvPr>
            <p:ph type="body" idx="4294967295"/>
          </p:nvPr>
        </p:nvSpPr>
        <p:spPr>
          <a:xfrm>
            <a:off x="383550" y="2927600"/>
            <a:ext cx="8376900" cy="165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Evaluate costs, benefits, and your team’s capacity to accomplish each action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Rank the expected value of each action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Integrate the highest-value actions into a stepwise plan</a:t>
            </a:r>
            <a:endParaRPr>
              <a:solidFill>
                <a:srgbClr val="FFFFFF"/>
              </a:solidFill>
            </a:endParaRPr>
          </a:p>
          <a:p>
            <a:pPr marL="0" lvl="0" indent="0" algn="l" rtl="0">
              <a:spcBef>
                <a:spcPts val="1600"/>
              </a:spcBef>
              <a:spcAft>
                <a:spcPts val="1600"/>
              </a:spcAft>
              <a:buNone/>
            </a:pPr>
            <a:r>
              <a:rPr lang="en" i="1">
                <a:solidFill>
                  <a:schemeClr val="dk1"/>
                </a:solidFill>
              </a:rPr>
              <a:t>The result will be a comprehensive plan to implement your favored solutions.</a:t>
            </a:r>
            <a:endParaRPr i="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a:t>5. Take Action</a:t>
            </a:r>
            <a:endParaRPr/>
          </a:p>
        </p:txBody>
      </p:sp>
      <p:sp>
        <p:nvSpPr>
          <p:cNvPr id="277" name="Google Shape;277;p53"/>
          <p:cNvSpPr txBox="1">
            <a:spLocks noGrp="1"/>
          </p:cNvSpPr>
          <p:nvPr>
            <p:ph type="body" idx="4294967295"/>
          </p:nvPr>
        </p:nvSpPr>
        <p:spPr>
          <a:xfrm>
            <a:off x="383550" y="2927600"/>
            <a:ext cx="8376900" cy="165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Move forward with the stakeholders who accept responsibility and bring resources to take action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Check to see if your actions are increasing your resilience</a:t>
            </a:r>
            <a:endParaRPr>
              <a:solidFill>
                <a:srgbClr val="FFFFFF"/>
              </a:solidFill>
            </a:endParaRPr>
          </a:p>
          <a:p>
            <a:pPr marL="0" lvl="0" indent="0" algn="l" rtl="0">
              <a:spcBef>
                <a:spcPts val="1600"/>
              </a:spcBef>
              <a:spcAft>
                <a:spcPts val="1600"/>
              </a:spcAft>
              <a:buNone/>
            </a:pPr>
            <a:r>
              <a:rPr lang="en" i="1">
                <a:solidFill>
                  <a:schemeClr val="dk1"/>
                </a:solidFill>
              </a:rPr>
              <a:t>As you move forward, you’ll monitor, review and report on your project.</a:t>
            </a:r>
            <a:endParaRPr i="1">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42975" y="152400"/>
            <a:ext cx="7258045" cy="4838697"/>
          </a:xfrm>
          <a:prstGeom prst="rect">
            <a:avLst/>
          </a:prstGeom>
          <a:noFill/>
          <a:ln>
            <a:noFill/>
          </a:ln>
        </p:spPr>
      </p:pic>
      <p:sp>
        <p:nvSpPr>
          <p:cNvPr id="283" name="Google Shape;283;p54"/>
          <p:cNvSpPr txBox="1">
            <a:spLocks noGrp="1"/>
          </p:cNvSpPr>
          <p:nvPr>
            <p:ph type="title"/>
          </p:nvPr>
        </p:nvSpPr>
        <p:spPr>
          <a:xfrm>
            <a:off x="3067650" y="3631950"/>
            <a:ext cx="60567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Meaningful Watershed </a:t>
            </a:r>
            <a:br>
              <a:rPr lang="en">
                <a:solidFill>
                  <a:schemeClr val="lt1"/>
                </a:solidFill>
              </a:rPr>
            </a:br>
            <a:r>
              <a:rPr lang="en">
                <a:solidFill>
                  <a:schemeClr val="lt1"/>
                </a:solidFill>
              </a:rPr>
              <a:t>Educational Experiences</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87"/>
        <p:cNvGrpSpPr/>
        <p:nvPr/>
      </p:nvGrpSpPr>
      <p:grpSpPr>
        <a:xfrm>
          <a:off x="0" y="0"/>
          <a:ext cx="0" cy="0"/>
          <a:chOff x="0" y="0"/>
          <a:chExt cx="0" cy="0"/>
        </a:xfrm>
      </p:grpSpPr>
      <p:sp>
        <p:nvSpPr>
          <p:cNvPr id="288" name="Google Shape;288;p55"/>
          <p:cNvSpPr txBox="1">
            <a:spLocks noGrp="1"/>
          </p:cNvSpPr>
          <p:nvPr>
            <p:ph type="title"/>
          </p:nvPr>
        </p:nvSpPr>
        <p:spPr>
          <a:xfrm>
            <a:off x="838301" y="1960300"/>
            <a:ext cx="2643900" cy="48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600">
                <a:solidFill>
                  <a:srgbClr val="4DB6AC"/>
                </a:solidFill>
                <a:latin typeface="PT Sans Narrow"/>
                <a:ea typeface="PT Sans Narrow"/>
                <a:cs typeface="PT Sans Narrow"/>
                <a:sym typeface="PT Sans Narrow"/>
              </a:rPr>
              <a:t>Issue Definition</a:t>
            </a:r>
            <a:endParaRPr sz="3600">
              <a:solidFill>
                <a:srgbClr val="4DB6AC"/>
              </a:solidFill>
              <a:latin typeface="PT Sans Narrow"/>
              <a:ea typeface="PT Sans Narrow"/>
              <a:cs typeface="PT Sans Narrow"/>
              <a:sym typeface="PT Sans Narrow"/>
            </a:endParaRPr>
          </a:p>
        </p:txBody>
      </p:sp>
      <p:sp>
        <p:nvSpPr>
          <p:cNvPr id="289" name="Google Shape;289;p55"/>
          <p:cNvSpPr txBox="1">
            <a:spLocks noGrp="1"/>
          </p:cNvSpPr>
          <p:nvPr>
            <p:ph type="body" idx="1"/>
          </p:nvPr>
        </p:nvSpPr>
        <p:spPr>
          <a:xfrm>
            <a:off x="838250" y="2419350"/>
            <a:ext cx="3886200" cy="225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000"/>
              <a:buNone/>
            </a:pPr>
            <a:r>
              <a:rPr lang="en">
                <a:latin typeface="Open Sans"/>
                <a:ea typeface="Open Sans"/>
                <a:cs typeface="Open Sans"/>
                <a:sym typeface="Open Sans"/>
              </a:rPr>
              <a:t>Students focus on an environmental issue, problem, or phenomenon requiring background research and investigation. </a:t>
            </a:r>
            <a:endParaRPr>
              <a:latin typeface="Open Sans"/>
              <a:ea typeface="Open Sans"/>
              <a:cs typeface="Open Sans"/>
              <a:sym typeface="Open Sans"/>
            </a:endParaRPr>
          </a:p>
        </p:txBody>
      </p:sp>
      <p:sp>
        <p:nvSpPr>
          <p:cNvPr id="290" name="Google Shape;290;p55"/>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
              <a:t>23</a:t>
            </a:fld>
            <a:endParaRPr/>
          </a:p>
        </p:txBody>
      </p:sp>
      <p:grpSp>
        <p:nvGrpSpPr>
          <p:cNvPr id="291" name="Google Shape;291;p55"/>
          <p:cNvGrpSpPr/>
          <p:nvPr/>
        </p:nvGrpSpPr>
        <p:grpSpPr>
          <a:xfrm>
            <a:off x="280237" y="1581133"/>
            <a:ext cx="533395" cy="502466"/>
            <a:chOff x="3951850" y="2985350"/>
            <a:chExt cx="407950" cy="416500"/>
          </a:xfrm>
        </p:grpSpPr>
        <p:sp>
          <p:nvSpPr>
            <p:cNvPr id="292" name="Google Shape;292;p55"/>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55"/>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55"/>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55"/>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99"/>
        <p:cNvGrpSpPr/>
        <p:nvPr/>
      </p:nvGrpSpPr>
      <p:grpSpPr>
        <a:xfrm>
          <a:off x="0" y="0"/>
          <a:ext cx="0" cy="0"/>
          <a:chOff x="0" y="0"/>
          <a:chExt cx="0" cy="0"/>
        </a:xfrm>
      </p:grpSpPr>
      <p:sp>
        <p:nvSpPr>
          <p:cNvPr id="300" name="Google Shape;300;p56"/>
          <p:cNvSpPr txBox="1">
            <a:spLocks noGrp="1"/>
          </p:cNvSpPr>
          <p:nvPr>
            <p:ph type="title"/>
          </p:nvPr>
        </p:nvSpPr>
        <p:spPr>
          <a:xfrm>
            <a:off x="609700" y="1381000"/>
            <a:ext cx="3067500" cy="48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600">
                <a:solidFill>
                  <a:srgbClr val="4DB6AC"/>
                </a:solidFill>
                <a:latin typeface="PT Sans Narrow"/>
                <a:ea typeface="PT Sans Narrow"/>
                <a:cs typeface="PT Sans Narrow"/>
                <a:sym typeface="PT Sans Narrow"/>
              </a:rPr>
              <a:t>Outdoor Field Experiences</a:t>
            </a:r>
            <a:endParaRPr sz="3600">
              <a:solidFill>
                <a:srgbClr val="4DB6AC"/>
              </a:solidFill>
              <a:latin typeface="PT Sans Narrow"/>
              <a:ea typeface="PT Sans Narrow"/>
              <a:cs typeface="PT Sans Narrow"/>
              <a:sym typeface="PT Sans Narrow"/>
            </a:endParaRPr>
          </a:p>
        </p:txBody>
      </p:sp>
      <p:sp>
        <p:nvSpPr>
          <p:cNvPr id="301" name="Google Shape;301;p56"/>
          <p:cNvSpPr txBox="1">
            <a:spLocks noGrp="1"/>
          </p:cNvSpPr>
          <p:nvPr>
            <p:ph type="body" idx="1"/>
          </p:nvPr>
        </p:nvSpPr>
        <p:spPr>
          <a:xfrm>
            <a:off x="609650" y="1840050"/>
            <a:ext cx="3733800" cy="225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000"/>
              <a:buNone/>
            </a:pPr>
            <a:r>
              <a:rPr lang="en">
                <a:latin typeface="Open Sans"/>
                <a:ea typeface="Open Sans"/>
                <a:cs typeface="Open Sans"/>
                <a:sym typeface="Open Sans"/>
              </a:rPr>
              <a:t>Students participate in one or more outdoor field experiences sufficient to investigate the issue. This may include collecting data or making observations. They may occur on school grounds or at an off-site location. </a:t>
            </a:r>
            <a:endParaRPr>
              <a:latin typeface="Open Sans"/>
              <a:ea typeface="Open Sans"/>
              <a:cs typeface="Open Sans"/>
              <a:sym typeface="Open Sans"/>
            </a:endParaRPr>
          </a:p>
        </p:txBody>
      </p:sp>
      <p:sp>
        <p:nvSpPr>
          <p:cNvPr id="302" name="Google Shape;302;p56"/>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
              <a:t>24</a:t>
            </a:fld>
            <a:endParaRPr/>
          </a:p>
        </p:txBody>
      </p:sp>
      <p:grpSp>
        <p:nvGrpSpPr>
          <p:cNvPr id="303" name="Google Shape;303;p56"/>
          <p:cNvGrpSpPr/>
          <p:nvPr/>
        </p:nvGrpSpPr>
        <p:grpSpPr>
          <a:xfrm>
            <a:off x="152498" y="925636"/>
            <a:ext cx="408831" cy="566933"/>
            <a:chOff x="1988225" y="4286525"/>
            <a:chExt cx="305075" cy="493200"/>
          </a:xfrm>
        </p:grpSpPr>
        <p:sp>
          <p:nvSpPr>
            <p:cNvPr id="304" name="Google Shape;304;p56"/>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6"/>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56"/>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56"/>
            <p:cNvSpPr/>
            <p:nvPr/>
          </p:nvSpPr>
          <p:spPr>
            <a:xfrm>
              <a:off x="2161750" y="4522750"/>
              <a:ext cx="25" cy="256975"/>
            </a:xfrm>
            <a:custGeom>
              <a:avLst/>
              <a:gdLst/>
              <a:ahLst/>
              <a:cxnLst/>
              <a:rect l="l" t="t" r="r" b="b"/>
              <a:pathLst>
                <a:path w="1" h="10279" fill="none" extrusionOk="0">
                  <a:moveTo>
                    <a:pt x="1" y="10279"/>
                  </a:moveTo>
                  <a:lnTo>
                    <a:pt x="1" y="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56"/>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56"/>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56"/>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p57"/>
          <p:cNvSpPr txBox="1">
            <a:spLocks noGrp="1"/>
          </p:cNvSpPr>
          <p:nvPr>
            <p:ph type="title"/>
          </p:nvPr>
        </p:nvSpPr>
        <p:spPr>
          <a:xfrm>
            <a:off x="838300" y="1960300"/>
            <a:ext cx="2895600" cy="48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600">
                <a:solidFill>
                  <a:srgbClr val="4DB6AC"/>
                </a:solidFill>
                <a:latin typeface="PT Sans Narrow"/>
                <a:ea typeface="PT Sans Narrow"/>
                <a:cs typeface="PT Sans Narrow"/>
                <a:sym typeface="PT Sans Narrow"/>
              </a:rPr>
              <a:t>Synthesis &amp; Conclusions</a:t>
            </a:r>
            <a:endParaRPr sz="3600">
              <a:solidFill>
                <a:srgbClr val="4DB6AC"/>
              </a:solidFill>
              <a:latin typeface="PT Sans Narrow"/>
              <a:ea typeface="PT Sans Narrow"/>
              <a:cs typeface="PT Sans Narrow"/>
              <a:sym typeface="PT Sans Narrow"/>
            </a:endParaRPr>
          </a:p>
        </p:txBody>
      </p:sp>
      <p:sp>
        <p:nvSpPr>
          <p:cNvPr id="316" name="Google Shape;316;p57"/>
          <p:cNvSpPr txBox="1">
            <a:spLocks noGrp="1"/>
          </p:cNvSpPr>
          <p:nvPr>
            <p:ph type="body" idx="1"/>
          </p:nvPr>
        </p:nvSpPr>
        <p:spPr>
          <a:xfrm>
            <a:off x="838250" y="2419350"/>
            <a:ext cx="3148200" cy="225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000"/>
              <a:buNone/>
            </a:pPr>
            <a:r>
              <a:rPr lang="en">
                <a:latin typeface="Open Sans"/>
                <a:ea typeface="Open Sans"/>
                <a:cs typeface="Open Sans"/>
                <a:sym typeface="Open Sans"/>
              </a:rPr>
              <a:t>Students identify, synthesize, and apply evidence from their investigations to draw conclusions and make actionable claims about the issue. </a:t>
            </a:r>
            <a:endParaRPr>
              <a:latin typeface="Open Sans"/>
              <a:ea typeface="Open Sans"/>
              <a:cs typeface="Open Sans"/>
              <a:sym typeface="Open Sans"/>
            </a:endParaRPr>
          </a:p>
        </p:txBody>
      </p:sp>
      <p:sp>
        <p:nvSpPr>
          <p:cNvPr id="317" name="Google Shape;317;p57"/>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
              <a:t>25</a:t>
            </a:fld>
            <a:endParaRPr/>
          </a:p>
        </p:txBody>
      </p:sp>
      <p:grpSp>
        <p:nvGrpSpPr>
          <p:cNvPr id="318" name="Google Shape;318;p57"/>
          <p:cNvGrpSpPr/>
          <p:nvPr/>
        </p:nvGrpSpPr>
        <p:grpSpPr>
          <a:xfrm>
            <a:off x="304655" y="1428827"/>
            <a:ext cx="505524" cy="466146"/>
            <a:chOff x="5292575" y="3681900"/>
            <a:chExt cx="420150" cy="373275"/>
          </a:xfrm>
        </p:grpSpPr>
        <p:sp>
          <p:nvSpPr>
            <p:cNvPr id="319" name="Google Shape;319;p57"/>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57"/>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7"/>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7"/>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7"/>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7"/>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57"/>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29"/>
        <p:cNvGrpSpPr/>
        <p:nvPr/>
      </p:nvGrpSpPr>
      <p:grpSpPr>
        <a:xfrm>
          <a:off x="0" y="0"/>
          <a:ext cx="0" cy="0"/>
          <a:chOff x="0" y="0"/>
          <a:chExt cx="0" cy="0"/>
        </a:xfrm>
      </p:grpSpPr>
      <p:sp>
        <p:nvSpPr>
          <p:cNvPr id="330" name="Google Shape;330;p58"/>
          <p:cNvSpPr txBox="1">
            <a:spLocks noGrp="1"/>
          </p:cNvSpPr>
          <p:nvPr>
            <p:ph type="title"/>
          </p:nvPr>
        </p:nvSpPr>
        <p:spPr>
          <a:xfrm>
            <a:off x="838300" y="1960300"/>
            <a:ext cx="2952900" cy="48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600">
                <a:solidFill>
                  <a:srgbClr val="4DB6AC"/>
                </a:solidFill>
                <a:latin typeface="PT Sans Narrow"/>
                <a:ea typeface="PT Sans Narrow"/>
                <a:cs typeface="PT Sans Narrow"/>
                <a:sym typeface="PT Sans Narrow"/>
              </a:rPr>
              <a:t>Stewardship &amp; Civic Action</a:t>
            </a:r>
            <a:endParaRPr sz="3600">
              <a:solidFill>
                <a:srgbClr val="4DB6AC"/>
              </a:solidFill>
              <a:latin typeface="PT Sans Narrow"/>
              <a:ea typeface="PT Sans Narrow"/>
              <a:cs typeface="PT Sans Narrow"/>
              <a:sym typeface="PT Sans Narrow"/>
            </a:endParaRPr>
          </a:p>
        </p:txBody>
      </p:sp>
      <p:sp>
        <p:nvSpPr>
          <p:cNvPr id="331" name="Google Shape;331;p58"/>
          <p:cNvSpPr txBox="1">
            <a:spLocks noGrp="1"/>
          </p:cNvSpPr>
          <p:nvPr>
            <p:ph type="body" idx="1"/>
          </p:nvPr>
        </p:nvSpPr>
        <p:spPr>
          <a:xfrm>
            <a:off x="838250" y="2419350"/>
            <a:ext cx="3148200" cy="2255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2000"/>
              <a:buNone/>
            </a:pPr>
            <a:r>
              <a:rPr lang="en">
                <a:latin typeface="Open Sans"/>
                <a:ea typeface="Open Sans"/>
                <a:cs typeface="Open Sans"/>
                <a:sym typeface="Open Sans"/>
              </a:rPr>
              <a:t>Students brainstorm and evaluate solutions to the issue and then take action! Action comes in many forms but it should be student-driven. </a:t>
            </a:r>
            <a:endParaRPr>
              <a:latin typeface="Open Sans"/>
              <a:ea typeface="Open Sans"/>
              <a:cs typeface="Open Sans"/>
              <a:sym typeface="Open Sans"/>
            </a:endParaRPr>
          </a:p>
        </p:txBody>
      </p:sp>
      <p:sp>
        <p:nvSpPr>
          <p:cNvPr id="332" name="Google Shape;332;p58"/>
          <p:cNvSpPr txBox="1">
            <a:spLocks noGrp="1"/>
          </p:cNvSpPr>
          <p:nvPr>
            <p:ph type="sldNum" idx="12"/>
          </p:nvPr>
        </p:nvSpPr>
        <p:spPr>
          <a:xfrm>
            <a:off x="8686800" y="4781550"/>
            <a:ext cx="3810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fld id="{00000000-1234-1234-1234-123412341234}" type="slidenum">
              <a:rPr lang="en"/>
              <a:t>26</a:t>
            </a:fld>
            <a:endParaRPr/>
          </a:p>
        </p:txBody>
      </p:sp>
      <p:grpSp>
        <p:nvGrpSpPr>
          <p:cNvPr id="333" name="Google Shape;333;p58"/>
          <p:cNvGrpSpPr/>
          <p:nvPr/>
        </p:nvGrpSpPr>
        <p:grpSpPr>
          <a:xfrm>
            <a:off x="316686" y="1276232"/>
            <a:ext cx="445211" cy="685925"/>
            <a:chOff x="2635450" y="4321225"/>
            <a:chExt cx="368400" cy="466425"/>
          </a:xfrm>
        </p:grpSpPr>
        <p:sp>
          <p:nvSpPr>
            <p:cNvPr id="334" name="Google Shape;334;p5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8"/>
            <p:cNvSpPr/>
            <p:nvPr/>
          </p:nvSpPr>
          <p:spPr>
            <a:xfrm>
              <a:off x="2819350" y="4321225"/>
              <a:ext cx="25" cy="347075"/>
            </a:xfrm>
            <a:custGeom>
              <a:avLst/>
              <a:gdLst/>
              <a:ahLst/>
              <a:cxnLst/>
              <a:rect l="l" t="t" r="r" b="b"/>
              <a:pathLst>
                <a:path w="1" h="13883" fill="none" extrusionOk="0">
                  <a:moveTo>
                    <a:pt x="0" y="13883"/>
                  </a:moveTo>
                  <a:lnTo>
                    <a:pt x="0" y="0"/>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5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5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12175" cap="rnd" cmpd="sng">
              <a:solidFill>
                <a:srgbClr val="7F7F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43"/>
        <p:cNvGrpSpPr/>
        <p:nvPr/>
      </p:nvGrpSpPr>
      <p:grpSpPr>
        <a:xfrm>
          <a:off x="0" y="0"/>
          <a:ext cx="0" cy="0"/>
          <a:chOff x="0" y="0"/>
          <a:chExt cx="0" cy="0"/>
        </a:xfrm>
      </p:grpSpPr>
      <p:sp>
        <p:nvSpPr>
          <p:cNvPr id="344" name="Google Shape;344;p59"/>
          <p:cNvSpPr txBox="1">
            <a:spLocks noGrp="1"/>
          </p:cNvSpPr>
          <p:nvPr>
            <p:ph type="title"/>
          </p:nvPr>
        </p:nvSpPr>
        <p:spPr>
          <a:xfrm>
            <a:off x="1261650" y="1093775"/>
            <a:ext cx="6620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chemeClr val="lt1"/>
                </a:solidFill>
              </a:rPr>
              <a:t>Steps to Resilience + MWEEs</a:t>
            </a:r>
            <a:endParaRPr sz="4800" b="1">
              <a:solidFill>
                <a:schemeClr val="lt1"/>
              </a:solidFill>
            </a:endParaRPr>
          </a:p>
        </p:txBody>
      </p:sp>
      <p:sp>
        <p:nvSpPr>
          <p:cNvPr id="345" name="Google Shape;345;p59"/>
          <p:cNvSpPr/>
          <p:nvPr/>
        </p:nvSpPr>
        <p:spPr>
          <a:xfrm>
            <a:off x="84400" y="2877750"/>
            <a:ext cx="1231500" cy="607200"/>
          </a:xfrm>
          <a:prstGeom prst="rightArrow">
            <a:avLst>
              <a:gd name="adj1" fmla="val 50000"/>
              <a:gd name="adj2" fmla="val 50000"/>
            </a:avLst>
          </a:prstGeom>
          <a:solidFill>
            <a:schemeClr val="dk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9"/>
          <p:cNvSpPr/>
          <p:nvPr/>
        </p:nvSpPr>
        <p:spPr>
          <a:xfrm flipH="1">
            <a:off x="7794925" y="2877750"/>
            <a:ext cx="1231500" cy="607200"/>
          </a:xfrm>
          <a:prstGeom prst="rightArrow">
            <a:avLst>
              <a:gd name="adj1" fmla="val 50000"/>
              <a:gd name="adj2" fmla="val 50000"/>
            </a:avLst>
          </a:prstGeom>
          <a:solidFill>
            <a:schemeClr val="dk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DB6AC"/>
                </a:solidFill>
              </a:rPr>
              <a:t>Environmental Literacy Model - MWEE Example</a:t>
            </a:r>
            <a:endParaRPr>
              <a:solidFill>
                <a:srgbClr val="4DB6AC"/>
              </a:solidFill>
            </a:endParaRPr>
          </a:p>
        </p:txBody>
      </p:sp>
      <p:sp>
        <p:nvSpPr>
          <p:cNvPr id="358" name="Google Shape;358;p61"/>
          <p:cNvSpPr/>
          <p:nvPr/>
        </p:nvSpPr>
        <p:spPr>
          <a:xfrm>
            <a:off x="311700" y="1407425"/>
            <a:ext cx="3305100" cy="3302700"/>
          </a:xfrm>
          <a:prstGeom prst="homePlate">
            <a:avLst>
              <a:gd name="adj" fmla="val 34670"/>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1"/>
          <p:cNvSpPr/>
          <p:nvPr/>
        </p:nvSpPr>
        <p:spPr>
          <a:xfrm>
            <a:off x="2492625" y="1407425"/>
            <a:ext cx="3923100" cy="3302700"/>
          </a:xfrm>
          <a:prstGeom prst="chevron">
            <a:avLst>
              <a:gd name="adj" fmla="val 335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1"/>
          <p:cNvSpPr/>
          <p:nvPr/>
        </p:nvSpPr>
        <p:spPr>
          <a:xfrm>
            <a:off x="5334900" y="1407425"/>
            <a:ext cx="3809100" cy="3302700"/>
          </a:xfrm>
          <a:prstGeom prst="chevron">
            <a:avLst>
              <a:gd name="adj" fmla="val 335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1"/>
          <p:cNvSpPr txBox="1"/>
          <p:nvPr/>
        </p:nvSpPr>
        <p:spPr>
          <a:xfrm>
            <a:off x="399850" y="1498300"/>
            <a:ext cx="2962500" cy="3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Curriculum Anchor</a:t>
            </a:r>
            <a:endParaRPr sz="2400" b="1">
              <a:solidFill>
                <a:srgbClr val="FFFFFF"/>
              </a:solidFill>
              <a:latin typeface="PT Sans Narrow"/>
              <a:ea typeface="PT Sans Narrow"/>
              <a:cs typeface="PT Sans Narrow"/>
              <a:sym typeface="PT Sans Narrow"/>
            </a:endParaRPr>
          </a:p>
          <a:p>
            <a:pPr marL="457200" lvl="0"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Learning Objectives</a:t>
            </a:r>
            <a:endParaRPr sz="2200">
              <a:solidFill>
                <a:srgbClr val="FFFFFF"/>
              </a:solidFill>
              <a:latin typeface="PT Sans Narrow"/>
              <a:ea typeface="PT Sans Narrow"/>
              <a:cs typeface="PT Sans Narrow"/>
              <a:sym typeface="PT Sans Narrow"/>
            </a:endParaRPr>
          </a:p>
          <a:p>
            <a:pPr marL="457200" lvl="0" indent="0" algn="l" rtl="0">
              <a:spcBef>
                <a:spcPts val="0"/>
              </a:spcBef>
              <a:spcAft>
                <a:spcPts val="0"/>
              </a:spcAft>
              <a:buNone/>
            </a:pPr>
            <a:endParaRPr sz="2200">
              <a:solidFill>
                <a:srgbClr val="FFFFFF"/>
              </a:solidFill>
              <a:latin typeface="PT Sans Narrow"/>
              <a:ea typeface="PT Sans Narrow"/>
              <a:cs typeface="PT Sans Narrow"/>
              <a:sym typeface="PT Sans Narrow"/>
            </a:endParaRPr>
          </a:p>
          <a:p>
            <a:pPr marL="457200" lvl="0"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Local Context</a:t>
            </a:r>
            <a:endParaRPr sz="2200">
              <a:solidFill>
                <a:srgbClr val="FFFFFF"/>
              </a:solidFill>
              <a:latin typeface="PT Sans Narrow"/>
              <a:ea typeface="PT Sans Narrow"/>
              <a:cs typeface="PT Sans Narrow"/>
              <a:sym typeface="PT Sans Narrow"/>
            </a:endParaRPr>
          </a:p>
          <a:p>
            <a:pPr marL="457200" lvl="0" indent="0" algn="l" rtl="0">
              <a:spcBef>
                <a:spcPts val="0"/>
              </a:spcBef>
              <a:spcAft>
                <a:spcPts val="0"/>
              </a:spcAft>
              <a:buNone/>
            </a:pPr>
            <a:endParaRPr sz="2200">
              <a:solidFill>
                <a:srgbClr val="FFFFFF"/>
              </a:solidFill>
              <a:latin typeface="PT Sans Narrow"/>
              <a:ea typeface="PT Sans Narrow"/>
              <a:cs typeface="PT Sans Narrow"/>
              <a:sym typeface="PT Sans Narrow"/>
            </a:endParaRPr>
          </a:p>
          <a:p>
            <a:pPr marL="457200" lvl="0"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Driving Question</a:t>
            </a:r>
            <a:endParaRPr sz="2200">
              <a:solidFill>
                <a:srgbClr val="FFFFFF"/>
              </a:solidFill>
              <a:latin typeface="PT Sans Narrow"/>
              <a:ea typeface="PT Sans Narrow"/>
              <a:cs typeface="PT Sans Narrow"/>
              <a:sym typeface="PT Sans Narrow"/>
            </a:endParaRPr>
          </a:p>
        </p:txBody>
      </p:sp>
      <p:sp>
        <p:nvSpPr>
          <p:cNvPr id="362" name="Google Shape;362;p61"/>
          <p:cNvSpPr txBox="1"/>
          <p:nvPr/>
        </p:nvSpPr>
        <p:spPr>
          <a:xfrm>
            <a:off x="3071550" y="1495775"/>
            <a:ext cx="2781900" cy="3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Issue Investigation</a:t>
            </a:r>
            <a:endParaRPr sz="2400" b="1">
              <a:solidFill>
                <a:srgbClr val="FFFFFF"/>
              </a:solidFill>
              <a:latin typeface="PT Sans Narrow"/>
              <a:ea typeface="PT Sans Narrow"/>
              <a:cs typeface="PT Sans Narrow"/>
              <a:sym typeface="PT Sans Narrow"/>
            </a:endParaRPr>
          </a:p>
          <a:p>
            <a:pPr marL="4572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Ask Questions/</a:t>
            </a:r>
            <a:br>
              <a:rPr lang="en" sz="2000">
                <a:solidFill>
                  <a:srgbClr val="FFFFFF"/>
                </a:solidFill>
                <a:latin typeface="PT Sans Narrow"/>
                <a:ea typeface="PT Sans Narrow"/>
                <a:cs typeface="PT Sans Narrow"/>
                <a:sym typeface="PT Sans Narrow"/>
              </a:rPr>
            </a:br>
            <a:r>
              <a:rPr lang="en" sz="2000">
                <a:solidFill>
                  <a:srgbClr val="FFFFFF"/>
                </a:solidFill>
                <a:latin typeface="PT Sans Narrow"/>
                <a:ea typeface="PT Sans Narrow"/>
                <a:cs typeface="PT Sans Narrow"/>
                <a:sym typeface="PT Sans Narrow"/>
              </a:rPr>
              <a:t>Identify Problems</a:t>
            </a:r>
            <a:endParaRPr sz="2000">
              <a:solidFill>
                <a:srgbClr val="FFFFFF"/>
              </a:solidFill>
              <a:latin typeface="PT Sans Narrow"/>
              <a:ea typeface="PT Sans Narrow"/>
              <a:cs typeface="PT Sans Narrow"/>
              <a:sym typeface="PT Sans Narrow"/>
            </a:endParaRPr>
          </a:p>
          <a:p>
            <a:pPr marL="685800" lvl="0" indent="-2413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Plan and Conduct Investigations</a:t>
            </a:r>
            <a:endParaRPr sz="2000">
              <a:solidFill>
                <a:srgbClr val="FFFFFF"/>
              </a:solidFill>
              <a:latin typeface="PT Sans Narrow"/>
              <a:ea typeface="PT Sans Narrow"/>
              <a:cs typeface="PT Sans Narrow"/>
              <a:sym typeface="PT Sans Narrow"/>
            </a:endParaRPr>
          </a:p>
          <a:p>
            <a:pPr marL="685800" lvl="0" indent="-2413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Analyze and Interpret Data</a:t>
            </a:r>
            <a:endParaRPr sz="2000">
              <a:solidFill>
                <a:srgbClr val="FFFFFF"/>
              </a:solidFill>
              <a:latin typeface="PT Sans Narrow"/>
              <a:ea typeface="PT Sans Narrow"/>
              <a:cs typeface="PT Sans Narrow"/>
              <a:sym typeface="PT Sans Narrow"/>
            </a:endParaRPr>
          </a:p>
          <a:p>
            <a:pPr marL="4572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Construct and Communicate a Claim</a:t>
            </a:r>
            <a:endParaRPr sz="2000">
              <a:solidFill>
                <a:srgbClr val="FFFFFF"/>
              </a:solidFill>
              <a:latin typeface="PT Sans Narrow"/>
              <a:ea typeface="PT Sans Narrow"/>
              <a:cs typeface="PT Sans Narrow"/>
              <a:sym typeface="PT Sans Narrow"/>
            </a:endParaRPr>
          </a:p>
        </p:txBody>
      </p:sp>
      <p:sp>
        <p:nvSpPr>
          <p:cNvPr id="363" name="Google Shape;363;p61"/>
          <p:cNvSpPr txBox="1"/>
          <p:nvPr/>
        </p:nvSpPr>
        <p:spPr>
          <a:xfrm>
            <a:off x="5938800" y="1495775"/>
            <a:ext cx="3205200" cy="3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Stewardship and </a:t>
            </a:r>
            <a:endParaRPr sz="2400" b="1">
              <a:solidFill>
                <a:srgbClr val="FFFFFF"/>
              </a:solidFill>
              <a:latin typeface="PT Sans Narrow"/>
              <a:ea typeface="PT Sans Narrow"/>
              <a:cs typeface="PT Sans Narrow"/>
              <a:sym typeface="PT Sans Narrow"/>
            </a:endParaRPr>
          </a:p>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Civic Action</a:t>
            </a:r>
            <a:endParaRPr sz="2400" b="1">
              <a:solidFill>
                <a:srgbClr val="FFFFFF"/>
              </a:solidFill>
              <a:latin typeface="PT Sans Narrow"/>
              <a:ea typeface="PT Sans Narrow"/>
              <a:cs typeface="PT Sans Narrow"/>
              <a:sym typeface="PT Sans Narrow"/>
            </a:endParaRPr>
          </a:p>
          <a:p>
            <a:pPr marL="5715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Identify Solutions</a:t>
            </a:r>
            <a:endParaRPr sz="2000">
              <a:solidFill>
                <a:srgbClr val="FFFFFF"/>
              </a:solidFill>
              <a:latin typeface="PT Sans Narrow"/>
              <a:ea typeface="PT Sans Narrow"/>
              <a:cs typeface="PT Sans Narrow"/>
              <a:sym typeface="PT Sans Narrow"/>
            </a:endParaRPr>
          </a:p>
          <a:p>
            <a:pPr marL="0" lvl="0" indent="0" algn="l" rtl="0">
              <a:spcBef>
                <a:spcPts val="0"/>
              </a:spcBef>
              <a:spcAft>
                <a:spcPts val="0"/>
              </a:spcAft>
              <a:buNone/>
            </a:pPr>
            <a:endParaRPr sz="2000">
              <a:solidFill>
                <a:srgbClr val="FFFFFF"/>
              </a:solidFill>
              <a:latin typeface="PT Sans Narrow"/>
              <a:ea typeface="PT Sans Narrow"/>
              <a:cs typeface="PT Sans Narrow"/>
              <a:sym typeface="PT Sans Narrow"/>
            </a:endParaRPr>
          </a:p>
          <a:p>
            <a:pPr marL="800100" lvl="0" indent="-2413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Plan and Take Action</a:t>
            </a:r>
            <a:endParaRPr sz="2000">
              <a:solidFill>
                <a:srgbClr val="FFFFFF"/>
              </a:solidFill>
              <a:latin typeface="PT Sans Narrow"/>
              <a:ea typeface="PT Sans Narrow"/>
              <a:cs typeface="PT Sans Narrow"/>
              <a:sym typeface="PT Sans Narrow"/>
            </a:endParaRPr>
          </a:p>
          <a:p>
            <a:pPr marL="457200" lvl="0" indent="0" algn="l" rtl="0">
              <a:spcBef>
                <a:spcPts val="0"/>
              </a:spcBef>
              <a:spcAft>
                <a:spcPts val="0"/>
              </a:spcAft>
              <a:buNone/>
            </a:pPr>
            <a:endParaRPr sz="2000">
              <a:solidFill>
                <a:srgbClr val="FFFFFF"/>
              </a:solidFill>
              <a:latin typeface="PT Sans Narrow"/>
              <a:ea typeface="PT Sans Narrow"/>
              <a:cs typeface="PT Sans Narrow"/>
              <a:sym typeface="PT Sans Narrow"/>
            </a:endParaRPr>
          </a:p>
          <a:p>
            <a:pPr marL="457200" lvl="0" indent="-29845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Evaluate Action</a:t>
            </a:r>
            <a:endParaRPr sz="2000">
              <a:solidFill>
                <a:srgbClr val="FFFFFF"/>
              </a:solidFill>
              <a:latin typeface="PT Sans Narrow"/>
              <a:ea typeface="PT Sans Narrow"/>
              <a:cs typeface="PT Sans Narrow"/>
              <a:sym typeface="PT Sans Narrow"/>
            </a:endParaRPr>
          </a:p>
          <a:p>
            <a:pPr marL="0" lvl="0" indent="0" algn="l" rtl="0">
              <a:spcBef>
                <a:spcPts val="0"/>
              </a:spcBef>
              <a:spcAft>
                <a:spcPts val="0"/>
              </a:spcAft>
              <a:buNone/>
            </a:pPr>
            <a:endParaRPr sz="2000">
              <a:solidFill>
                <a:srgbClr val="FFFFFF"/>
              </a:solidFill>
              <a:latin typeface="PT Sans Narrow"/>
              <a:ea typeface="PT Sans Narrow"/>
              <a:cs typeface="PT Sans Narrow"/>
              <a:sym typeface="PT Sans Narr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2"/>
          <p:cNvSpPr txBox="1">
            <a:spLocks noGrp="1"/>
          </p:cNvSpPr>
          <p:nvPr>
            <p:ph type="title"/>
          </p:nvPr>
        </p:nvSpPr>
        <p:spPr>
          <a:xfrm>
            <a:off x="311700" y="1190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DB6AC"/>
                </a:solidFill>
              </a:rPr>
              <a:t>Environmental Literacy Model</a:t>
            </a:r>
            <a:endParaRPr>
              <a:solidFill>
                <a:srgbClr val="4DB6AC"/>
              </a:solidFill>
            </a:endParaRPr>
          </a:p>
        </p:txBody>
      </p:sp>
      <p:sp>
        <p:nvSpPr>
          <p:cNvPr id="369" name="Google Shape;369;p62"/>
          <p:cNvSpPr/>
          <p:nvPr/>
        </p:nvSpPr>
        <p:spPr>
          <a:xfrm>
            <a:off x="217325" y="826325"/>
            <a:ext cx="8926800" cy="4089600"/>
          </a:xfrm>
          <a:prstGeom prst="homePlate">
            <a:avLst>
              <a:gd name="adj" fmla="val 34670"/>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2"/>
          <p:cNvSpPr txBox="1"/>
          <p:nvPr/>
        </p:nvSpPr>
        <p:spPr>
          <a:xfrm>
            <a:off x="311700" y="826325"/>
            <a:ext cx="8166600" cy="40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Curriculum Anchor</a:t>
            </a:r>
            <a:endParaRPr sz="2400" b="1">
              <a:solidFill>
                <a:srgbClr val="FFFFFF"/>
              </a:solidFill>
              <a:latin typeface="PT Sans Narrow"/>
              <a:ea typeface="PT Sans Narrow"/>
              <a:cs typeface="PT Sans Narrow"/>
              <a:sym typeface="PT Sans Narrow"/>
            </a:endParaRPr>
          </a:p>
          <a:p>
            <a:pPr marL="457200" lvl="0"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Learning Objectives</a:t>
            </a:r>
            <a:endParaRPr sz="22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b="1">
                <a:solidFill>
                  <a:srgbClr val="FFFFFF"/>
                </a:solidFill>
                <a:latin typeface="PT Sans Narrow"/>
                <a:ea typeface="PT Sans Narrow"/>
                <a:cs typeface="PT Sans Narrow"/>
                <a:sym typeface="PT Sans Narrow"/>
              </a:rPr>
              <a:t>HS-ETS1-3.</a:t>
            </a:r>
            <a:r>
              <a:rPr lang="en" sz="2000">
                <a:solidFill>
                  <a:srgbClr val="FFFFFF"/>
                </a:solidFill>
                <a:latin typeface="PT Sans Narrow"/>
                <a:ea typeface="PT Sans Narrow"/>
                <a:cs typeface="PT Sans Narrow"/>
                <a:sym typeface="PT Sans Narrow"/>
              </a:rPr>
              <a:t> Evaluate a solution to a complex real-world problem based on prioritized criteria and tradeoffs that account for a range of constraints, including cost, safety, reliability, and aesthetics, as well as possible social, cultural, and environmental impacts.</a:t>
            </a:r>
            <a:endParaRPr sz="1800">
              <a:solidFill>
                <a:srgbClr val="FFFFFF"/>
              </a:solidFill>
              <a:latin typeface="PT Sans Narrow"/>
              <a:ea typeface="PT Sans Narrow"/>
              <a:cs typeface="PT Sans Narrow"/>
              <a:sym typeface="PT Sans Narrow"/>
            </a:endParaRPr>
          </a:p>
          <a:p>
            <a:pPr marL="457200" lvl="0"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Local Context</a:t>
            </a:r>
            <a:endParaRPr sz="2200">
              <a:solidFill>
                <a:srgbClr val="FFFFFF"/>
              </a:solidFill>
              <a:latin typeface="PT Sans Narrow"/>
              <a:ea typeface="PT Sans Narrow"/>
              <a:cs typeface="PT Sans Narrow"/>
              <a:sym typeface="PT Sans Narrow"/>
            </a:endParaRPr>
          </a:p>
          <a:p>
            <a:pPr marL="914400" lvl="1"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Regular flooding in Dorchester County (Cambridge)</a:t>
            </a:r>
            <a:endParaRPr sz="2200">
              <a:solidFill>
                <a:srgbClr val="FFFFFF"/>
              </a:solidFill>
              <a:latin typeface="PT Sans Narrow"/>
              <a:ea typeface="PT Sans Narrow"/>
              <a:cs typeface="PT Sans Narrow"/>
              <a:sym typeface="PT Sans Narrow"/>
            </a:endParaRPr>
          </a:p>
          <a:p>
            <a:pPr marL="457200" lvl="0" indent="-368300" algn="l" rtl="0">
              <a:spcBef>
                <a:spcPts val="0"/>
              </a:spcBef>
              <a:spcAft>
                <a:spcPts val="0"/>
              </a:spcAft>
              <a:buClr>
                <a:srgbClr val="FFFFFF"/>
              </a:buClr>
              <a:buSzPts val="2200"/>
              <a:buFont typeface="PT Sans Narrow"/>
              <a:buChar char="●"/>
            </a:pPr>
            <a:r>
              <a:rPr lang="en" sz="2200">
                <a:solidFill>
                  <a:srgbClr val="FFFFFF"/>
                </a:solidFill>
                <a:latin typeface="PT Sans Narrow"/>
                <a:ea typeface="PT Sans Narrow"/>
                <a:cs typeface="PT Sans Narrow"/>
                <a:sym typeface="PT Sans Narrow"/>
              </a:rPr>
              <a:t>Driving Question</a:t>
            </a:r>
            <a:endParaRPr sz="22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How is SLR impacting the people and environment in Dorchester County, MD (Cambridge) and how can students help to build a more resilient Dorchester County?</a:t>
            </a:r>
            <a:endParaRPr sz="2000">
              <a:solidFill>
                <a:srgbClr val="FFFFFF"/>
              </a:solidFill>
              <a:latin typeface="PT Sans Narrow"/>
              <a:ea typeface="PT Sans Narrow"/>
              <a:cs typeface="PT Sans Narrow"/>
              <a:sym typeface="PT Sans Narr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sp>
        <p:nvSpPr>
          <p:cNvPr id="164" name="Google Shape;164;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“Strategies for mitigation and for upscaling adaptive risk management are necessary going forward. Neither is adequate in isolation given the pace of climate change and magnitude of its impacts.” </a:t>
            </a:r>
            <a:endParaRPr>
              <a:solidFill>
                <a:schemeClr val="accent2"/>
              </a:solidFill>
            </a:endParaRPr>
          </a:p>
        </p:txBody>
      </p:sp>
      <p:sp>
        <p:nvSpPr>
          <p:cNvPr id="165" name="Google Shape;165;p35"/>
          <p:cNvSpPr txBox="1">
            <a:spLocks noGrp="1"/>
          </p:cNvSpPr>
          <p:nvPr>
            <p:ph type="body" idx="1"/>
          </p:nvPr>
        </p:nvSpPr>
        <p:spPr>
          <a:xfrm>
            <a:off x="311700" y="3457050"/>
            <a:ext cx="85206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i="1"/>
              <a:t>Future Earth, 2019</a:t>
            </a:r>
            <a:endParaRPr sz="1400" i="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3"/>
          <p:cNvSpPr txBox="1">
            <a:spLocks noGrp="1"/>
          </p:cNvSpPr>
          <p:nvPr>
            <p:ph type="title"/>
          </p:nvPr>
        </p:nvSpPr>
        <p:spPr>
          <a:xfrm>
            <a:off x="311700" y="2095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DB6AC"/>
                </a:solidFill>
              </a:rPr>
              <a:t>Environmental Literacy Model</a:t>
            </a:r>
            <a:endParaRPr>
              <a:solidFill>
                <a:srgbClr val="4DB6AC"/>
              </a:solidFill>
            </a:endParaRPr>
          </a:p>
        </p:txBody>
      </p:sp>
      <p:sp>
        <p:nvSpPr>
          <p:cNvPr id="376" name="Google Shape;376;p63"/>
          <p:cNvSpPr/>
          <p:nvPr/>
        </p:nvSpPr>
        <p:spPr>
          <a:xfrm>
            <a:off x="108675" y="916975"/>
            <a:ext cx="8928600" cy="4136100"/>
          </a:xfrm>
          <a:prstGeom prst="chevron">
            <a:avLst>
              <a:gd name="adj" fmla="val 335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3"/>
          <p:cNvSpPr txBox="1"/>
          <p:nvPr/>
        </p:nvSpPr>
        <p:spPr>
          <a:xfrm>
            <a:off x="1142313" y="814587"/>
            <a:ext cx="7287900" cy="38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Issue Investigation 1</a:t>
            </a:r>
            <a:endParaRPr sz="2400" b="1">
              <a:solidFill>
                <a:srgbClr val="FFFFFF"/>
              </a:solidFill>
              <a:latin typeface="PT Sans Narrow"/>
              <a:ea typeface="PT Sans Narrow"/>
              <a:cs typeface="PT Sans Narrow"/>
              <a:sym typeface="PT Sans Narrow"/>
            </a:endParaRPr>
          </a:p>
          <a:p>
            <a:pPr marL="4572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Asking Questions/Identify Problems</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Using a variety of maps and data students learn about and consider how sea level rise and flooding impacts the natural and community resources in Dorchester County</a:t>
            </a:r>
            <a:endParaRPr sz="2000">
              <a:solidFill>
                <a:srgbClr val="FFFFFF"/>
              </a:solidFill>
              <a:latin typeface="PT Sans Narrow"/>
              <a:ea typeface="PT Sans Narrow"/>
              <a:cs typeface="PT Sans Narrow"/>
              <a:sym typeface="PT Sans Narrow"/>
            </a:endParaRPr>
          </a:p>
          <a:p>
            <a:pPr marL="685800" lvl="0" indent="-2413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Plan and Conduct Investigations</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Students use available data to determine what natural and community are or will be impacted by flooding</a:t>
            </a:r>
            <a:endParaRPr sz="2000">
              <a:solidFill>
                <a:srgbClr val="FFFFFF"/>
              </a:solidFill>
              <a:latin typeface="PT Sans Narrow"/>
              <a:ea typeface="PT Sans Narrow"/>
              <a:cs typeface="PT Sans Narrow"/>
              <a:sym typeface="PT Sans Narrow"/>
            </a:endParaRPr>
          </a:p>
          <a:p>
            <a:pPr marL="685800" lvl="0" indent="-2413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Analyze and Interpret Data</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What can be said about SLR impacts in Dorchester County</a:t>
            </a:r>
            <a:endParaRPr sz="2000">
              <a:solidFill>
                <a:srgbClr val="FFFFFF"/>
              </a:solidFill>
              <a:latin typeface="PT Sans Narrow"/>
              <a:ea typeface="PT Sans Narrow"/>
              <a:cs typeface="PT Sans Narrow"/>
              <a:sym typeface="PT Sans Narrow"/>
            </a:endParaRPr>
          </a:p>
          <a:p>
            <a:pPr marL="4572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Constructing and Communicating a Claim</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Student draw conclusions based on evidence for impacts and communicate these claims to teachers and community members</a:t>
            </a:r>
            <a:endParaRPr sz="2000">
              <a:solidFill>
                <a:srgbClr val="FFFFFF"/>
              </a:solidFill>
              <a:latin typeface="PT Sans Narrow"/>
              <a:ea typeface="PT Sans Narrow"/>
              <a:cs typeface="PT Sans Narrow"/>
              <a:sym typeface="PT Sans Narro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4"/>
          <p:cNvSpPr txBox="1">
            <a:spLocks noGrp="1"/>
          </p:cNvSpPr>
          <p:nvPr>
            <p:ph type="title"/>
          </p:nvPr>
        </p:nvSpPr>
        <p:spPr>
          <a:xfrm>
            <a:off x="311700" y="2269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DB6AC"/>
                </a:solidFill>
              </a:rPr>
              <a:t>Environmental Literacy Model</a:t>
            </a:r>
            <a:endParaRPr>
              <a:solidFill>
                <a:srgbClr val="4DB6AC"/>
              </a:solidFill>
            </a:endParaRPr>
          </a:p>
        </p:txBody>
      </p:sp>
      <p:sp>
        <p:nvSpPr>
          <p:cNvPr id="383" name="Google Shape;383;p64"/>
          <p:cNvSpPr/>
          <p:nvPr/>
        </p:nvSpPr>
        <p:spPr>
          <a:xfrm>
            <a:off x="90875" y="934325"/>
            <a:ext cx="9053100" cy="4118700"/>
          </a:xfrm>
          <a:prstGeom prst="chevron">
            <a:avLst>
              <a:gd name="adj" fmla="val 335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4"/>
          <p:cNvSpPr txBox="1"/>
          <p:nvPr/>
        </p:nvSpPr>
        <p:spPr>
          <a:xfrm>
            <a:off x="999625" y="934325"/>
            <a:ext cx="7473600" cy="40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PT Sans Narrow"/>
                <a:ea typeface="PT Sans Narrow"/>
                <a:cs typeface="PT Sans Narrow"/>
                <a:sym typeface="PT Sans Narrow"/>
              </a:rPr>
              <a:t>Stewardship and Civic  Action</a:t>
            </a:r>
            <a:endParaRPr sz="2400" b="1">
              <a:solidFill>
                <a:srgbClr val="FFFFFF"/>
              </a:solidFill>
              <a:latin typeface="PT Sans Narrow"/>
              <a:ea typeface="PT Sans Narrow"/>
              <a:cs typeface="PT Sans Narrow"/>
              <a:sym typeface="PT Sans Narrow"/>
            </a:endParaRPr>
          </a:p>
          <a:p>
            <a:pPr marL="5715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Identify  Solutions</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Students use the Resilience Toolkit to learn about how other communities have addressed sea level rise and flooding issues and consider what might apply in their context</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Students discuss action options with the community</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Students determine what action they will pursue (decision making process)</a:t>
            </a:r>
            <a:endParaRPr sz="2000">
              <a:solidFill>
                <a:srgbClr val="FFFFFF"/>
              </a:solidFill>
              <a:latin typeface="PT Sans Narrow"/>
              <a:ea typeface="PT Sans Narrow"/>
              <a:cs typeface="PT Sans Narrow"/>
              <a:sym typeface="PT Sans Narrow"/>
            </a:endParaRPr>
          </a:p>
          <a:p>
            <a:pPr marL="571500" lvl="0"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Plan and Take Action</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u="sng">
                <a:solidFill>
                  <a:srgbClr val="FFFFFF"/>
                </a:solidFill>
                <a:latin typeface="PT Sans Narrow"/>
                <a:ea typeface="PT Sans Narrow"/>
                <a:cs typeface="PT Sans Narrow"/>
                <a:sym typeface="PT Sans Narrow"/>
              </a:rPr>
              <a:t>All</a:t>
            </a:r>
            <a:r>
              <a:rPr lang="en" sz="2000">
                <a:solidFill>
                  <a:srgbClr val="FFFFFF"/>
                </a:solidFill>
                <a:latin typeface="PT Sans Narrow"/>
                <a:ea typeface="PT Sans Narrow"/>
                <a:cs typeface="PT Sans Narrow"/>
                <a:sym typeface="PT Sans Narrow"/>
              </a:rPr>
              <a:t> students involved in planning and implementation process</a:t>
            </a:r>
            <a:endParaRPr sz="2000">
              <a:solidFill>
                <a:srgbClr val="FFFFFF"/>
              </a:solidFill>
              <a:latin typeface="PT Sans Narrow"/>
              <a:ea typeface="PT Sans Narrow"/>
              <a:cs typeface="PT Sans Narrow"/>
              <a:sym typeface="PT Sans Narrow"/>
            </a:endParaRPr>
          </a:p>
          <a:p>
            <a:pPr marL="457200" lvl="0" indent="-29845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Evaluate Action</a:t>
            </a:r>
            <a:endParaRPr sz="2000">
              <a:solidFill>
                <a:srgbClr val="FFFFFF"/>
              </a:solidFill>
              <a:latin typeface="PT Sans Narrow"/>
              <a:ea typeface="PT Sans Narrow"/>
              <a:cs typeface="PT Sans Narrow"/>
              <a:sym typeface="PT Sans Narrow"/>
            </a:endParaRPr>
          </a:p>
          <a:p>
            <a:pPr marL="914400" lvl="1" indent="-355600" algn="l" rtl="0">
              <a:spcBef>
                <a:spcPts val="0"/>
              </a:spcBef>
              <a:spcAft>
                <a:spcPts val="0"/>
              </a:spcAft>
              <a:buClr>
                <a:srgbClr val="FFFFFF"/>
              </a:buClr>
              <a:buSzPts val="2000"/>
              <a:buFont typeface="PT Sans Narrow"/>
              <a:buChar char="○"/>
            </a:pPr>
            <a:r>
              <a:rPr lang="en" sz="2000">
                <a:solidFill>
                  <a:srgbClr val="FFFFFF"/>
                </a:solidFill>
                <a:latin typeface="PT Sans Narrow"/>
                <a:ea typeface="PT Sans Narrow"/>
                <a:cs typeface="PT Sans Narrow"/>
                <a:sym typeface="PT Sans Narrow"/>
              </a:rPr>
              <a:t>Communicate about project with the broader community</a:t>
            </a:r>
            <a:endParaRPr sz="2000">
              <a:solidFill>
                <a:srgbClr val="FFFFFF"/>
              </a:solidFill>
              <a:latin typeface="PT Sans Narrow"/>
              <a:ea typeface="PT Sans Narrow"/>
              <a:cs typeface="PT Sans Narrow"/>
              <a:sym typeface="PT Sans Narrow"/>
            </a:endParaRPr>
          </a:p>
          <a:p>
            <a:pPr marL="0" lvl="0" indent="0" algn="l" rtl="0">
              <a:spcBef>
                <a:spcPts val="0"/>
              </a:spcBef>
              <a:spcAft>
                <a:spcPts val="0"/>
              </a:spcAft>
              <a:buNone/>
            </a:pPr>
            <a:endParaRPr sz="2000">
              <a:solidFill>
                <a:srgbClr val="FFFFFF"/>
              </a:solidFill>
              <a:latin typeface="PT Sans Narrow"/>
              <a:ea typeface="PT Sans Narrow"/>
              <a:cs typeface="PT Sans Narrow"/>
              <a:sym typeface="PT Sans Narrow"/>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5"/>
          <p:cNvSpPr txBox="1">
            <a:spLocks noGrp="1"/>
          </p:cNvSpPr>
          <p:nvPr>
            <p:ph type="title"/>
          </p:nvPr>
        </p:nvSpPr>
        <p:spPr>
          <a:xfrm>
            <a:off x="311700" y="2277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NOAA Environmental Literacy Grants and Resilience Education</a:t>
            </a:r>
            <a:endParaRPr/>
          </a:p>
        </p:txBody>
      </p:sp>
      <p:sp>
        <p:nvSpPr>
          <p:cNvPr id="390" name="Google Shape;390;p65"/>
          <p:cNvSpPr txBox="1">
            <a:spLocks noGrp="1"/>
          </p:cNvSpPr>
          <p:nvPr>
            <p:ph type="body" idx="1"/>
          </p:nvPr>
        </p:nvSpPr>
        <p:spPr>
          <a:xfrm>
            <a:off x="311700" y="1464250"/>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latin typeface="PT Sans Narrow"/>
                <a:ea typeface="PT Sans Narrow"/>
                <a:cs typeface="PT Sans Narrow"/>
                <a:sym typeface="PT Sans Narrow"/>
              </a:rPr>
              <a:t>Supporting Education program that use NOAA science to promote stewardship and informed decision making.</a:t>
            </a:r>
            <a:endParaRPr sz="2000">
              <a:latin typeface="PT Sans Narrow"/>
              <a:ea typeface="PT Sans Narrow"/>
              <a:cs typeface="PT Sans Narrow"/>
              <a:sym typeface="PT Sans Narrow"/>
            </a:endParaRPr>
          </a:p>
        </p:txBody>
      </p:sp>
      <p:pic>
        <p:nvPicPr>
          <p:cNvPr id="391" name="Google Shape;391;p65" descr="Exploratorium visitors examine marine life collected from NOAA's pCO2 buoy." title="Exploratorium visitors examine marine life collected from NOAA's pCO2 buoy. (Lisa Strong, Exploratorium)"/>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245564" y="2278700"/>
            <a:ext cx="4681111" cy="2633125"/>
          </a:xfrm>
          <a:prstGeom prst="rect">
            <a:avLst/>
          </a:prstGeom>
          <a:noFill/>
          <a:ln>
            <a:noFill/>
          </a:ln>
          <a:effectLst>
            <a:outerShdw blurRad="57150" dist="19050" dir="5400000" algn="bl" rotWithShape="0">
              <a:srgbClr val="000000">
                <a:alpha val="50000"/>
              </a:srgbClr>
            </a:outerShdw>
          </a:effectLst>
        </p:spPr>
      </p:pic>
      <p:pic>
        <p:nvPicPr>
          <p:cNvPr id="392" name="Google Shape;392;p65"/>
          <p:cNvPicPr preferRelativeResize="0"/>
          <p:nvPr/>
        </p:nvPicPr>
        <p:blipFill>
          <a:blip r:embed="rId4">
            <a:alphaModFix/>
          </a:blip>
          <a:stretch>
            <a:fillRect/>
          </a:stretch>
        </p:blipFill>
        <p:spPr>
          <a:xfrm>
            <a:off x="311700" y="2278700"/>
            <a:ext cx="5459849" cy="26331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8838" y="173050"/>
            <a:ext cx="8826324" cy="4797401"/>
          </a:xfrm>
          <a:prstGeom prst="rect">
            <a:avLst/>
          </a:prstGeom>
          <a:noFill/>
          <a:ln>
            <a:noFill/>
          </a:ln>
        </p:spPr>
      </p:pic>
      <p:sp>
        <p:nvSpPr>
          <p:cNvPr id="398" name="Google Shape;398;p66"/>
          <p:cNvSpPr txBox="1">
            <a:spLocks noGrp="1"/>
          </p:cNvSpPr>
          <p:nvPr>
            <p:ph type="body" idx="1"/>
          </p:nvPr>
        </p:nvSpPr>
        <p:spPr>
          <a:xfrm>
            <a:off x="4427600" y="4564800"/>
            <a:ext cx="4513200" cy="5787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100" i="1">
                <a:solidFill>
                  <a:schemeClr val="dk1"/>
                </a:solidFill>
              </a:rPr>
              <a:t>Source: High Tide In Dorchester</a:t>
            </a:r>
            <a:endParaRPr sz="1100" i="1">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5375" y="115375"/>
            <a:ext cx="8813350" cy="4822774"/>
          </a:xfrm>
          <a:prstGeom prst="rect">
            <a:avLst/>
          </a:prstGeom>
          <a:noFill/>
          <a:ln>
            <a:noFill/>
          </a:ln>
        </p:spPr>
      </p:pic>
      <p:sp>
        <p:nvSpPr>
          <p:cNvPr id="404" name="Google Shape;404;p67"/>
          <p:cNvSpPr txBox="1">
            <a:spLocks noGrp="1"/>
          </p:cNvSpPr>
          <p:nvPr>
            <p:ph type="body" idx="1"/>
          </p:nvPr>
        </p:nvSpPr>
        <p:spPr>
          <a:xfrm>
            <a:off x="4427600" y="4564800"/>
            <a:ext cx="4513200" cy="5787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100" i="1">
                <a:solidFill>
                  <a:schemeClr val="dk1"/>
                </a:solidFill>
              </a:rPr>
              <a:t>Source: High Tide In Dorchester</a:t>
            </a:r>
            <a:endParaRPr sz="1100" i="1">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8738" y="168038"/>
            <a:ext cx="8546525" cy="4807426"/>
          </a:xfrm>
          <a:prstGeom prst="rect">
            <a:avLst/>
          </a:prstGeom>
          <a:noFill/>
          <a:ln>
            <a:noFill/>
          </a:ln>
        </p:spPr>
      </p:pic>
      <p:sp>
        <p:nvSpPr>
          <p:cNvPr id="410" name="Google Shape;410;p68"/>
          <p:cNvSpPr txBox="1">
            <a:spLocks noGrp="1"/>
          </p:cNvSpPr>
          <p:nvPr>
            <p:ph type="body" idx="1"/>
          </p:nvPr>
        </p:nvSpPr>
        <p:spPr>
          <a:xfrm>
            <a:off x="4275200" y="4564800"/>
            <a:ext cx="4513200" cy="5787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100" i="1">
                <a:solidFill>
                  <a:schemeClr val="dk1"/>
                </a:solidFill>
              </a:rPr>
              <a:t>Source: High Tide In Dorchester</a:t>
            </a:r>
            <a:endParaRPr sz="1100" i="1">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 Weekend Tides Were 2.5’ Above Normal</a:t>
            </a:r>
            <a:endParaRPr/>
          </a:p>
        </p:txBody>
      </p:sp>
      <p:pic>
        <p:nvPicPr>
          <p:cNvPr id="416" name="Google Shape;416;p6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304825"/>
            <a:ext cx="8839204" cy="318659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 Weekend Tides Were 2.5’ Above Normal</a:t>
            </a:r>
            <a:endParaRPr sz="2400"/>
          </a:p>
          <a:p>
            <a:pPr marL="0" lvl="0" indent="0" algn="l" rtl="0">
              <a:spcBef>
                <a:spcPts val="0"/>
              </a:spcBef>
              <a:spcAft>
                <a:spcPts val="0"/>
              </a:spcAft>
              <a:buNone/>
            </a:pPr>
            <a:r>
              <a:rPr lang="en" sz="2400"/>
              <a:t>Worst Flooding Since Hurrican Isabel in 2003</a:t>
            </a:r>
            <a:endParaRPr sz="2400"/>
          </a:p>
        </p:txBody>
      </p:sp>
      <p:pic>
        <p:nvPicPr>
          <p:cNvPr id="422" name="Google Shape;422;p7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600" y="1641425"/>
            <a:ext cx="4297201" cy="3222900"/>
          </a:xfrm>
          <a:prstGeom prst="rect">
            <a:avLst/>
          </a:prstGeom>
          <a:noFill/>
          <a:ln>
            <a:noFill/>
          </a:ln>
          <a:effectLst>
            <a:outerShdw blurRad="57150" dist="19050" dir="5400000" algn="bl" rotWithShape="0">
              <a:srgbClr val="000000">
                <a:alpha val="50000"/>
              </a:srgbClr>
            </a:outerShdw>
          </a:effectLst>
        </p:spPr>
      </p:pic>
      <p:pic>
        <p:nvPicPr>
          <p:cNvPr id="423" name="Google Shape;423;p7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48200" y="1631556"/>
            <a:ext cx="4297201" cy="322289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27"/>
        <p:cNvGrpSpPr/>
        <p:nvPr/>
      </p:nvGrpSpPr>
      <p:grpSpPr>
        <a:xfrm>
          <a:off x="0" y="0"/>
          <a:ext cx="0" cy="0"/>
          <a:chOff x="0" y="0"/>
          <a:chExt cx="0" cy="0"/>
        </a:xfrm>
      </p:grpSpPr>
      <p:sp>
        <p:nvSpPr>
          <p:cNvPr id="428" name="Google Shape;428;p71"/>
          <p:cNvSpPr txBox="1">
            <a:spLocks noGrp="1"/>
          </p:cNvSpPr>
          <p:nvPr>
            <p:ph type="title"/>
          </p:nvPr>
        </p:nvSpPr>
        <p:spPr>
          <a:xfrm>
            <a:off x="490250" y="526350"/>
            <a:ext cx="79314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lt1"/>
                </a:solidFill>
              </a:rPr>
              <a:t>Based on the data sets provided (and other sources of knowledge/data) </a:t>
            </a:r>
            <a:r>
              <a:rPr lang="en" sz="3000" b="1">
                <a:solidFill>
                  <a:srgbClr val="FFFFFF"/>
                </a:solidFill>
              </a:rPr>
              <a:t>what</a:t>
            </a:r>
            <a:r>
              <a:rPr lang="en" sz="3000" b="1">
                <a:solidFill>
                  <a:schemeClr val="dk1"/>
                </a:solidFill>
              </a:rPr>
              <a:t> problems or issues can you identify?</a:t>
            </a:r>
            <a:endParaRPr sz="3000" b="1">
              <a:solidFill>
                <a:schemeClr val="dk1"/>
              </a:solidFill>
            </a:endParaRPr>
          </a:p>
          <a:p>
            <a:pPr marL="914400" lvl="1" indent="-381000" algn="l" rtl="0">
              <a:spcBef>
                <a:spcPts val="0"/>
              </a:spcBef>
              <a:spcAft>
                <a:spcPts val="0"/>
              </a:spcAft>
              <a:buClr>
                <a:schemeClr val="lt1"/>
              </a:buClr>
              <a:buSzPts val="2400"/>
              <a:buChar char="-"/>
            </a:pPr>
            <a:r>
              <a:rPr lang="en" sz="2400" b="1">
                <a:solidFill>
                  <a:schemeClr val="lt1"/>
                </a:solidFill>
              </a:rPr>
              <a:t>What claims could you make based on the data provided?</a:t>
            </a:r>
            <a:endParaRPr sz="2400" b="1">
              <a:solidFill>
                <a:schemeClr val="lt1"/>
              </a:solidFill>
            </a:endParaRPr>
          </a:p>
          <a:p>
            <a:pPr marL="914400" lvl="1" indent="-381000" algn="l" rtl="0">
              <a:spcBef>
                <a:spcPts val="0"/>
              </a:spcBef>
              <a:spcAft>
                <a:spcPts val="0"/>
              </a:spcAft>
              <a:buClr>
                <a:schemeClr val="lt1"/>
              </a:buClr>
              <a:buSzPts val="2400"/>
              <a:buChar char="-"/>
            </a:pPr>
            <a:r>
              <a:rPr lang="en" sz="2400" b="1">
                <a:solidFill>
                  <a:schemeClr val="lt1"/>
                </a:solidFill>
              </a:rPr>
              <a:t>What might you be interested in investigating further?</a:t>
            </a:r>
            <a:endParaRPr sz="2400" b="1">
              <a:solidFill>
                <a:schemeClr val="lt1"/>
              </a:solidFill>
            </a:endParaRPr>
          </a:p>
          <a:p>
            <a:pPr marL="0" lvl="0" indent="0" algn="l" rtl="0">
              <a:spcBef>
                <a:spcPts val="0"/>
              </a:spcBef>
              <a:spcAft>
                <a:spcPts val="0"/>
              </a:spcAft>
              <a:buNone/>
            </a:pPr>
            <a:endParaRPr sz="3000" b="1">
              <a:solidFill>
                <a:schemeClr val="lt1"/>
              </a:solidFill>
            </a:endParaRPr>
          </a:p>
          <a:p>
            <a:pPr marL="0" lvl="0" indent="0" algn="l" rtl="0">
              <a:spcBef>
                <a:spcPts val="0"/>
              </a:spcBef>
              <a:spcAft>
                <a:spcPts val="0"/>
              </a:spcAft>
              <a:buNone/>
            </a:pPr>
            <a:r>
              <a:rPr lang="en" sz="3000" b="1">
                <a:solidFill>
                  <a:schemeClr val="lt1"/>
                </a:solidFill>
              </a:rPr>
              <a:t>What opportunities might there be for </a:t>
            </a:r>
            <a:r>
              <a:rPr lang="en" sz="3000" b="1">
                <a:solidFill>
                  <a:schemeClr val="dk1"/>
                </a:solidFill>
              </a:rPr>
              <a:t>outdoor field experiences and investigations</a:t>
            </a:r>
            <a:r>
              <a:rPr lang="en" sz="3000" b="1">
                <a:solidFill>
                  <a:schemeClr val="lt1"/>
                </a:solidFill>
              </a:rPr>
              <a:t>? </a:t>
            </a:r>
            <a:endParaRPr sz="3000" b="1">
              <a:solidFill>
                <a:schemeClr val="lt1"/>
              </a:solidFill>
            </a:endParaRPr>
          </a:p>
          <a:p>
            <a:pPr marL="0" lvl="0" indent="0" algn="l" rtl="0">
              <a:spcBef>
                <a:spcPts val="0"/>
              </a:spcBef>
              <a:spcAft>
                <a:spcPts val="0"/>
              </a:spcAft>
              <a:buNone/>
            </a:pPr>
            <a:endParaRPr sz="3000" b="1">
              <a:solidFill>
                <a:schemeClr val="lt1"/>
              </a:solidFill>
            </a:endParaRPr>
          </a:p>
          <a:p>
            <a:pPr marL="0" lvl="0" indent="0" algn="l" rtl="0">
              <a:spcBef>
                <a:spcPts val="0"/>
              </a:spcBef>
              <a:spcAft>
                <a:spcPts val="0"/>
              </a:spcAft>
              <a:buNone/>
            </a:pPr>
            <a:r>
              <a:rPr lang="en" sz="3000" b="1">
                <a:solidFill>
                  <a:schemeClr val="lt1"/>
                </a:solidFill>
              </a:rPr>
              <a:t>Opportunities for </a:t>
            </a:r>
            <a:r>
              <a:rPr lang="en" sz="3000" b="1">
                <a:solidFill>
                  <a:schemeClr val="dk1"/>
                </a:solidFill>
              </a:rPr>
              <a:t>stewardship and/or civic action</a:t>
            </a:r>
            <a:r>
              <a:rPr lang="en" sz="3000" b="1">
                <a:solidFill>
                  <a:schemeClr val="lt1"/>
                </a:solidFill>
              </a:rPr>
              <a:t>?</a:t>
            </a:r>
            <a:endParaRPr sz="3000" b="1">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72"/>
          <p:cNvPicPr preferRelativeResize="0"/>
          <p:nvPr/>
        </p:nvPicPr>
        <p:blipFill>
          <a:blip r:embed="rId3">
            <a:alphaModFix/>
          </a:blip>
          <a:stretch>
            <a:fillRect/>
          </a:stretch>
        </p:blipFill>
        <p:spPr>
          <a:xfrm>
            <a:off x="152400" y="152400"/>
            <a:ext cx="8839200" cy="4742688"/>
          </a:xfrm>
          <a:prstGeom prst="rect">
            <a:avLst/>
          </a:prstGeom>
          <a:noFill/>
          <a:ln>
            <a:noFill/>
          </a:ln>
        </p:spPr>
      </p:pic>
      <p:sp>
        <p:nvSpPr>
          <p:cNvPr id="434" name="Google Shape;434;p72"/>
          <p:cNvSpPr txBox="1"/>
          <p:nvPr/>
        </p:nvSpPr>
        <p:spPr>
          <a:xfrm>
            <a:off x="899100" y="4677750"/>
            <a:ext cx="734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https://crt-climate-explorer.nemac.org/location/?county=Dorchester+County&amp;city=Cambridge,%20MD&amp;fips=24019&amp;lat=38.56317440000001&amp;lon=-76.07882919999997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6"/>
          <p:cNvSpPr txBox="1">
            <a:spLocks noGrp="1"/>
          </p:cNvSpPr>
          <p:nvPr>
            <p:ph type="title"/>
          </p:nvPr>
        </p:nvSpPr>
        <p:spPr>
          <a:xfrm>
            <a:off x="0" y="671225"/>
            <a:ext cx="9144000" cy="4090800"/>
          </a:xfrm>
          <a:prstGeom prst="rect">
            <a:avLst/>
          </a:prstGeom>
        </p:spPr>
        <p:txBody>
          <a:bodyPr spcFirstLastPara="1" wrap="square" lIns="91425" tIns="91425" rIns="91425" bIns="91425" anchor="ctr" anchorCtr="0">
            <a:noAutofit/>
          </a:bodyPr>
          <a:lstStyle/>
          <a:p>
            <a:pPr marL="0" lvl="0" indent="0" algn="l" rtl="0">
              <a:lnSpc>
                <a:spcPct val="125000"/>
              </a:lnSpc>
              <a:spcBef>
                <a:spcPts val="600"/>
              </a:spcBef>
              <a:spcAft>
                <a:spcPts val="0"/>
              </a:spcAft>
              <a:buNone/>
            </a:pPr>
            <a:r>
              <a:rPr lang="en" sz="2400" b="1">
                <a:solidFill>
                  <a:srgbClr val="222222"/>
                </a:solidFill>
              </a:rPr>
              <a:t>What is Resilience?</a:t>
            </a:r>
            <a:endParaRPr sz="2400" b="1">
              <a:solidFill>
                <a:srgbClr val="222222"/>
              </a:solidFill>
            </a:endParaRPr>
          </a:p>
          <a:p>
            <a:pPr marL="0" lvl="0" indent="0" algn="l" rtl="0">
              <a:lnSpc>
                <a:spcPct val="125000"/>
              </a:lnSpc>
              <a:spcBef>
                <a:spcPts val="600"/>
              </a:spcBef>
              <a:spcAft>
                <a:spcPts val="0"/>
              </a:spcAft>
              <a:buNone/>
            </a:pPr>
            <a:r>
              <a:rPr lang="en" sz="2000" b="1">
                <a:solidFill>
                  <a:srgbClr val="222222"/>
                </a:solidFill>
              </a:rPr>
              <a:t>- Resilient</a:t>
            </a:r>
            <a:r>
              <a:rPr lang="en" sz="2000">
                <a:solidFill>
                  <a:srgbClr val="222222"/>
                </a:solidFill>
              </a:rPr>
              <a:t> young people feel a sense of control over their own destinies. They know that they can reach out to others for support when needed, and they readily take initiative to solve problems. ... They also help by being resources, encouraging </a:t>
            </a:r>
            <a:r>
              <a:rPr lang="en" sz="2000" b="1">
                <a:solidFill>
                  <a:srgbClr val="222222"/>
                </a:solidFill>
              </a:rPr>
              <a:t>student</a:t>
            </a:r>
            <a:r>
              <a:rPr lang="en" sz="2000">
                <a:solidFill>
                  <a:srgbClr val="222222"/>
                </a:solidFill>
              </a:rPr>
              <a:t> decision-making, and modeling </a:t>
            </a:r>
            <a:r>
              <a:rPr lang="en" sz="2000" b="1">
                <a:solidFill>
                  <a:srgbClr val="222222"/>
                </a:solidFill>
              </a:rPr>
              <a:t>resilient</a:t>
            </a:r>
            <a:r>
              <a:rPr lang="en" sz="2000">
                <a:solidFill>
                  <a:srgbClr val="222222"/>
                </a:solidFill>
              </a:rPr>
              <a:t> competencies.</a:t>
            </a:r>
            <a:endParaRPr sz="2000">
              <a:solidFill>
                <a:srgbClr val="222222"/>
              </a:solidFill>
            </a:endParaRPr>
          </a:p>
          <a:p>
            <a:pPr marL="0" lvl="0" indent="0" algn="l" rtl="0">
              <a:lnSpc>
                <a:spcPct val="125000"/>
              </a:lnSpc>
              <a:spcBef>
                <a:spcPts val="600"/>
              </a:spcBef>
              <a:spcAft>
                <a:spcPts val="0"/>
              </a:spcAft>
              <a:buNone/>
            </a:pPr>
            <a:r>
              <a:rPr lang="en" sz="2000">
                <a:solidFill>
                  <a:srgbClr val="222222"/>
                </a:solidFill>
              </a:rPr>
              <a:t>- Emotional </a:t>
            </a:r>
            <a:r>
              <a:rPr lang="en" sz="2000" b="1">
                <a:solidFill>
                  <a:srgbClr val="222222"/>
                </a:solidFill>
              </a:rPr>
              <a:t>resilience</a:t>
            </a:r>
            <a:r>
              <a:rPr lang="en" sz="2000">
                <a:solidFill>
                  <a:srgbClr val="222222"/>
                </a:solidFill>
              </a:rPr>
              <a:t> is defined as how you roll with the punches, how you handle and adapt to stressful situations. Emotionally </a:t>
            </a:r>
            <a:r>
              <a:rPr lang="en" sz="2000" b="1">
                <a:solidFill>
                  <a:srgbClr val="222222"/>
                </a:solidFill>
              </a:rPr>
              <a:t>resilient</a:t>
            </a:r>
            <a:r>
              <a:rPr lang="en" sz="2000">
                <a:solidFill>
                  <a:srgbClr val="222222"/>
                </a:solidFill>
              </a:rPr>
              <a:t> people understand what they're feeling and why. They persevere and believe that they are in control of their lives, and they are optimistic and believe in their own strength.</a:t>
            </a:r>
            <a:endParaRPr sz="2000">
              <a:solidFill>
                <a:srgbClr val="222222"/>
              </a:solidFill>
            </a:endParaRPr>
          </a:p>
          <a:p>
            <a:pPr marL="0" lvl="0" indent="0" algn="l" rtl="0">
              <a:lnSpc>
                <a:spcPct val="125000"/>
              </a:lnSpc>
              <a:spcBef>
                <a:spcPts val="600"/>
              </a:spcBef>
              <a:spcAft>
                <a:spcPts val="0"/>
              </a:spcAft>
              <a:buNone/>
            </a:pPr>
            <a:r>
              <a:rPr lang="en" sz="2000" b="1">
                <a:solidFill>
                  <a:srgbClr val="222222"/>
                </a:solidFill>
              </a:rPr>
              <a:t>- Academic resilience</a:t>
            </a:r>
            <a:r>
              <a:rPr lang="en" sz="2000">
                <a:solidFill>
                  <a:srgbClr val="222222"/>
                </a:solidFill>
              </a:rPr>
              <a:t> means students achieving good </a:t>
            </a:r>
            <a:r>
              <a:rPr lang="en" sz="2000" b="1">
                <a:solidFill>
                  <a:srgbClr val="222222"/>
                </a:solidFill>
              </a:rPr>
              <a:t>educational</a:t>
            </a:r>
            <a:r>
              <a:rPr lang="en" sz="2000">
                <a:solidFill>
                  <a:srgbClr val="222222"/>
                </a:solidFill>
              </a:rPr>
              <a:t> outcomes despite adversity. For schools, promoting it involves strategic planning and detailed practice involving the whole school community to help vulnerable young people do better than their circumstances might have predicted.</a:t>
            </a:r>
            <a:endParaRPr sz="2000">
              <a:solidFill>
                <a:srgbClr val="000000"/>
              </a:solidFill>
            </a:endParaRPr>
          </a:p>
          <a:p>
            <a:pPr marL="0" lvl="0" indent="0" algn="l" rtl="0">
              <a:spcBef>
                <a:spcPts val="600"/>
              </a:spcBef>
              <a:spcAft>
                <a:spcPts val="0"/>
              </a:spcAft>
              <a:buNone/>
            </a:pP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39050" y="152400"/>
            <a:ext cx="6901277" cy="4838699"/>
          </a:xfrm>
          <a:prstGeom prst="rect">
            <a:avLst/>
          </a:prstGeom>
          <a:noFill/>
          <a:ln>
            <a:noFill/>
          </a:ln>
        </p:spPr>
      </p:pic>
      <p:sp>
        <p:nvSpPr>
          <p:cNvPr id="440" name="Google Shape;440;p73"/>
          <p:cNvSpPr txBox="1"/>
          <p:nvPr/>
        </p:nvSpPr>
        <p:spPr>
          <a:xfrm>
            <a:off x="905550" y="4908050"/>
            <a:ext cx="734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https://wxshift.com/news/graphics/more-downpours-increase-in-heaviest-precip-events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74"/>
          <p:cNvPicPr preferRelativeResize="0"/>
          <p:nvPr/>
        </p:nvPicPr>
        <p:blipFill>
          <a:blip r:embed="rId3">
            <a:alphaModFix/>
          </a:blip>
          <a:stretch>
            <a:fillRect/>
          </a:stretch>
        </p:blipFill>
        <p:spPr>
          <a:xfrm>
            <a:off x="892375" y="319088"/>
            <a:ext cx="7115175" cy="4505325"/>
          </a:xfrm>
          <a:prstGeom prst="rect">
            <a:avLst/>
          </a:prstGeom>
          <a:noFill/>
          <a:ln>
            <a:noFill/>
          </a:ln>
          <a:effectLst>
            <a:outerShdw blurRad="57150" dist="19050" dir="5400000" algn="bl" rotWithShape="0">
              <a:srgbClr val="000000">
                <a:alpha val="50000"/>
              </a:srgbClr>
            </a:outerShdw>
          </a:effectLst>
        </p:spPr>
      </p:pic>
      <p:sp>
        <p:nvSpPr>
          <p:cNvPr id="446" name="Google Shape;446;p74"/>
          <p:cNvSpPr txBox="1"/>
          <p:nvPr/>
        </p:nvSpPr>
        <p:spPr>
          <a:xfrm>
            <a:off x="5017800" y="413200"/>
            <a:ext cx="2410200" cy="8583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Sea Level Rise Projections</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68950" y="152400"/>
            <a:ext cx="8184946" cy="4838702"/>
          </a:xfrm>
          <a:prstGeom prst="rect">
            <a:avLst/>
          </a:prstGeom>
          <a:noFill/>
          <a:ln>
            <a:noFill/>
          </a:ln>
        </p:spPr>
      </p:pic>
      <p:sp>
        <p:nvSpPr>
          <p:cNvPr id="452" name="Google Shape;452;p75"/>
          <p:cNvSpPr txBox="1"/>
          <p:nvPr/>
        </p:nvSpPr>
        <p:spPr>
          <a:xfrm>
            <a:off x="633875" y="4871825"/>
            <a:ext cx="734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4"/>
              </a:rPr>
              <a:t>https://noaa.maps.arcgis.com/apps/webappviewer/index.html?id=54850fb8f903412da6cedd8f14ac96c8#</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7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6304970" cy="4838698"/>
          </a:xfrm>
          <a:prstGeom prst="rect">
            <a:avLst/>
          </a:prstGeom>
          <a:noFill/>
          <a:ln>
            <a:noFill/>
          </a:ln>
        </p:spPr>
      </p:pic>
      <p:sp>
        <p:nvSpPr>
          <p:cNvPr id="458" name="Google Shape;458;p76"/>
          <p:cNvSpPr/>
          <p:nvPr/>
        </p:nvSpPr>
        <p:spPr>
          <a:xfrm>
            <a:off x="469147" y="400436"/>
            <a:ext cx="890700" cy="8178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6"/>
          <p:cNvSpPr txBox="1"/>
          <p:nvPr/>
        </p:nvSpPr>
        <p:spPr>
          <a:xfrm>
            <a:off x="447675" y="995102"/>
            <a:ext cx="9333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Most Vulnerable</a:t>
            </a:r>
            <a:endParaRPr sz="600"/>
          </a:p>
        </p:txBody>
      </p:sp>
      <p:sp>
        <p:nvSpPr>
          <p:cNvPr id="460" name="Google Shape;460;p76"/>
          <p:cNvSpPr txBox="1"/>
          <p:nvPr/>
        </p:nvSpPr>
        <p:spPr>
          <a:xfrm>
            <a:off x="447679" y="365750"/>
            <a:ext cx="9333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Least Vulnerable</a:t>
            </a:r>
            <a:endParaRPr sz="600"/>
          </a:p>
        </p:txBody>
      </p:sp>
      <p:sp>
        <p:nvSpPr>
          <p:cNvPr id="461" name="Google Shape;461;p76"/>
          <p:cNvSpPr txBox="1"/>
          <p:nvPr/>
        </p:nvSpPr>
        <p:spPr>
          <a:xfrm>
            <a:off x="6771550" y="187300"/>
            <a:ext cx="1981200" cy="8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Cambridge, MD</a:t>
            </a:r>
            <a:endParaRPr/>
          </a:p>
        </p:txBody>
      </p:sp>
      <p:pic>
        <p:nvPicPr>
          <p:cNvPr id="462" name="Google Shape;462;p7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81968" y="578750"/>
            <a:ext cx="3671076" cy="2764651"/>
          </a:xfrm>
          <a:prstGeom prst="rect">
            <a:avLst/>
          </a:prstGeom>
          <a:noFill/>
          <a:ln>
            <a:noFill/>
          </a:ln>
        </p:spPr>
      </p:pic>
      <p:sp>
        <p:nvSpPr>
          <p:cNvPr id="463" name="Google Shape;463;p76"/>
          <p:cNvSpPr/>
          <p:nvPr/>
        </p:nvSpPr>
        <p:spPr>
          <a:xfrm>
            <a:off x="2841875" y="3126742"/>
            <a:ext cx="172800" cy="159300"/>
          </a:xfrm>
          <a:prstGeom prst="star5">
            <a:avLst>
              <a:gd name="adj" fmla="val 19098"/>
              <a:gd name="hf" fmla="val 105146"/>
              <a:gd name="vf" fmla="val 11055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4" name="Google Shape;464;p76"/>
          <p:cNvCxnSpPr>
            <a:stCxn id="463" idx="4"/>
          </p:cNvCxnSpPr>
          <p:nvPr/>
        </p:nvCxnSpPr>
        <p:spPr>
          <a:xfrm rot="10800000" flipH="1">
            <a:off x="3014675" y="2834789"/>
            <a:ext cx="2267400" cy="352800"/>
          </a:xfrm>
          <a:prstGeom prst="straightConnector1">
            <a:avLst/>
          </a:prstGeom>
          <a:noFill/>
          <a:ln w="38100" cap="flat" cmpd="sng">
            <a:solidFill>
              <a:srgbClr val="4A86E8"/>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Wrap up</a:t>
            </a:r>
            <a:endParaRPr/>
          </a:p>
        </p:txBody>
      </p:sp>
      <p:sp>
        <p:nvSpPr>
          <p:cNvPr id="624" name="Google Shape;624;p9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How have you or how might apply some of these resources in your programming?</a:t>
            </a:r>
            <a:endParaRPr sz="3000"/>
          </a:p>
          <a:p>
            <a:pPr marL="0" lvl="0" indent="0" algn="l" rtl="0">
              <a:spcBef>
                <a:spcPts val="1600"/>
              </a:spcBef>
              <a:spcAft>
                <a:spcPts val="160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9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NOAA Support for Resilience Education and MWEEs</a:t>
            </a:r>
            <a:endParaRPr/>
          </a:p>
        </p:txBody>
      </p:sp>
      <p:sp>
        <p:nvSpPr>
          <p:cNvPr id="630" name="Google Shape;630;p9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T Sans Narrow"/>
                <a:ea typeface="PT Sans Narrow"/>
                <a:cs typeface="PT Sans Narrow"/>
                <a:sym typeface="PT Sans Narrow"/>
              </a:rPr>
              <a:t>NOAA Office of Education - Competitive funding opportunity designed to build environmental literacy of K-12 students and the public so they are knowledgeable of the ways in which their community can become more resilient to extreme weather and/or other environmental hazards.</a:t>
            </a:r>
            <a:endParaRPr>
              <a:latin typeface="PT Sans Narrow"/>
              <a:ea typeface="PT Sans Narrow"/>
              <a:cs typeface="PT Sans Narrow"/>
              <a:sym typeface="PT Sans Narrow"/>
            </a:endParaRPr>
          </a:p>
          <a:p>
            <a:pPr marL="457200" lvl="0" indent="-342900" algn="l" rtl="0">
              <a:spcBef>
                <a:spcPts val="1600"/>
              </a:spcBef>
              <a:spcAft>
                <a:spcPts val="0"/>
              </a:spcAft>
              <a:buSzPts val="1800"/>
              <a:buFont typeface="PT Sans Narrow"/>
              <a:buChar char="●"/>
            </a:pPr>
            <a:r>
              <a:rPr lang="en">
                <a:latin typeface="PT Sans Narrow"/>
                <a:ea typeface="PT Sans Narrow"/>
                <a:cs typeface="PT Sans Narrow"/>
                <a:sym typeface="PT Sans Narrow"/>
              </a:rPr>
              <a:t>Priority 1: New Projects in Southern and Western Regions of the US</a:t>
            </a:r>
            <a:endParaRPr>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en">
                <a:latin typeface="PT Sans Narrow"/>
                <a:ea typeface="PT Sans Narrow"/>
                <a:cs typeface="PT Sans Narrow"/>
                <a:sym typeface="PT Sans Narrow"/>
              </a:rPr>
              <a:t>Pre-applications due November 25.</a:t>
            </a:r>
            <a:endParaRPr>
              <a:latin typeface="PT Sans Narrow"/>
              <a:ea typeface="PT Sans Narrow"/>
              <a:cs typeface="PT Sans Narrow"/>
              <a:sym typeface="PT Sans Narrow"/>
            </a:endParaRPr>
          </a:p>
          <a:p>
            <a:pPr marL="457200" lvl="0" indent="-342900" algn="l" rtl="0">
              <a:spcBef>
                <a:spcPts val="0"/>
              </a:spcBef>
              <a:spcAft>
                <a:spcPts val="0"/>
              </a:spcAft>
              <a:buSzPts val="1800"/>
              <a:buFont typeface="PT Sans Narrow"/>
              <a:buChar char="●"/>
            </a:pPr>
            <a:r>
              <a:rPr lang="en">
                <a:latin typeface="PT Sans Narrow"/>
                <a:ea typeface="PT Sans Narrow"/>
                <a:cs typeface="PT Sans Narrow"/>
                <a:sym typeface="PT Sans Narrow"/>
              </a:rPr>
              <a:t>Informational webinars today and October 21.</a:t>
            </a:r>
            <a:endParaRPr>
              <a:latin typeface="PT Sans Narrow"/>
              <a:ea typeface="PT Sans Narrow"/>
              <a:cs typeface="PT Sans Narrow"/>
              <a:sym typeface="PT Sans Narrow"/>
            </a:endParaRPr>
          </a:p>
          <a:p>
            <a:pPr marL="0" lvl="0" indent="0" algn="l" rtl="0">
              <a:spcBef>
                <a:spcPts val="1600"/>
              </a:spcBef>
              <a:spcAft>
                <a:spcPts val="0"/>
              </a:spcAft>
              <a:buNone/>
            </a:pPr>
            <a:r>
              <a:rPr lang="en">
                <a:latin typeface="PT Sans Narrow"/>
                <a:ea typeface="PT Sans Narrow"/>
                <a:cs typeface="PT Sans Narrow"/>
                <a:sym typeface="PT Sans Narrow"/>
              </a:rPr>
              <a:t>NOAA B-WET Program - Varies by region but all regions support MWEE programming</a:t>
            </a:r>
            <a:endParaRPr>
              <a:latin typeface="PT Sans Narrow"/>
              <a:ea typeface="PT Sans Narrow"/>
              <a:cs typeface="PT Sans Narrow"/>
              <a:sym typeface="PT Sans Narrow"/>
            </a:endParaRPr>
          </a:p>
          <a:p>
            <a:pPr marL="457200" lvl="0" indent="-342900" algn="l" rtl="0">
              <a:spcBef>
                <a:spcPts val="1600"/>
              </a:spcBef>
              <a:spcAft>
                <a:spcPts val="0"/>
              </a:spcAft>
              <a:buSzPts val="1800"/>
              <a:buFont typeface="PT Sans Narrow"/>
              <a:buChar char="●"/>
            </a:pPr>
            <a:r>
              <a:rPr lang="en">
                <a:latin typeface="PT Sans Narrow"/>
                <a:ea typeface="PT Sans Narrow"/>
                <a:cs typeface="PT Sans Narrow"/>
                <a:sym typeface="PT Sans Narrow"/>
              </a:rPr>
              <a:t>Chesapeake Region - Proposals due in February 2020</a:t>
            </a:r>
            <a:endParaRPr>
              <a:latin typeface="PT Sans Narrow"/>
              <a:ea typeface="PT Sans Narrow"/>
              <a:cs typeface="PT Sans Narrow"/>
              <a:sym typeface="PT Sans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8"/>
          <p:cNvSpPr txBox="1">
            <a:spLocks noGrp="1"/>
          </p:cNvSpPr>
          <p:nvPr>
            <p:ph type="title"/>
          </p:nvPr>
        </p:nvSpPr>
        <p:spPr>
          <a:xfrm>
            <a:off x="265500" y="724200"/>
            <a:ext cx="4045200" cy="89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3"/>
                </a:solidFill>
              </a:rPr>
              <a:t>Resources:</a:t>
            </a:r>
            <a:endParaRPr>
              <a:solidFill>
                <a:schemeClr val="accent3"/>
              </a:solidFill>
            </a:endParaRPr>
          </a:p>
        </p:txBody>
      </p:sp>
      <p:sp>
        <p:nvSpPr>
          <p:cNvPr id="636" name="Google Shape;636;p9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t>Bart Merrick</a:t>
            </a:r>
            <a:endParaRPr/>
          </a:p>
          <a:p>
            <a:pPr marL="0" lvl="0" indent="0" algn="l" rtl="0">
              <a:spcBef>
                <a:spcPts val="1600"/>
              </a:spcBef>
              <a:spcAft>
                <a:spcPts val="0"/>
              </a:spcAft>
              <a:buNone/>
            </a:pPr>
            <a:r>
              <a:rPr lang="en" u="sng">
                <a:solidFill>
                  <a:schemeClr val="dk1"/>
                </a:solidFill>
                <a:hlinkClick r:id="rId3"/>
              </a:rPr>
              <a:t>bart.merrick@noaa.gov</a:t>
            </a:r>
            <a:endParaRPr>
              <a:solidFill>
                <a:schemeClr val="dk1"/>
              </a:solidFill>
            </a:endParaRPr>
          </a:p>
          <a:p>
            <a:pPr marL="0" lvl="0" indent="0" algn="l" rtl="0">
              <a:spcBef>
                <a:spcPts val="1600"/>
              </a:spcBef>
              <a:spcAft>
                <a:spcPts val="0"/>
              </a:spcAft>
              <a:buNone/>
            </a:pPr>
            <a:r>
              <a:rPr lang="en"/>
              <a:t>Elise Trelegan</a:t>
            </a:r>
            <a:endParaRPr/>
          </a:p>
          <a:p>
            <a:pPr marL="0" lvl="0" indent="0" algn="l" rtl="0">
              <a:spcBef>
                <a:spcPts val="1600"/>
              </a:spcBef>
              <a:spcAft>
                <a:spcPts val="0"/>
              </a:spcAft>
              <a:buNone/>
            </a:pPr>
            <a:r>
              <a:rPr lang="en" u="sng">
                <a:solidFill>
                  <a:schemeClr val="dk1"/>
                </a:solidFill>
                <a:hlinkClick r:id="rId4"/>
              </a:rPr>
              <a:t>elise.trelegan@noaa.gov</a:t>
            </a:r>
            <a:endParaRPr>
              <a:solidFill>
                <a:schemeClr val="dk1"/>
              </a:solidFill>
            </a:endParaRPr>
          </a:p>
          <a:p>
            <a:pPr marL="0" lvl="0" indent="0" algn="l" rtl="0">
              <a:spcBef>
                <a:spcPts val="1600"/>
              </a:spcBef>
              <a:spcAft>
                <a:spcPts val="1600"/>
              </a:spcAft>
              <a:buNone/>
            </a:pPr>
            <a:endParaRPr/>
          </a:p>
        </p:txBody>
      </p:sp>
      <p:sp>
        <p:nvSpPr>
          <p:cNvPr id="637" name="Google Shape;637;p98"/>
          <p:cNvSpPr txBox="1">
            <a:spLocks noGrp="1"/>
          </p:cNvSpPr>
          <p:nvPr>
            <p:ph type="subTitle" idx="1"/>
          </p:nvPr>
        </p:nvSpPr>
        <p:spPr>
          <a:xfrm>
            <a:off x="265500" y="1932900"/>
            <a:ext cx="4045200" cy="202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a:t>Resilience Toolkit:</a:t>
            </a:r>
            <a:endParaRPr sz="1800" b="1"/>
          </a:p>
          <a:p>
            <a:pPr marL="0" lvl="0" indent="0" algn="ctr" rtl="0">
              <a:spcBef>
                <a:spcPts val="0"/>
              </a:spcBef>
              <a:spcAft>
                <a:spcPts val="0"/>
              </a:spcAft>
              <a:buNone/>
            </a:pPr>
            <a:r>
              <a:rPr lang="en" sz="1800" u="sng">
                <a:solidFill>
                  <a:schemeClr val="accent3"/>
                </a:solidFill>
                <a:hlinkClick r:id="rId5"/>
              </a:rPr>
              <a:t>https://toolkit.climate.gov/#steps</a:t>
            </a:r>
            <a:r>
              <a:rPr lang="en" sz="1800" u="sng">
                <a:solidFill>
                  <a:schemeClr val="accent3"/>
                </a:solidFill>
              </a:rPr>
              <a:t/>
            </a:r>
            <a:br>
              <a:rPr lang="en" sz="1800" u="sng">
                <a:solidFill>
                  <a:schemeClr val="accent3"/>
                </a:solidFill>
              </a:rPr>
            </a:br>
            <a:endParaRPr sz="1800" u="sng">
              <a:solidFill>
                <a:schemeClr val="accent3"/>
              </a:solidFill>
            </a:endParaRPr>
          </a:p>
          <a:p>
            <a:pPr marL="0" lvl="0" indent="0" algn="ctr" rtl="0">
              <a:spcBef>
                <a:spcPts val="0"/>
              </a:spcBef>
              <a:spcAft>
                <a:spcPts val="0"/>
              </a:spcAft>
              <a:buNone/>
            </a:pPr>
            <a:r>
              <a:rPr lang="en" sz="1800" b="1"/>
              <a:t>MWEEs:</a:t>
            </a:r>
            <a:r>
              <a:rPr lang="en" sz="1800"/>
              <a:t/>
            </a:r>
            <a:br>
              <a:rPr lang="en" sz="1800"/>
            </a:br>
            <a:r>
              <a:rPr lang="en" sz="1800" u="sng">
                <a:solidFill>
                  <a:schemeClr val="accent3"/>
                </a:solidFill>
              </a:rPr>
              <a:t>www.baybackpack.com/mwee/what-is-a-mwee</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b="1"/>
              <a:t>MWEE 101 Online Course:</a:t>
            </a:r>
            <a:r>
              <a:rPr lang="en" sz="1800"/>
              <a:t/>
            </a:r>
            <a:br>
              <a:rPr lang="en" sz="1800"/>
            </a:br>
            <a:r>
              <a:rPr lang="en" sz="1800" u="sng">
                <a:solidFill>
                  <a:schemeClr val="accent3"/>
                </a:solidFill>
                <a:hlinkClick r:id="rId6"/>
              </a:rPr>
              <a:t>http://bit.ly/MWEECourse</a:t>
            </a:r>
            <a:endParaRPr sz="1800">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4"/>
        <p:cNvGrpSpPr/>
        <p:nvPr/>
      </p:nvGrpSpPr>
      <p:grpSpPr>
        <a:xfrm>
          <a:off x="0" y="0"/>
          <a:ext cx="0" cy="0"/>
          <a:chOff x="0" y="0"/>
          <a:chExt cx="0" cy="0"/>
        </a:xfrm>
      </p:grpSpPr>
      <p:sp>
        <p:nvSpPr>
          <p:cNvPr id="175" name="Google Shape;175;p37"/>
          <p:cNvSpPr txBox="1">
            <a:spLocks noGrp="1"/>
          </p:cNvSpPr>
          <p:nvPr>
            <p:ph type="title"/>
          </p:nvPr>
        </p:nvSpPr>
        <p:spPr>
          <a:xfrm>
            <a:off x="279750" y="1052700"/>
            <a:ext cx="85845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rgbClr val="666666"/>
                </a:solidFill>
              </a:rPr>
              <a:t>Defining Resilience</a:t>
            </a:r>
            <a:endParaRPr sz="2600" b="1">
              <a:solidFill>
                <a:srgbClr val="666666"/>
              </a:solidFill>
            </a:endParaRPr>
          </a:p>
          <a:p>
            <a:pPr marL="0" lvl="0" indent="0" algn="l" rtl="0">
              <a:spcBef>
                <a:spcPts val="0"/>
              </a:spcBef>
              <a:spcAft>
                <a:spcPts val="0"/>
              </a:spcAft>
              <a:buNone/>
            </a:pPr>
            <a:endParaRPr sz="2000" b="1">
              <a:solidFill>
                <a:srgbClr val="666666"/>
              </a:solidFill>
            </a:endParaRPr>
          </a:p>
          <a:p>
            <a:pPr marL="0" lvl="0" indent="0" algn="l" rtl="0">
              <a:spcBef>
                <a:spcPts val="0"/>
              </a:spcBef>
              <a:spcAft>
                <a:spcPts val="0"/>
              </a:spcAft>
              <a:buNone/>
            </a:pPr>
            <a:r>
              <a:rPr lang="en" sz="2000" b="1">
                <a:solidFill>
                  <a:srgbClr val="666666"/>
                </a:solidFill>
              </a:rPr>
              <a:t>From the Climate Resilience Toolkit: </a:t>
            </a:r>
            <a:endParaRPr sz="2000" b="1">
              <a:solidFill>
                <a:srgbClr val="666666"/>
              </a:solidFill>
            </a:endParaRPr>
          </a:p>
          <a:p>
            <a:pPr marL="0" lvl="0" indent="0" algn="l" rtl="0">
              <a:spcBef>
                <a:spcPts val="0"/>
              </a:spcBef>
              <a:spcAft>
                <a:spcPts val="0"/>
              </a:spcAft>
              <a:buNone/>
            </a:pPr>
            <a:r>
              <a:rPr lang="en" sz="2000" b="1">
                <a:solidFill>
                  <a:srgbClr val="666666"/>
                </a:solidFill>
              </a:rPr>
              <a:t>Resilience is </a:t>
            </a:r>
            <a:r>
              <a:rPr lang="en" sz="2000">
                <a:solidFill>
                  <a:srgbClr val="666666"/>
                </a:solidFill>
              </a:rPr>
              <a:t>the capacity of a community, business, or natural environment to prevent, withstand, respond to, and recover from a disruption.</a:t>
            </a:r>
            <a:endParaRPr sz="2000">
              <a:solidFill>
                <a:srgbClr val="666666"/>
              </a:solidFill>
            </a:endParaRPr>
          </a:p>
          <a:p>
            <a:pPr marL="0" lvl="0" indent="0" algn="l" rtl="0">
              <a:lnSpc>
                <a:spcPct val="125000"/>
              </a:lnSpc>
              <a:spcBef>
                <a:spcPts val="600"/>
              </a:spcBef>
              <a:spcAft>
                <a:spcPts val="0"/>
              </a:spcAft>
              <a:buNone/>
            </a:pPr>
            <a:r>
              <a:rPr lang="en" sz="2000" b="1">
                <a:solidFill>
                  <a:srgbClr val="666666"/>
                </a:solidFill>
              </a:rPr>
              <a:t>Example: </a:t>
            </a:r>
            <a:r>
              <a:rPr lang="en" sz="2000">
                <a:solidFill>
                  <a:srgbClr val="666666"/>
                </a:solidFill>
              </a:rPr>
              <a:t>Installation of backflow preventers in the stormwater systems of a coastal city increased their </a:t>
            </a:r>
            <a:r>
              <a:rPr lang="en" sz="2000" i="1">
                <a:solidFill>
                  <a:srgbClr val="666666"/>
                </a:solidFill>
              </a:rPr>
              <a:t>resilience</a:t>
            </a:r>
            <a:r>
              <a:rPr lang="en" sz="2000">
                <a:solidFill>
                  <a:srgbClr val="666666"/>
                </a:solidFill>
              </a:rPr>
              <a:t> to flooding from extreme high tides.</a:t>
            </a:r>
            <a:endParaRPr sz="2000">
              <a:solidFill>
                <a:srgbClr val="666666"/>
              </a:solidFill>
            </a:endParaRPr>
          </a:p>
          <a:p>
            <a:pPr marL="0" lvl="0" indent="0" algn="l" rtl="0">
              <a:lnSpc>
                <a:spcPct val="125000"/>
              </a:lnSpc>
              <a:spcBef>
                <a:spcPts val="600"/>
              </a:spcBef>
              <a:spcAft>
                <a:spcPts val="0"/>
              </a:spcAft>
              <a:buNone/>
            </a:pPr>
            <a:endParaRPr sz="2000" b="1">
              <a:solidFill>
                <a:srgbClr val="666666"/>
              </a:solidFill>
            </a:endParaRPr>
          </a:p>
          <a:p>
            <a:pPr marL="0" lvl="0" indent="0" algn="l" rtl="0">
              <a:lnSpc>
                <a:spcPct val="125000"/>
              </a:lnSpc>
              <a:spcBef>
                <a:spcPts val="600"/>
              </a:spcBef>
              <a:spcAft>
                <a:spcPts val="0"/>
              </a:spcAft>
              <a:buNone/>
            </a:pPr>
            <a:r>
              <a:rPr lang="en" sz="2000" b="1">
                <a:solidFill>
                  <a:srgbClr val="666666"/>
                </a:solidFill>
              </a:rPr>
              <a:t>NOAA Environmental Literacy Grants Program</a:t>
            </a:r>
            <a:endParaRPr sz="2000" b="1">
              <a:solidFill>
                <a:srgbClr val="666666"/>
              </a:solidFill>
            </a:endParaRPr>
          </a:p>
          <a:p>
            <a:pPr marL="0" lvl="0" indent="0" algn="l" rtl="0">
              <a:lnSpc>
                <a:spcPct val="125000"/>
              </a:lnSpc>
              <a:spcBef>
                <a:spcPts val="600"/>
              </a:spcBef>
              <a:spcAft>
                <a:spcPts val="0"/>
              </a:spcAft>
              <a:buNone/>
            </a:pPr>
            <a:r>
              <a:rPr lang="en" sz="2000">
                <a:solidFill>
                  <a:srgbClr val="666666"/>
                </a:solidFill>
              </a:rPr>
              <a:t>Social-ecological resilience implies a system can adapt and transform in order to maintain processes in response to steady and small-scale shifts or in the face of overwhelming change. Enhanced social-ecological resilience allows communities to more effectively anticipate environmental hazards and to better plan to reduce losses.</a:t>
            </a:r>
            <a:endParaRPr sz="2000">
              <a:solidFill>
                <a:srgbClr val="666666"/>
              </a:solidFill>
            </a:endParaRPr>
          </a:p>
          <a:p>
            <a:pPr marL="0" lvl="0" indent="0" algn="l" rtl="0">
              <a:lnSpc>
                <a:spcPct val="125000"/>
              </a:lnSpc>
              <a:spcBef>
                <a:spcPts val="600"/>
              </a:spcBef>
              <a:spcAft>
                <a:spcPts val="0"/>
              </a:spcAft>
              <a:buNone/>
            </a:pPr>
            <a:endParaRPr sz="2000">
              <a:solidFill>
                <a:srgbClr val="666666"/>
              </a:solidFill>
            </a:endParaRPr>
          </a:p>
          <a:p>
            <a:pPr marL="0" lvl="0" indent="0" algn="l" rtl="0">
              <a:lnSpc>
                <a:spcPct val="125000"/>
              </a:lnSpc>
              <a:spcBef>
                <a:spcPts val="600"/>
              </a:spcBef>
              <a:spcAft>
                <a:spcPts val="600"/>
              </a:spcAft>
              <a:buNone/>
            </a:pPr>
            <a:endParaRPr sz="2000" b="1">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 y="152400"/>
            <a:ext cx="8602125" cy="4838700"/>
          </a:xfrm>
          <a:prstGeom prst="rect">
            <a:avLst/>
          </a:prstGeom>
          <a:noFill/>
          <a:ln>
            <a:noFill/>
          </a:ln>
        </p:spPr>
      </p:pic>
      <p:sp>
        <p:nvSpPr>
          <p:cNvPr id="181" name="Google Shape;181;p38"/>
          <p:cNvSpPr txBox="1">
            <a:spLocks noGrp="1"/>
          </p:cNvSpPr>
          <p:nvPr>
            <p:ph type="title"/>
          </p:nvPr>
        </p:nvSpPr>
        <p:spPr>
          <a:xfrm>
            <a:off x="387900" y="40697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Smith Island, Maryland</a:t>
            </a:r>
            <a:endParaRPr>
              <a:solidFill>
                <a:schemeClr val="lt1"/>
              </a:solidFill>
            </a:endParaRPr>
          </a:p>
        </p:txBody>
      </p:sp>
      <p:sp>
        <p:nvSpPr>
          <p:cNvPr id="182" name="Google Shape;182;p38"/>
          <p:cNvSpPr txBox="1">
            <a:spLocks noGrp="1"/>
          </p:cNvSpPr>
          <p:nvPr>
            <p:ph type="body" idx="1"/>
          </p:nvPr>
        </p:nvSpPr>
        <p:spPr>
          <a:xfrm>
            <a:off x="4242775" y="4600050"/>
            <a:ext cx="4513200" cy="5787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100" i="1">
                <a:solidFill>
                  <a:schemeClr val="dk1"/>
                </a:solidFill>
              </a:rPr>
              <a:t>Source: Atlas Obscura</a:t>
            </a:r>
            <a:endParaRPr sz="1100" i="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0" cy="6096000"/>
          </a:xfrm>
          <a:prstGeom prst="rect">
            <a:avLst/>
          </a:prstGeom>
          <a:noFill/>
          <a:ln>
            <a:noFill/>
          </a:ln>
        </p:spPr>
      </p:pic>
      <p:pic>
        <p:nvPicPr>
          <p:cNvPr id="188" name="Google Shape;188;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9225" y="170350"/>
            <a:ext cx="2714576" cy="26911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Ada Marshall</a:t>
            </a:r>
            <a:endParaRPr/>
          </a:p>
        </p:txBody>
      </p:sp>
      <p:sp>
        <p:nvSpPr>
          <p:cNvPr id="194" name="Google Shape;194;p40"/>
          <p:cNvSpPr txBox="1">
            <a:spLocks noGrp="1"/>
          </p:cNvSpPr>
          <p:nvPr>
            <p:ph type="body" idx="1"/>
          </p:nvPr>
        </p:nvSpPr>
        <p:spPr>
          <a:xfrm>
            <a:off x="311700" y="1266325"/>
            <a:ext cx="43608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Lifelong resident of Smith Island</a:t>
            </a:r>
            <a:endParaRPr/>
          </a:p>
          <a:p>
            <a:pPr marL="457200" lvl="0" indent="-342900" algn="l" rtl="0">
              <a:spcBef>
                <a:spcPts val="0"/>
              </a:spcBef>
              <a:spcAft>
                <a:spcPts val="0"/>
              </a:spcAft>
              <a:buSzPts val="1800"/>
              <a:buChar char="●"/>
            </a:pPr>
            <a:r>
              <a:rPr lang="en"/>
              <a:t>Family makes a living off the water and cakes</a:t>
            </a:r>
            <a:endParaRPr/>
          </a:p>
          <a:p>
            <a:pPr marL="457200" lvl="0" indent="-342900" algn="l" rtl="0">
              <a:spcBef>
                <a:spcPts val="0"/>
              </a:spcBef>
              <a:spcAft>
                <a:spcPts val="0"/>
              </a:spcAft>
              <a:buSzPts val="1800"/>
              <a:buChar char="●"/>
            </a:pPr>
            <a:r>
              <a:rPr lang="en"/>
              <a:t>Raised her children on the island, church is on the Island, friends are on the Island…</a:t>
            </a:r>
            <a:endParaRPr/>
          </a:p>
          <a:p>
            <a:pPr marL="0" lvl="0" indent="0" algn="l" rtl="0">
              <a:spcBef>
                <a:spcPts val="1600"/>
              </a:spcBef>
              <a:spcAft>
                <a:spcPts val="0"/>
              </a:spcAft>
              <a:buNone/>
            </a:pPr>
            <a:r>
              <a:rPr lang="en"/>
              <a:t>But...life is not easy on the island</a:t>
            </a:r>
            <a:endParaRPr/>
          </a:p>
          <a:p>
            <a:pPr marL="0" lvl="0" indent="0" algn="l" rtl="0">
              <a:spcBef>
                <a:spcPts val="1600"/>
              </a:spcBef>
              <a:spcAft>
                <a:spcPts val="1600"/>
              </a:spcAft>
              <a:buNone/>
            </a:pPr>
            <a:endParaRPr/>
          </a:p>
        </p:txBody>
      </p:sp>
      <p:pic>
        <p:nvPicPr>
          <p:cNvPr id="195" name="Google Shape;195;p40" descr="Mary Ada Marshall" title="National Folk Festival"/>
          <p:cNvPicPr preferRelativeResize="0"/>
          <p:nvPr/>
        </p:nvPicPr>
        <p:blipFill>
          <a:blip r:embed="rId3">
            <a:alphaModFix/>
          </a:blip>
          <a:stretch>
            <a:fillRect/>
          </a:stretch>
        </p:blipFill>
        <p:spPr>
          <a:xfrm>
            <a:off x="4889950" y="445025"/>
            <a:ext cx="4039250" cy="4039250"/>
          </a:xfrm>
          <a:prstGeom prst="rect">
            <a:avLst/>
          </a:prstGeom>
          <a:noFill/>
          <a:ln>
            <a:noFill/>
          </a:ln>
          <a:effectLst>
            <a:outerShdw blurRad="57150" dist="19050" dir="5400000" algn="bl" rotWithShape="0">
              <a:srgbClr val="000000">
                <a:alpha val="50000"/>
              </a:srgbClr>
            </a:outerShdw>
          </a:effectLst>
        </p:spPr>
      </p:pic>
      <p:pic>
        <p:nvPicPr>
          <p:cNvPr id="196" name="Google Shape;196;p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74050" y="3665750"/>
            <a:ext cx="1455151" cy="818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41"/>
          <p:cNvPicPr preferRelativeResize="0"/>
          <p:nvPr/>
        </p:nvPicPr>
        <p:blipFill>
          <a:blip r:embed="rId3">
            <a:alphaModFix/>
          </a:blip>
          <a:stretch>
            <a:fillRect/>
          </a:stretch>
        </p:blipFill>
        <p:spPr>
          <a:xfrm>
            <a:off x="152400" y="152400"/>
            <a:ext cx="8602134" cy="4838701"/>
          </a:xfrm>
          <a:prstGeom prst="rect">
            <a:avLst/>
          </a:prstGeom>
          <a:noFill/>
          <a:ln>
            <a:noFill/>
          </a:ln>
        </p:spPr>
      </p:pic>
      <p:sp>
        <p:nvSpPr>
          <p:cNvPr id="202" name="Google Shape;202;p41"/>
          <p:cNvSpPr txBox="1">
            <a:spLocks noGrp="1"/>
          </p:cNvSpPr>
          <p:nvPr>
            <p:ph type="title"/>
          </p:nvPr>
        </p:nvSpPr>
        <p:spPr>
          <a:xfrm>
            <a:off x="387900" y="23171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Ellicott City, Maryland</a:t>
            </a:r>
            <a:endParaRPr>
              <a:solidFill>
                <a:schemeClr val="lt1"/>
              </a:solidFill>
            </a:endParaRPr>
          </a:p>
        </p:txBody>
      </p:sp>
      <p:sp>
        <p:nvSpPr>
          <p:cNvPr id="203" name="Google Shape;203;p41"/>
          <p:cNvSpPr txBox="1">
            <a:spLocks noGrp="1"/>
          </p:cNvSpPr>
          <p:nvPr>
            <p:ph type="body" idx="1"/>
          </p:nvPr>
        </p:nvSpPr>
        <p:spPr>
          <a:xfrm>
            <a:off x="4242775" y="4600050"/>
            <a:ext cx="4513200" cy="5787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100" i="1">
                <a:solidFill>
                  <a:schemeClr val="dk1"/>
                </a:solidFill>
              </a:rPr>
              <a:t>Source: KTVU News</a:t>
            </a:r>
            <a:endParaRPr sz="1100" i="1">
              <a:solidFill>
                <a:schemeClr val="dk1"/>
              </a:solidFill>
            </a:endParaRPr>
          </a:p>
        </p:txBody>
      </p:sp>
      <p:pic>
        <p:nvPicPr>
          <p:cNvPr id="204" name="Google Shape;204;p4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29375" y="271650"/>
            <a:ext cx="2100899" cy="1305850"/>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viragus template">
  <a:themeElements>
    <a:clrScheme name="Custom 4">
      <a:dk1>
        <a:srgbClr val="000000"/>
      </a:dk1>
      <a:lt1>
        <a:srgbClr val="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0070C0"/>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1988</Words>
  <Application>Microsoft Macintosh PowerPoint</Application>
  <PresentationFormat>On-screen Show (16:9)</PresentationFormat>
  <Paragraphs>221</Paragraphs>
  <Slides>46</Slides>
  <Notes>46</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46</vt:i4>
      </vt:variant>
    </vt:vector>
  </HeadingPairs>
  <TitlesOfParts>
    <vt:vector size="54" baseType="lpstr">
      <vt:lpstr>Roboto</vt:lpstr>
      <vt:lpstr>PT Sans Narrow</vt:lpstr>
      <vt:lpstr>Montserrat</vt:lpstr>
      <vt:lpstr>Open Sans</vt:lpstr>
      <vt:lpstr>Karla</vt:lpstr>
      <vt:lpstr>Tropic</vt:lpstr>
      <vt:lpstr>Arviragus template</vt:lpstr>
      <vt:lpstr>Simple Light</vt:lpstr>
      <vt:lpstr>Applying the Meaningful Watershed Education Experience in Support of Community Resilience</vt:lpstr>
      <vt:lpstr>Big Ideas</vt:lpstr>
      <vt:lpstr>“Strategies for mitigation and for upscaling adaptive risk management are necessary going forward. Neither is adequate in isolation given the pace of climate change and magnitude of its impacts.” </vt:lpstr>
      <vt:lpstr>What is Resilience? - Resilient young people feel a sense of control over their own destinies. They know that they can reach out to others for support when needed, and they readily take initiative to solve problems. ... They also help by being resources, encouraging student decision-making, and modeling resilient competencies. - Emotional resilience is defined as how you roll with the punches, how you handle and adapt to stressful situations. Emotionally resilient people understand what they're feeling and why. They persevere and believe that they are in control of their lives, and they are optimistic and believe in their own strength. - Academic resilience means students achieving good educational outcomes despite adversity. For schools, promoting it involves strategic planning and detailed practice involving the whole school community to help vulnerable young people do better than their circumstances might have predicted. </vt:lpstr>
      <vt:lpstr>Defining Resilience  From the Climate Resilience Toolkit:  Resilience is the capacity of a community, business, or natural environment to prevent, withstand, respond to, and recover from a disruption. Example: Installation of backflow preventers in the stormwater systems of a coastal city increased their resilience to flooding from extreme high tides.  NOAA Environmental Literacy Grants Program Social-ecological resilience implies a system can adapt and transform in order to maintain processes in response to steady and small-scale shifts or in the face of overwhelming change. Enhanced social-ecological resilience allows communities to more effectively anticipate environmental hazards and to better plan to reduce losses.  </vt:lpstr>
      <vt:lpstr>Smith Island, Maryland</vt:lpstr>
      <vt:lpstr>PowerPoint Presentation</vt:lpstr>
      <vt:lpstr>Mary Ada Marshall</vt:lpstr>
      <vt:lpstr>Ellicott City, Maryland</vt:lpstr>
      <vt:lpstr>PowerPoint Presentation</vt:lpstr>
      <vt:lpstr>Calling the issues what they are. $3.4 million in the state capital budget </vt:lpstr>
      <vt:lpstr>“I’m really sad, but I genuinely think that by taking my house down that the people who are upstream from me are going to be safer… And then the logical reaction is, all right well, my son will need less therapy if we’re not living on top of this river all the time.” </vt:lpstr>
      <vt:lpstr>What’s your resilience story?</vt:lpstr>
      <vt:lpstr>US Climate Resilience Toolkit</vt:lpstr>
      <vt:lpstr>About the Steps to Resilience</vt:lpstr>
      <vt:lpstr>Explore Hazards</vt:lpstr>
      <vt:lpstr>2. Assess Vulnerability &amp; Risks</vt:lpstr>
      <vt:lpstr>3. Investigate Options</vt:lpstr>
      <vt:lpstr>Kentucky Case Study Example?</vt:lpstr>
      <vt:lpstr>4. Prioritize &amp; Plan</vt:lpstr>
      <vt:lpstr>5. Take Action</vt:lpstr>
      <vt:lpstr>Meaningful Watershed  Educational Experiences</vt:lpstr>
      <vt:lpstr>Issue Definition</vt:lpstr>
      <vt:lpstr>Outdoor Field Experiences</vt:lpstr>
      <vt:lpstr>Synthesis &amp; Conclusions</vt:lpstr>
      <vt:lpstr>Stewardship &amp; Civic Action</vt:lpstr>
      <vt:lpstr>Steps to Resilience + MWEEs</vt:lpstr>
      <vt:lpstr>Environmental Literacy Model - MWEE Example</vt:lpstr>
      <vt:lpstr>Environmental Literacy Model</vt:lpstr>
      <vt:lpstr>Environmental Literacy Model</vt:lpstr>
      <vt:lpstr>Environmental Literacy Model</vt:lpstr>
      <vt:lpstr>NOAA Environmental Literacy Grants and Resilience Education</vt:lpstr>
      <vt:lpstr>PowerPoint Presentation</vt:lpstr>
      <vt:lpstr>PowerPoint Presentation</vt:lpstr>
      <vt:lpstr>PowerPoint Presentation</vt:lpstr>
      <vt:lpstr>Last Weekend Tides Were 2.5’ Above Normal</vt:lpstr>
      <vt:lpstr>Last Weekend Tides Were 2.5’ Above Normal Worst Flooding Since Hurrican Isabel in 2003</vt:lpstr>
      <vt:lpstr>Based on the data sets provided (and other sources of knowledge/data) what problems or issues can you identify? What claims could you make based on the data provided? What might you be interested in investigating further?  What opportunities might there be for outdoor field experiences and investigations?   Opportunities for stewardship and/or civic action?</vt:lpstr>
      <vt:lpstr>PowerPoint Presentation</vt:lpstr>
      <vt:lpstr>PowerPoint Presentation</vt:lpstr>
      <vt:lpstr>PowerPoint Presentation</vt:lpstr>
      <vt:lpstr>PowerPoint Presentation</vt:lpstr>
      <vt:lpstr>PowerPoint Presentation</vt:lpstr>
      <vt:lpstr>Wrap up</vt:lpstr>
      <vt:lpstr>NOAA Support for Resilience Education and MWEEs</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the Meaningful Watershed Education Experience in Support of Community Resilience</dc:title>
  <cp:lastModifiedBy>Bart Merrick</cp:lastModifiedBy>
  <cp:revision>2</cp:revision>
  <dcterms:modified xsi:type="dcterms:W3CDTF">2019-10-29T16:15:37Z</dcterms:modified>
</cp:coreProperties>
</file>