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Dosis"/>
      <p:regular r:id="rId16"/>
      <p:bold r:id="rId17"/>
    </p:embeddedFont>
    <p:embeddedFont>
      <p:font typeface="Pontano Sans"/>
      <p:regular r:id="rId18"/>
    </p:embeddedFont>
    <p:embeddedFont>
      <p:font typeface="Dosis ExtraLigh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Extra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Dosis-bold.fntdata"/><Relationship Id="rId16" Type="http://schemas.openxmlformats.org/officeDocument/2006/relationships/font" Target="fonts/Dosi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osisExtraLight-regular.fntdata"/><Relationship Id="rId6" Type="http://schemas.openxmlformats.org/officeDocument/2006/relationships/slide" Target="slides/slide1.xml"/><Relationship Id="rId18" Type="http://schemas.openxmlformats.org/officeDocument/2006/relationships/font" Target="fonts/Pontan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e7ae8a35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4e7ae8a3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4e0292dc9_1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4e0292dc9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e0292dc9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e0292dc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leaves">
  <p:cSld name="BLANK_2"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chemeClr val="accen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rect b="b" l="l" r="r" t="t"/>
            <a:pathLst>
              <a:path extrusionOk="0" h="12944" w="19646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rect b="b" l="l" r="r" t="t"/>
            <a:pathLst>
              <a:path extrusionOk="0" h="10385" w="11196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rect b="b" l="l" r="r" t="t"/>
            <a:pathLst>
              <a:path extrusionOk="0" h="25777" w="1996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rect b="b" l="l" r="r" t="t"/>
            <a:pathLst>
              <a:path extrusionOk="0" h="12668" w="15375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rect b="b" l="l" r="r" t="t"/>
            <a:pathLst>
              <a:path extrusionOk="0" h="10532" w="13184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rect b="b" l="l" r="r" t="t"/>
            <a:pathLst>
              <a:path extrusionOk="0" h="9557" w="5838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rect b="b" l="l" r="r" t="t"/>
            <a:pathLst>
              <a:path extrusionOk="0" h="27692" w="15908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i="1" sz="2600">
                <a:solidFill>
                  <a:schemeClr val="accent2"/>
                </a:solidFill>
              </a:defRPr>
            </a:lvl1pPr>
            <a:lvl2pPr indent="-3937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i="1" sz="2600">
                <a:solidFill>
                  <a:schemeClr val="accent2"/>
                </a:solidFill>
              </a:defRPr>
            </a:lvl2pPr>
            <a:lvl3pPr indent="-3937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i="1" sz="2600">
                <a:solidFill>
                  <a:schemeClr val="accent2"/>
                </a:solidFill>
              </a:defRPr>
            </a:lvl3pPr>
            <a:lvl4pPr indent="-3937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4pPr>
            <a:lvl5pPr indent="-3937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5pPr>
            <a:lvl6pPr indent="-3937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6pPr>
            <a:lvl7pPr indent="-3937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i="1" sz="2600">
                <a:solidFill>
                  <a:schemeClr val="accent2"/>
                </a:solidFill>
              </a:defRPr>
            </a:lvl7pPr>
            <a:lvl8pPr indent="-3937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i="1" sz="2600">
                <a:solidFill>
                  <a:schemeClr val="accent2"/>
                </a:solidFill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i="1"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96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rect b="b" l="l" r="r" t="t"/>
            <a:pathLst>
              <a:path extrusionOk="0" h="18892" w="12006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rect b="b" l="l" r="r" t="t"/>
            <a:pathLst>
              <a:path extrusionOk="0" h="13993" w="24157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rect b="b" l="l" r="r" t="t"/>
            <a:pathLst>
              <a:path extrusionOk="0" h="18486" w="12962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rect b="b" l="l" r="r" t="t"/>
            <a:pathLst>
              <a:path extrusionOk="0" h="10385" w="11195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rect b="b" l="l" r="r" t="t"/>
            <a:pathLst>
              <a:path extrusionOk="0" h="25777" w="19959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rect b="b" l="l" r="r" t="t"/>
            <a:pathLst>
              <a:path extrusionOk="0" h="8691" w="10017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2" name="Google Shape;72;p8"/>
          <p:cNvSpPr txBox="1"/>
          <p:nvPr>
            <p:ph idx="3" type="body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rect b="b" l="l" r="r" t="t"/>
            <a:pathLst>
              <a:path extrusionOk="0" h="53026" w="9427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rect b="b" l="l" r="r" t="t"/>
            <a:pathLst>
              <a:path extrusionOk="0" h="14362" w="18855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rect b="b" l="l" r="r" t="t"/>
            <a:pathLst>
              <a:path extrusionOk="0" h="9280" w="1311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rect b="b" l="l" r="r" t="t"/>
            <a:pathLst>
              <a:path extrusionOk="0" h="16571" w="10017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rect b="b" l="l" r="r" t="t"/>
            <a:pathLst>
              <a:path extrusionOk="0" h="53026" w="94269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rect b="b" l="l" r="r" t="t"/>
            <a:pathLst>
              <a:path extrusionOk="0" h="13976" w="9593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rect b="b" l="l" r="r" t="t"/>
            <a:pathLst>
              <a:path extrusionOk="0" h="19664" w="14215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rect b="b" l="l" r="r" t="t"/>
            <a:pathLst>
              <a:path extrusionOk="0" h="9943" w="11416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" type="body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://www.missourigreenschools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TO ADVANCE GREEN SCHOOLS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12" type="sldNum"/>
          </p:nvPr>
        </p:nvSpPr>
        <p:spPr>
          <a:xfrm>
            <a:off x="76209" y="44450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23"/>
          <p:cNvSpPr txBox="1"/>
          <p:nvPr>
            <p:ph idx="4294967295" type="ctrTitle"/>
          </p:nvPr>
        </p:nvSpPr>
        <p:spPr>
          <a:xfrm>
            <a:off x="685800" y="1126150"/>
            <a:ext cx="4390500" cy="8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51B148"/>
                </a:solidFill>
              </a:rPr>
              <a:t>Thanks</a:t>
            </a:r>
            <a:r>
              <a:rPr lang="en" sz="9600">
                <a:solidFill>
                  <a:srgbClr val="51B148"/>
                </a:solidFill>
              </a:rPr>
              <a:t>!</a:t>
            </a:r>
            <a:endParaRPr sz="9600">
              <a:solidFill>
                <a:srgbClr val="51B148"/>
              </a:solidFill>
            </a:endParaRPr>
          </a:p>
        </p:txBody>
      </p:sp>
      <p:sp>
        <p:nvSpPr>
          <p:cNvPr id="172" name="Google Shape;172;p23"/>
          <p:cNvSpPr txBox="1"/>
          <p:nvPr>
            <p:ph idx="4294967295" type="subTitle"/>
          </p:nvPr>
        </p:nvSpPr>
        <p:spPr>
          <a:xfrm>
            <a:off x="900375" y="1732400"/>
            <a:ext cx="5896500" cy="23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ANY QUESTIONS?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Lesli Moylan | moylan@meea.org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Hope Gribble | hope.gribble@mobot.org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Kat Golden | katherine.golden@mobot.org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5846996" y="120283"/>
            <a:ext cx="2713515" cy="2468231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 rot="2240807">
            <a:off x="6806197" y="3342476"/>
            <a:ext cx="1651746" cy="1002494"/>
          </a:xfrm>
          <a:custGeom>
            <a:rect b="b" l="l" r="r" t="t"/>
            <a:pathLst>
              <a:path extrusionOk="0" h="9354" w="15412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 rot="-6741915">
            <a:off x="7586101" y="2257966"/>
            <a:ext cx="640976" cy="998332"/>
          </a:xfrm>
          <a:custGeom>
            <a:rect b="b" l="l" r="r" t="t"/>
            <a:pathLst>
              <a:path extrusionOk="0" h="8967" w="6004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23"/>
          <p:cNvGrpSpPr/>
          <p:nvPr/>
        </p:nvGrpSpPr>
        <p:grpSpPr>
          <a:xfrm>
            <a:off x="900375" y="2407498"/>
            <a:ext cx="389994" cy="273623"/>
            <a:chOff x="559275" y="1683950"/>
            <a:chExt cx="466500" cy="327300"/>
          </a:xfrm>
        </p:grpSpPr>
        <p:sp>
          <p:nvSpPr>
            <p:cNvPr id="177" name="Google Shape;177;p2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23"/>
          <p:cNvGrpSpPr/>
          <p:nvPr/>
        </p:nvGrpSpPr>
        <p:grpSpPr>
          <a:xfrm>
            <a:off x="900375" y="2825948"/>
            <a:ext cx="389994" cy="273623"/>
            <a:chOff x="559275" y="1683950"/>
            <a:chExt cx="466500" cy="327300"/>
          </a:xfrm>
        </p:grpSpPr>
        <p:sp>
          <p:nvSpPr>
            <p:cNvPr id="180" name="Google Shape;180;p2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900375" y="3244398"/>
            <a:ext cx="389994" cy="273623"/>
            <a:chOff x="559275" y="1683950"/>
            <a:chExt cx="466500" cy="327300"/>
          </a:xfrm>
        </p:grpSpPr>
        <p:sp>
          <p:nvSpPr>
            <p:cNvPr id="183" name="Google Shape;183;p23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375" y="3662850"/>
            <a:ext cx="1271303" cy="114417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2252850" y="3917075"/>
            <a:ext cx="4638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FFFFFF"/>
                </a:solidFill>
                <a:latin typeface="Pontano Sans"/>
                <a:ea typeface="Pontano Sans"/>
                <a:cs typeface="Pontano Sans"/>
                <a:sym typeface="Pontano Sans"/>
                <a:hlinkClick r:id="rId4"/>
              </a:rPr>
              <a:t>missourigreenschools.org</a:t>
            </a:r>
            <a:endParaRPr sz="2400">
              <a:solidFill>
                <a:srgbClr val="FFFFFF"/>
              </a:solidFill>
              <a:latin typeface="Pontano Sans"/>
              <a:ea typeface="Pontano Sans"/>
              <a:cs typeface="Pontano Sans"/>
              <a:sym typeface="Pontan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3847250" y="1203125"/>
            <a:ext cx="41040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84F56"/>
                </a:solidFill>
              </a:rPr>
              <a:t>Increase participation in and employ practices aligned with U.S. Department of Education Green Ribbon Schools through engaging schools in regional and state-level green schools programs</a:t>
            </a:r>
            <a:endParaRPr sz="24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Strategies for the Goal: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3847250" y="1203125"/>
            <a:ext cx="51081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84F56"/>
                </a:solidFill>
              </a:rPr>
              <a:t>CONSISTENT USE OF COMMON VOCABULARY BY SCHOOLS AND PARTNER ORGANIZATIONS</a:t>
            </a:r>
            <a:endParaRPr sz="24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22" name="Google Shape;122;p16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3923975" y="2679650"/>
            <a:ext cx="5252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</a:t>
            </a:r>
            <a:r>
              <a:rPr lang="en" sz="2400"/>
              <a:t>educing Environmental Impacts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Improving Health and Wellness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Integrating Sustainability Education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type="title"/>
          </p:nvPr>
        </p:nvSpPr>
        <p:spPr>
          <a:xfrm>
            <a:off x="3948225" y="58837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Strategies for the Goal: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3973475" y="1203075"/>
            <a:ext cx="51081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84F56"/>
                </a:solidFill>
              </a:rPr>
              <a:t>PROGRESS IS HOLISTIC AND FLEXIBLE FOR EACH SCHOOL</a:t>
            </a:r>
            <a:endParaRPr sz="24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4037575" y="2203850"/>
            <a:ext cx="5252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Different starting points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All three pillars should be addressed moving forward 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Old does not mean ineligible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3822000" y="58842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Strategies for the Goal:</a:t>
            </a:r>
            <a:endParaRPr/>
          </a:p>
        </p:txBody>
      </p:sp>
      <p:sp>
        <p:nvSpPr>
          <p:cNvPr id="138" name="Google Shape;138;p18"/>
          <p:cNvSpPr txBox="1"/>
          <p:nvPr>
            <p:ph idx="1" type="body"/>
          </p:nvPr>
        </p:nvSpPr>
        <p:spPr>
          <a:xfrm>
            <a:off x="3847250" y="1203125"/>
            <a:ext cx="51081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484F56"/>
                </a:solidFill>
              </a:rPr>
              <a:t>YOU CAN’T MANAGE WHAT YOU DON’T MEASURE</a:t>
            </a:r>
            <a:endParaRPr sz="24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>
            <a:off x="3936600" y="2147100"/>
            <a:ext cx="5252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Baseline information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Metrics to advance schools forward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tool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3954525" y="588375"/>
            <a:ext cx="48648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Strategies for the Goal:</a:t>
            </a:r>
            <a:endParaRPr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3979775" y="1203075"/>
            <a:ext cx="5252400" cy="23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484F56"/>
                </a:solidFill>
              </a:rPr>
              <a:t>GREEN SCHOOLS ARE </a:t>
            </a:r>
            <a:r>
              <a:rPr b="1" lang="en">
                <a:solidFill>
                  <a:srgbClr val="484F56"/>
                </a:solidFill>
              </a:rPr>
              <a:t>STRENGTHENED</a:t>
            </a:r>
            <a:r>
              <a:rPr b="1" lang="en">
                <a:solidFill>
                  <a:srgbClr val="484F56"/>
                </a:solidFill>
              </a:rPr>
              <a:t> BY PARTNERSHIPS</a:t>
            </a:r>
            <a:endParaRPr sz="2400">
              <a:solidFill>
                <a:srgbClr val="484F5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84F56"/>
              </a:solidFill>
            </a:endParaRPr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4069125" y="2147050"/>
            <a:ext cx="5252400" cy="29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Creates a stronger network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Bring resources to the table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Partnerships present challenges </a:t>
            </a:r>
            <a:br>
              <a:rPr lang="en"/>
            </a:br>
            <a:r>
              <a:rPr lang="en"/>
              <a:t>and opportunities </a:t>
            </a: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ctrTitle"/>
          </p:nvPr>
        </p:nvSpPr>
        <p:spPr>
          <a:xfrm>
            <a:off x="5248175" y="222500"/>
            <a:ext cx="351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AT </a:t>
            </a:r>
            <a:br>
              <a:rPr lang="en"/>
            </a:br>
            <a:r>
              <a:rPr lang="en"/>
              <a:t>THE TABLE</a:t>
            </a:r>
            <a:endParaRPr/>
          </a:p>
        </p:txBody>
      </p:sp>
      <p:sp>
        <p:nvSpPr>
          <p:cNvPr id="153" name="Google Shape;153;p20"/>
          <p:cNvSpPr txBox="1"/>
          <p:nvPr>
            <p:ph idx="1" type="subTitle"/>
          </p:nvPr>
        </p:nvSpPr>
        <p:spPr>
          <a:xfrm>
            <a:off x="5279325" y="1454875"/>
            <a:ext cx="3669300" cy="15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</a:t>
            </a:r>
            <a:r>
              <a:rPr lang="en" sz="2400"/>
              <a:t>ho has a green schools program at their state?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Who is actively developing a program?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1" type="subTitle"/>
          </p:nvPr>
        </p:nvSpPr>
        <p:spPr>
          <a:xfrm>
            <a:off x="5223925" y="1312875"/>
            <a:ext cx="3669300" cy="3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some key strategies that have helped you in your journey?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were some of the challenges along the way?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do you feel like you need to get started?  </a:t>
            </a:r>
            <a:endParaRPr sz="2400"/>
          </a:p>
        </p:txBody>
      </p:sp>
      <p:sp>
        <p:nvSpPr>
          <p:cNvPr id="159" name="Google Shape;159;p21"/>
          <p:cNvSpPr txBox="1"/>
          <p:nvPr>
            <p:ph type="ctrTitle"/>
          </p:nvPr>
        </p:nvSpPr>
        <p:spPr>
          <a:xfrm>
            <a:off x="5223925" y="229275"/>
            <a:ext cx="310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ADVICE AND EXPERIENCES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ctrTitle"/>
          </p:nvPr>
        </p:nvSpPr>
        <p:spPr>
          <a:xfrm>
            <a:off x="5248175" y="222500"/>
            <a:ext cx="351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NEXT STEPS</a:t>
            </a:r>
            <a:endParaRPr/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5336125" y="1454875"/>
            <a:ext cx="3669300" cy="15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How do we extend access to our program to include high needs schools with high needs?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