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5"/>
  </p:notesMasterIdLst>
  <p:handoutMasterIdLst>
    <p:handoutMasterId r:id="rId36"/>
  </p:handoutMasterIdLst>
  <p:sldIdLst>
    <p:sldId id="302" r:id="rId2"/>
    <p:sldId id="325" r:id="rId3"/>
    <p:sldId id="303" r:id="rId4"/>
    <p:sldId id="304" r:id="rId5"/>
    <p:sldId id="326" r:id="rId6"/>
    <p:sldId id="284" r:id="rId7"/>
    <p:sldId id="260" r:id="rId8"/>
    <p:sldId id="259" r:id="rId9"/>
    <p:sldId id="327" r:id="rId10"/>
    <p:sldId id="328" r:id="rId11"/>
    <p:sldId id="329" r:id="rId12"/>
    <p:sldId id="275" r:id="rId13"/>
    <p:sldId id="314" r:id="rId14"/>
    <p:sldId id="317" r:id="rId15"/>
    <p:sldId id="352" r:id="rId16"/>
    <p:sldId id="332" r:id="rId17"/>
    <p:sldId id="333" r:id="rId18"/>
    <p:sldId id="336" r:id="rId19"/>
    <p:sldId id="334" r:id="rId20"/>
    <p:sldId id="335" r:id="rId21"/>
    <p:sldId id="337" r:id="rId22"/>
    <p:sldId id="294" r:id="rId23"/>
    <p:sldId id="322" r:id="rId24"/>
    <p:sldId id="323" r:id="rId25"/>
    <p:sldId id="320" r:id="rId26"/>
    <p:sldId id="339" r:id="rId27"/>
    <p:sldId id="340" r:id="rId28"/>
    <p:sldId id="341" r:id="rId29"/>
    <p:sldId id="342" r:id="rId30"/>
    <p:sldId id="354" r:id="rId31"/>
    <p:sldId id="355" r:id="rId32"/>
    <p:sldId id="353" r:id="rId33"/>
    <p:sldId id="351" r:id="rId3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8" autoAdjust="0"/>
    <p:restoredTop sz="80744" autoAdjust="0"/>
  </p:normalViewPr>
  <p:slideViewPr>
    <p:cSldViewPr snapToGrid="0">
      <p:cViewPr varScale="1">
        <p:scale>
          <a:sx n="51" d="100"/>
          <a:sy n="51" d="100"/>
        </p:scale>
        <p:origin x="1280" y="52"/>
      </p:cViewPr>
      <p:guideLst/>
    </p:cSldViewPr>
  </p:slideViewPr>
  <p:outlineViewPr>
    <p:cViewPr>
      <p:scale>
        <a:sx n="33" d="100"/>
        <a:sy n="33" d="100"/>
      </p:scale>
      <p:origin x="0" y="-20064"/>
    </p:cViewPr>
  </p:outlineViewPr>
  <p:notesTextViewPr>
    <p:cViewPr>
      <p:scale>
        <a:sx n="3" d="2"/>
        <a:sy n="3" d="2"/>
      </p:scale>
      <p:origin x="0" y="0"/>
    </p:cViewPr>
  </p:notesTextViewPr>
  <p:sorterViewPr>
    <p:cViewPr>
      <p:scale>
        <a:sx n="66" d="100"/>
        <a:sy n="66" d="100"/>
      </p:scale>
      <p:origin x="0" y="-1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xarart\Desktop\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Published Articles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1990 to 1999</c:v>
                </c:pt>
                <c:pt idx="1">
                  <c:v>2000 to 2009</c:v>
                </c:pt>
                <c:pt idx="2">
                  <c:v>2010 to 2015</c:v>
                </c:pt>
              </c:strCache>
            </c:strRef>
          </c:cat>
          <c:val>
            <c:numRef>
              <c:f>Sheet1!$B$2:$B$4</c:f>
              <c:numCache>
                <c:formatCode>General</c:formatCode>
                <c:ptCount val="3"/>
                <c:pt idx="0">
                  <c:v>12</c:v>
                </c:pt>
                <c:pt idx="1">
                  <c:v>433</c:v>
                </c:pt>
                <c:pt idx="2">
                  <c:v>1489</c:v>
                </c:pt>
              </c:numCache>
            </c:numRef>
          </c:val>
          <c:extLst>
            <c:ext xmlns:c16="http://schemas.microsoft.com/office/drawing/2014/chart" uri="{C3380CC4-5D6E-409C-BE32-E72D297353CC}">
              <c16:uniqueId val="{00000000-13E1-439E-A463-9D9A4D2952EF}"/>
            </c:ext>
          </c:extLst>
        </c:ser>
        <c:dLbls>
          <c:showLegendKey val="0"/>
          <c:showVal val="0"/>
          <c:showCatName val="0"/>
          <c:showSerName val="0"/>
          <c:showPercent val="0"/>
          <c:showBubbleSize val="0"/>
        </c:dLbls>
        <c:gapWidth val="100"/>
        <c:overlap val="-24"/>
        <c:axId val="356945856"/>
        <c:axId val="356946248"/>
      </c:barChart>
      <c:catAx>
        <c:axId val="35694585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Years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6946248"/>
        <c:crosses val="autoZero"/>
        <c:auto val="1"/>
        <c:lblAlgn val="ctr"/>
        <c:lblOffset val="100"/>
        <c:noMultiLvlLbl val="0"/>
      </c:catAx>
      <c:valAx>
        <c:axId val="356946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a:t>
                </a:r>
                <a:r>
                  <a:rPr lang="en-US" sz="1200" baseline="0"/>
                  <a:t> Published Articles</a:t>
                </a:r>
                <a:endParaRPr lang="en-US"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694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633" cy="470705"/>
          </a:xfrm>
          <a:prstGeom prst="rect">
            <a:avLst/>
          </a:prstGeom>
        </p:spPr>
        <p:txBody>
          <a:bodyPr vert="horz" lIns="92327" tIns="46163" rIns="92327" bIns="46163" rtlCol="0"/>
          <a:lstStyle>
            <a:lvl1pPr algn="l">
              <a:defRPr sz="1200"/>
            </a:lvl1pPr>
          </a:lstStyle>
          <a:p>
            <a:endParaRPr lang="en-US"/>
          </a:p>
        </p:txBody>
      </p:sp>
      <p:sp>
        <p:nvSpPr>
          <p:cNvPr id="3" name="Date Placeholder 2"/>
          <p:cNvSpPr>
            <a:spLocks noGrp="1"/>
          </p:cNvSpPr>
          <p:nvPr>
            <p:ph type="dt" sz="quarter" idx="1"/>
          </p:nvPr>
        </p:nvSpPr>
        <p:spPr>
          <a:xfrm>
            <a:off x="4023237" y="0"/>
            <a:ext cx="3077633" cy="470705"/>
          </a:xfrm>
          <a:prstGeom prst="rect">
            <a:avLst/>
          </a:prstGeom>
        </p:spPr>
        <p:txBody>
          <a:bodyPr vert="horz" lIns="92327" tIns="46163" rIns="92327" bIns="46163" rtlCol="0"/>
          <a:lstStyle>
            <a:lvl1pPr algn="r">
              <a:defRPr sz="1200"/>
            </a:lvl1pPr>
          </a:lstStyle>
          <a:p>
            <a:fld id="{0201CE03-79B8-452F-920F-1B27CB27FE58}" type="datetimeFigureOut">
              <a:rPr lang="en-US" smtClean="0"/>
              <a:t>10/15/2017</a:t>
            </a:fld>
            <a:endParaRPr lang="en-US"/>
          </a:p>
        </p:txBody>
      </p:sp>
      <p:sp>
        <p:nvSpPr>
          <p:cNvPr id="4" name="Footer Placeholder 3"/>
          <p:cNvSpPr>
            <a:spLocks noGrp="1"/>
          </p:cNvSpPr>
          <p:nvPr>
            <p:ph type="ftr" sz="quarter" idx="2"/>
          </p:nvPr>
        </p:nvSpPr>
        <p:spPr>
          <a:xfrm>
            <a:off x="0" y="8917771"/>
            <a:ext cx="3077633" cy="470705"/>
          </a:xfrm>
          <a:prstGeom prst="rect">
            <a:avLst/>
          </a:prstGeom>
        </p:spPr>
        <p:txBody>
          <a:bodyPr vert="horz" lIns="92327" tIns="46163" rIns="92327" bIns="46163" rtlCol="0" anchor="b"/>
          <a:lstStyle>
            <a:lvl1pPr algn="l">
              <a:defRPr sz="1200"/>
            </a:lvl1pPr>
          </a:lstStyle>
          <a:p>
            <a:endParaRPr lang="en-US"/>
          </a:p>
        </p:txBody>
      </p:sp>
      <p:sp>
        <p:nvSpPr>
          <p:cNvPr id="5" name="Slide Number Placeholder 4"/>
          <p:cNvSpPr>
            <a:spLocks noGrp="1"/>
          </p:cNvSpPr>
          <p:nvPr>
            <p:ph type="sldNum" sz="quarter" idx="3"/>
          </p:nvPr>
        </p:nvSpPr>
        <p:spPr>
          <a:xfrm>
            <a:off x="4023237" y="8917771"/>
            <a:ext cx="3077633" cy="470705"/>
          </a:xfrm>
          <a:prstGeom prst="rect">
            <a:avLst/>
          </a:prstGeom>
        </p:spPr>
        <p:txBody>
          <a:bodyPr vert="horz" lIns="92327" tIns="46163" rIns="92327" bIns="46163" rtlCol="0" anchor="b"/>
          <a:lstStyle>
            <a:lvl1pPr algn="r">
              <a:defRPr sz="1200"/>
            </a:lvl1pPr>
          </a:lstStyle>
          <a:p>
            <a:fld id="{05A0B5C7-0FA1-4EFA-B0FC-FB6129194D70}" type="slidenum">
              <a:rPr lang="en-US" smtClean="0"/>
              <a:t>‹#›</a:t>
            </a:fld>
            <a:endParaRPr lang="en-US"/>
          </a:p>
        </p:txBody>
      </p:sp>
    </p:spTree>
    <p:extLst>
      <p:ext uri="{BB962C8B-B14F-4D97-AF65-F5344CB8AC3E}">
        <p14:creationId xmlns:p14="http://schemas.microsoft.com/office/powerpoint/2010/main" val="1226576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A39FE3E6-F280-4960-8E71-1C00674203C9}" type="datetimeFigureOut">
              <a:rPr lang="en-US" smtClean="0"/>
              <a:t>10/15/2017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3C0BEF8E-759D-487C-9665-8187B4B8371F}" type="slidenum">
              <a:rPr lang="en-US" smtClean="0"/>
              <a:t>‹#›</a:t>
            </a:fld>
            <a:endParaRPr lang="en-US"/>
          </a:p>
        </p:txBody>
      </p:sp>
    </p:spTree>
    <p:extLst>
      <p:ext uri="{BB962C8B-B14F-4D97-AF65-F5344CB8AC3E}">
        <p14:creationId xmlns:p14="http://schemas.microsoft.com/office/powerpoint/2010/main" val="160597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1</a:t>
            </a:fld>
            <a:endParaRPr lang="en-US"/>
          </a:p>
        </p:txBody>
      </p:sp>
    </p:spTree>
    <p:extLst>
      <p:ext uri="{BB962C8B-B14F-4D97-AF65-F5344CB8AC3E}">
        <p14:creationId xmlns:p14="http://schemas.microsoft.com/office/powerpoint/2010/main" val="281123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As we know, relevance</a:t>
            </a:r>
            <a:r>
              <a:rPr lang="en-US" altLang="zh-TW" baseline="0" dirty="0"/>
              <a:t> and interest are essential for learning. </a:t>
            </a:r>
            <a:r>
              <a:rPr lang="en-US" sz="1200" kern="1200" dirty="0">
                <a:solidFill>
                  <a:schemeClr val="tx1"/>
                </a:solidFill>
                <a:effectLst/>
                <a:latin typeface="+mn-lt"/>
                <a:ea typeface="+mn-ea"/>
                <a:cs typeface="+mn-cs"/>
              </a:rPr>
              <a:t>But because climate change may be distant, global, and hard to measure, it is more challenging to make relevant and engaging. </a:t>
            </a:r>
            <a:r>
              <a:rPr lang="en-US" altLang="zh-TW" dirty="0"/>
              <a:t>In</a:t>
            </a:r>
            <a:r>
              <a:rPr lang="en-US" altLang="zh-TW" baseline="0" dirty="0"/>
              <a:t> these papers</a:t>
            </a:r>
            <a:r>
              <a:rPr lang="en-US" altLang="zh-TW" dirty="0"/>
              <a:t> educators found ways to link climate change to </a:t>
            </a:r>
            <a:r>
              <a:rPr lang="en-US" altLang="zh-TW" b="1" dirty="0"/>
              <a:t>impacts</a:t>
            </a:r>
            <a:r>
              <a:rPr lang="en-US" altLang="zh-TW" b="1" baseline="0" dirty="0"/>
              <a:t> and risks </a:t>
            </a:r>
            <a:r>
              <a:rPr lang="en-US" altLang="zh-TW" b="0" baseline="0" dirty="0"/>
              <a:t>to agriculture and ecosystems. They didn’t just talk about carbon and temperature, they talked about water and food. </a:t>
            </a:r>
            <a:r>
              <a:rPr lang="en-US" altLang="zh-TW" b="0" dirty="0"/>
              <a:t>In many cases students collected data, analyzed it, and looked at trends</a:t>
            </a:r>
            <a:r>
              <a:rPr lang="en-US" altLang="zh-TW" dirty="0"/>
              <a:t>. Sometimes this enabled them to interacted with local scientists.</a:t>
            </a:r>
            <a:endParaRPr lang="zh-TW" altLang="en-US"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10</a:t>
            </a:fld>
            <a:endParaRPr lang="en-US"/>
          </a:p>
        </p:txBody>
      </p:sp>
    </p:spTree>
    <p:extLst>
      <p:ext uri="{BB962C8B-B14F-4D97-AF65-F5344CB8AC3E}">
        <p14:creationId xmlns:p14="http://schemas.microsoft.com/office/powerpoint/2010/main" val="302403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This approach to learning science by doing science enabled learners to come to their own conclusions about climate trends.</a:t>
            </a:r>
            <a:endParaRPr lang="zh-TW" altLang="en-US"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11</a:t>
            </a:fld>
            <a:endParaRPr lang="en-US"/>
          </a:p>
        </p:txBody>
      </p:sp>
    </p:spTree>
    <p:extLst>
      <p:ext uri="{BB962C8B-B14F-4D97-AF65-F5344CB8AC3E}">
        <p14:creationId xmlns:p14="http://schemas.microsoft.com/office/powerpoint/2010/main" val="4177143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one</a:t>
            </a:r>
            <a:r>
              <a:rPr lang="en-US" baseline="0" dirty="0"/>
              <a:t> </a:t>
            </a:r>
            <a:r>
              <a:rPr lang="en-US" dirty="0"/>
              <a:t>example, students looked at their ecological footprint and realized their energy use created carbon emissions and</a:t>
            </a:r>
            <a:r>
              <a:rPr lang="en-US" baseline="0" dirty="0"/>
              <a:t> affected the</a:t>
            </a:r>
            <a:r>
              <a:rPr lang="en-US" dirty="0"/>
              <a:t> climate. This helps make climate change personal and relevant and encouraged them to think</a:t>
            </a:r>
            <a:r>
              <a:rPr lang="en-US" baseline="0" dirty="0"/>
              <a:t> about personal choices, such as meat consumption</a:t>
            </a:r>
            <a:r>
              <a:rPr lang="en-US" dirty="0"/>
              <a:t>. </a:t>
            </a:r>
            <a:endParaRPr lang="en-US" strike="sngStrike" dirty="0"/>
          </a:p>
        </p:txBody>
      </p:sp>
      <p:sp>
        <p:nvSpPr>
          <p:cNvPr id="4" name="Slide Number Placeholder 3"/>
          <p:cNvSpPr>
            <a:spLocks noGrp="1"/>
          </p:cNvSpPr>
          <p:nvPr>
            <p:ph type="sldNum" sz="quarter" idx="10"/>
          </p:nvPr>
        </p:nvSpPr>
        <p:spPr/>
        <p:txBody>
          <a:bodyPr/>
          <a:lstStyle/>
          <a:p>
            <a:fld id="{3C0BEF8E-759D-487C-9665-8187B4B8371F}" type="slidenum">
              <a:rPr lang="en-US" smtClean="0"/>
              <a:t>12</a:t>
            </a:fld>
            <a:endParaRPr lang="en-US"/>
          </a:p>
        </p:txBody>
      </p:sp>
    </p:spTree>
    <p:extLst>
      <p:ext uri="{BB962C8B-B14F-4D97-AF65-F5344CB8AC3E}">
        <p14:creationId xmlns:p14="http://schemas.microsoft.com/office/powerpoint/2010/main" val="3073129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Teachers used a variety of strategies to make lessons experiential and engaging, like role plays, videos, debates, worksheets, and computer models.</a:t>
            </a:r>
            <a:endParaRPr lang="zh-TW" altLang="en-US"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13</a:t>
            </a:fld>
            <a:endParaRPr lang="en-US"/>
          </a:p>
        </p:txBody>
      </p:sp>
    </p:spTree>
    <p:extLst>
      <p:ext uri="{BB962C8B-B14F-4D97-AF65-F5344CB8AC3E}">
        <p14:creationId xmlns:p14="http://schemas.microsoft.com/office/powerpoint/2010/main" val="287986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another example, this time an evaluation of university classes in remote sensing, the instructor taught students to use data from GIS programs and satellites to map snow cover and deforestation. Pre and post tests showed that students’ content knowledge increased significantly. Students also reported increases in their awareness, confidence, and understanding about climate change.</a:t>
            </a:r>
          </a:p>
        </p:txBody>
      </p:sp>
      <p:sp>
        <p:nvSpPr>
          <p:cNvPr id="4" name="Slide Number Placeholder 3"/>
          <p:cNvSpPr>
            <a:spLocks noGrp="1"/>
          </p:cNvSpPr>
          <p:nvPr>
            <p:ph type="sldNum" sz="quarter" idx="10"/>
          </p:nvPr>
        </p:nvSpPr>
        <p:spPr/>
        <p:txBody>
          <a:bodyPr/>
          <a:lstStyle/>
          <a:p>
            <a:fld id="{3C0BEF8E-759D-487C-9665-8187B4B8371F}" type="slidenum">
              <a:rPr lang="en-US" smtClean="0"/>
              <a:t>14</a:t>
            </a:fld>
            <a:endParaRPr lang="en-US"/>
          </a:p>
        </p:txBody>
      </p:sp>
    </p:spTree>
    <p:extLst>
      <p:ext uri="{BB962C8B-B14F-4D97-AF65-F5344CB8AC3E}">
        <p14:creationId xmlns:p14="http://schemas.microsoft.com/office/powerpoint/2010/main" val="388107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So to summarize our first theme of relevant, interesting, and data-based education, educators used a variety of strategies to meet these goals. They used personal and local impacts, engaging and experiential activities, and collected or analyzed their own data to help learners draw their own conclusions.</a:t>
            </a:r>
          </a:p>
          <a:p>
            <a:r>
              <a:rPr lang="en-US" altLang="zh-TW" dirty="0"/>
              <a:t>ADD ARROWS</a:t>
            </a:r>
          </a:p>
          <a:p>
            <a:r>
              <a:rPr lang="en-US" sz="1200" kern="1200" dirty="0">
                <a:solidFill>
                  <a:schemeClr val="tx1"/>
                </a:solidFill>
                <a:effectLst/>
                <a:latin typeface="+mn-lt"/>
                <a:ea typeface="+mn-ea"/>
                <a:cs typeface="+mn-cs"/>
              </a:rPr>
              <a:t>Of course these strategies work together!  Collecting your own data makes the activity relevant, Local topics tend to be interesting, and analyzing and making sense of relevant data is interesting.</a:t>
            </a:r>
            <a:endParaRPr lang="zh-TW" altLang="en-US" dirty="0"/>
          </a:p>
        </p:txBody>
      </p:sp>
      <p:sp>
        <p:nvSpPr>
          <p:cNvPr id="4" name="投影片編號版面配置區 3"/>
          <p:cNvSpPr>
            <a:spLocks noGrp="1"/>
          </p:cNvSpPr>
          <p:nvPr>
            <p:ph type="sldNum" sz="quarter" idx="10"/>
          </p:nvPr>
        </p:nvSpPr>
        <p:spPr/>
        <p:txBody>
          <a:bodyPr/>
          <a:lstStyle/>
          <a:p>
            <a:fld id="{3C0BEF8E-759D-487C-9665-8187B4B8371F}" type="slidenum">
              <a:rPr lang="en-US" smtClean="0"/>
              <a:t>15</a:t>
            </a:fld>
            <a:endParaRPr lang="en-US"/>
          </a:p>
        </p:txBody>
      </p:sp>
    </p:spTree>
    <p:extLst>
      <p:ext uri="{BB962C8B-B14F-4D97-AF65-F5344CB8AC3E}">
        <p14:creationId xmlns:p14="http://schemas.microsoft.com/office/powerpoint/2010/main" val="826879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And here is our second category. In our review, some papers stressed that it wasn’t enough to convey climate science, educators should empower learners to work toward change. This tended to involve learning skills, debating options, and doing projects. Projects could be class assignments or community activities. And this is</a:t>
            </a:r>
            <a:r>
              <a:rPr lang="en-US" altLang="zh-TW" baseline="0" dirty="0"/>
              <a:t> good environmental education or education for sustainable development – just a bit more challenging in the context of climate change.</a:t>
            </a:r>
            <a:endParaRPr lang="en-US" altLang="zh-TW"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16</a:t>
            </a:fld>
            <a:endParaRPr lang="en-US"/>
          </a:p>
        </p:txBody>
      </p:sp>
    </p:spTree>
    <p:extLst>
      <p:ext uri="{BB962C8B-B14F-4D97-AF65-F5344CB8AC3E}">
        <p14:creationId xmlns:p14="http://schemas.microsoft.com/office/powerpoint/2010/main" val="1585716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Classroom projects included assignments like writing short messages for a radio station or making videos to convey climate change implications. They even showed the videos to the public.</a:t>
            </a:r>
            <a:r>
              <a:rPr lang="en-US" sz="1200" baseline="0" dirty="0"/>
              <a:t> </a:t>
            </a:r>
            <a:r>
              <a:rPr lang="en-US" sz="1200" dirty="0">
                <a:solidFill>
                  <a:srgbClr val="FF0000"/>
                </a:solidFill>
              </a:rPr>
              <a:t>These</a:t>
            </a:r>
            <a:r>
              <a:rPr lang="en-US" sz="1200" baseline="0" dirty="0">
                <a:solidFill>
                  <a:srgbClr val="FF0000"/>
                </a:solidFill>
              </a:rPr>
              <a:t> projects</a:t>
            </a:r>
            <a:r>
              <a:rPr lang="en-US" sz="1200" dirty="0">
                <a:solidFill>
                  <a:srgbClr val="FF0000"/>
                </a:solidFill>
              </a:rPr>
              <a:t> helped learners gain skills and understand the impact of scale so that they will use their efforts to affect an appropriately</a:t>
            </a:r>
            <a:r>
              <a:rPr lang="en-US" sz="1200" baseline="0" dirty="0">
                <a:solidFill>
                  <a:srgbClr val="FF0000"/>
                </a:solidFill>
              </a:rPr>
              <a:t> local</a:t>
            </a:r>
            <a:r>
              <a:rPr lang="en-US" sz="1200" dirty="0">
                <a:solidFill>
                  <a:srgbClr val="FF0000"/>
                </a:solidFill>
              </a:rPr>
              <a:t> problem.</a:t>
            </a:r>
            <a:r>
              <a:rPr lang="en-US" sz="1200" baseline="0" dirty="0">
                <a:solidFill>
                  <a:srgbClr val="FF0000"/>
                </a:solidFill>
              </a:rPr>
              <a:t> </a:t>
            </a:r>
            <a:endParaRPr lang="en-US" sz="1200" u="sng"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17</a:t>
            </a:fld>
            <a:endParaRPr lang="en-US"/>
          </a:p>
        </p:txBody>
      </p:sp>
    </p:spTree>
    <p:extLst>
      <p:ext uri="{BB962C8B-B14F-4D97-AF65-F5344CB8AC3E}">
        <p14:creationId xmlns:p14="http://schemas.microsoft.com/office/powerpoint/2010/main" val="2950175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educators used field experiences to connect learners with those at risk of impacts of climate change. Students worked with these farmers to help them adapt. Completing a community project increased confidence and efficacy as learners gained skills.</a:t>
            </a:r>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18</a:t>
            </a:fld>
            <a:endParaRPr lang="en-US"/>
          </a:p>
        </p:txBody>
      </p:sp>
    </p:spTree>
    <p:extLst>
      <p:ext uri="{BB962C8B-B14F-4D97-AF65-F5344CB8AC3E}">
        <p14:creationId xmlns:p14="http://schemas.microsoft.com/office/powerpoint/2010/main" val="182589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Canada, for example, educators helped 13 and 14 year old students research local climate change impacts and share their findings with others through pamphlets and videos, then implement action projects. These included a “lunch without waste” project and planting tree with signs of their value to the ecosystem. The authors measured changes in students’ ideas about many aspects of climate change, including impacts to the local region and their personal lives, and the noted that the action projects “encouraged the emergence of feelings of empowerment relating to the capacity to make a difference.”</a:t>
            </a:r>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19</a:t>
            </a:fld>
            <a:endParaRPr lang="en-US"/>
          </a:p>
        </p:txBody>
      </p:sp>
    </p:spTree>
    <p:extLst>
      <p:ext uri="{BB962C8B-B14F-4D97-AF65-F5344CB8AC3E}">
        <p14:creationId xmlns:p14="http://schemas.microsoft.com/office/powerpoint/2010/main" val="27483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Educators have a lot of experience teaching about recycling, photosynthesis, and</a:t>
            </a:r>
            <a:r>
              <a:rPr lang="en-US" altLang="zh-TW" sz="1200" baseline="0" dirty="0"/>
              <a:t> other aspects of environmental science, </a:t>
            </a:r>
            <a:r>
              <a:rPr lang="en-US" altLang="zh-TW" sz="1200" dirty="0"/>
              <a:t>but this may not help us teach about climate change. The issue is different. It is hard to see and understand. The impacts vary around the world and may not be evident in some places. The issue is political, with a few leaders denying that it is a problem. And even for those who accept the scientific consensus on the causes of the problem, thinking</a:t>
            </a:r>
            <a:r>
              <a:rPr lang="en-US" altLang="zh-TW" sz="1200" baseline="0" dirty="0"/>
              <a:t> about mitigation is overwhelming because fossil energy </a:t>
            </a:r>
            <a:r>
              <a:rPr lang="en-US" altLang="zh-TW" sz="1200" dirty="0"/>
              <a:t>underpins almost everything in our society.</a:t>
            </a:r>
            <a:endParaRPr lang="zh-TW" altLang="en-US" sz="1200"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2</a:t>
            </a:fld>
            <a:endParaRPr lang="en-US"/>
          </a:p>
        </p:txBody>
      </p:sp>
    </p:spTree>
    <p:extLst>
      <p:ext uri="{BB962C8B-B14F-4D97-AF65-F5344CB8AC3E}">
        <p14:creationId xmlns:p14="http://schemas.microsoft.com/office/powerpoint/2010/main" val="365495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England youth tackled school energy efficiency, and in Greece students took the message home to help conserve energy and reduce greenhouse gases. Pre and post surveys showed changes to energy efficient behaviors for both students and parents after participating in the program. </a:t>
            </a:r>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20</a:t>
            </a:fld>
            <a:endParaRPr lang="en-US"/>
          </a:p>
        </p:txBody>
      </p:sp>
    </p:spTree>
    <p:extLst>
      <p:ext uri="{BB962C8B-B14F-4D97-AF65-F5344CB8AC3E}">
        <p14:creationId xmlns:p14="http://schemas.microsoft.com/office/powerpoint/2010/main" val="260576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third category refers to misconceptions</a:t>
            </a:r>
            <a:r>
              <a:rPr lang="en-US" altLang="zh-TW" baseline="0" dirty="0"/>
              <a:t> and conflicting worldviews – two things that make climate change education challenging. </a:t>
            </a:r>
            <a:r>
              <a:rPr lang="en-US" altLang="zh-TW" dirty="0"/>
              <a:t>The papers suggest educators can help learners think about the way they think and generate more sufficient understandings. I don’t know if this is common practice for educators; it might represent an area where we could improve. Let me show some</a:t>
            </a:r>
            <a:r>
              <a:rPr lang="en-US" altLang="zh-TW" baseline="0" dirty="0"/>
              <a:t> examples of what we included in this category.</a:t>
            </a:r>
            <a:endParaRPr lang="zh-TW" altLang="en-US"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21</a:t>
            </a:fld>
            <a:endParaRPr lang="en-US"/>
          </a:p>
        </p:txBody>
      </p:sp>
    </p:spTree>
    <p:extLst>
      <p:ext uri="{BB962C8B-B14F-4D97-AF65-F5344CB8AC3E}">
        <p14:creationId xmlns:p14="http://schemas.microsoft.com/office/powerpoint/2010/main" val="3694570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study from California researchers explored the nature of student conversations. The teachers were trained to facilitate the discussion with questions such as “How do you know?” or “What is the evidence for climate change?” The more students engaged and interacted with other students or the teacher the more they learned and changed their level of concern. </a:t>
            </a:r>
            <a:r>
              <a:rPr lang="en-US" sz="1200" kern="1200" dirty="0">
                <a:solidFill>
                  <a:schemeClr val="tx1"/>
                </a:solidFill>
                <a:effectLst/>
                <a:latin typeface="+mn-lt"/>
                <a:ea typeface="+mn-ea"/>
                <a:cs typeface="+mn-cs"/>
              </a:rPr>
              <a:t>What I find interesting is that environmental educators have a strong history of respecting others’ values and opinions about topics that involve ethical dilemmas, and here educators are applying some of those same strategies to factual science. Because it is possible to construct different ideas than what the communicator intended. It may be that issues that bring worldviews into conflict are best addressed with these teaching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22</a:t>
            </a:fld>
            <a:endParaRPr lang="en-US"/>
          </a:p>
        </p:txBody>
      </p:sp>
    </p:spTree>
    <p:extLst>
      <p:ext uri="{BB962C8B-B14F-4D97-AF65-F5344CB8AC3E}">
        <p14:creationId xmlns:p14="http://schemas.microsoft.com/office/powerpoint/2010/main" val="907622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teachers used discussions, questions, to guide students’ thinking so they realizes what they know, don’t know, and how they might better know what they know! In Italy,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students in discussion groups used their knowledge and reasoning to assess their own hypotheses about climate change. With some prompting from the teacher, students actually overcame their misconceptions about the causes of climate change. For example, they reasoned that global warming can’t be caused by volcanoes because the rate of eruptions has not changed much. </a:t>
            </a:r>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23</a:t>
            </a:fld>
            <a:endParaRPr lang="en-US"/>
          </a:p>
        </p:txBody>
      </p:sp>
    </p:spTree>
    <p:extLst>
      <p:ext uri="{BB962C8B-B14F-4D97-AF65-F5344CB8AC3E}">
        <p14:creationId xmlns:p14="http://schemas.microsoft.com/office/powerpoint/2010/main" val="1429100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Worksheets were used in one study to simplify concepts and guide students through discussions. While this sounds easy, it only works when educators understand both the underlying cause of the misconception and the scientific explanation so well that they can convey</a:t>
            </a:r>
            <a:r>
              <a:rPr lang="en-US" baseline="0" dirty="0"/>
              <a:t> the concept</a:t>
            </a:r>
            <a:r>
              <a:rPr lang="en-US" dirty="0"/>
              <a:t> simply.</a:t>
            </a:r>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24</a:t>
            </a:fld>
            <a:endParaRPr lang="en-US"/>
          </a:p>
        </p:txBody>
      </p:sp>
    </p:spTree>
    <p:extLst>
      <p:ext uri="{BB962C8B-B14F-4D97-AF65-F5344CB8AC3E}">
        <p14:creationId xmlns:p14="http://schemas.microsoft.com/office/powerpoint/2010/main" val="3912034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summary, our review of 49 papers that detailed evidence for effective climate change education suggest that three broad goals and a variety of strategies. </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Climate science is conveyed with relevant impacts, engaging activities, and data collection or analysis.</a:t>
            </a:r>
          </a:p>
          <a:p>
            <a:pPr marL="228600" lvl="0" indent="-228600">
              <a:buFont typeface="+mj-lt"/>
              <a:buAutoNum type="arabicPeriod"/>
            </a:pPr>
            <a:r>
              <a:rPr lang="en-US" sz="1200" kern="1200" dirty="0">
                <a:solidFill>
                  <a:schemeClr val="tx1"/>
                </a:solidFill>
                <a:effectLst/>
                <a:latin typeface="+mn-lt"/>
                <a:ea typeface="+mn-ea"/>
                <a:cs typeface="+mn-cs"/>
              </a:rPr>
              <a:t>Climate change education includes project work, in the classroom or community to build skills for solving problems and taking actions.</a:t>
            </a:r>
          </a:p>
          <a:p>
            <a:pPr marL="228600" lvl="0" indent="-228600">
              <a:buFont typeface="+mj-lt"/>
              <a:buAutoNum type="arabicPeriod"/>
            </a:pPr>
            <a:r>
              <a:rPr lang="en-US" sz="1200" kern="1200" dirty="0">
                <a:solidFill>
                  <a:schemeClr val="tx1"/>
                </a:solidFill>
                <a:effectLst/>
                <a:latin typeface="+mn-lt"/>
                <a:ea typeface="+mn-ea"/>
                <a:cs typeface="+mn-cs"/>
              </a:rPr>
              <a:t>Educators can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model their thinking and help students explore what they think and why to overcome misconceptions and critique perspectives.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worth considering whether any of these goals will be successful independently from the others. It may be that quality climate change education must endeavor to include all three components.</a:t>
            </a:r>
          </a:p>
          <a:p>
            <a:endParaRPr lang="en-US"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25</a:t>
            </a:fld>
            <a:endParaRPr lang="en-US"/>
          </a:p>
        </p:txBody>
      </p:sp>
    </p:spTree>
    <p:extLst>
      <p:ext uri="{BB962C8B-B14F-4D97-AF65-F5344CB8AC3E}">
        <p14:creationId xmlns:p14="http://schemas.microsoft.com/office/powerpoint/2010/main" val="2275900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Let’s think what would happen if we convert these themes into characteristics</a:t>
            </a:r>
            <a:r>
              <a:rPr lang="en-US" altLang="zh-TW" baseline="0" dirty="0"/>
              <a:t> that we could use to create or critique climate change education programs. </a:t>
            </a:r>
            <a:endParaRPr lang="en-US" altLang="zh-TW" dirty="0"/>
          </a:p>
          <a:p>
            <a:r>
              <a:rPr lang="en-US" altLang="zh-TW" dirty="0"/>
              <a:t>Of course any one program may have difficulty using all of these strategies, but in general, if the topic focuses on local, meaningful impacts with</a:t>
            </a:r>
            <a:r>
              <a:rPr lang="en-US" altLang="zh-TW" baseline="0" dirty="0"/>
              <a:t> engaging activities</a:t>
            </a:r>
            <a:r>
              <a:rPr lang="en-US" altLang="zh-TW" dirty="0"/>
              <a:t>; if the students can collect some data or interact with scientists; if students can plan a project to share their knowledge or demonstrate change; and if the process of doing these things enables students to reflect on what they know, and how they know it, and what that means… it might be worth doing!</a:t>
            </a:r>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3C0BEF8E-759D-487C-9665-8187B4B8371F}" type="slidenum">
              <a:rPr lang="en-US" smtClean="0"/>
              <a:t>26</a:t>
            </a:fld>
            <a:endParaRPr lang="en-US"/>
          </a:p>
        </p:txBody>
      </p:sp>
    </p:spTree>
    <p:extLst>
      <p:ext uri="{BB962C8B-B14F-4D97-AF65-F5344CB8AC3E}">
        <p14:creationId xmlns:p14="http://schemas.microsoft.com/office/powerpoint/2010/main" val="2794575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Here</a:t>
            </a:r>
            <a:r>
              <a:rPr lang="en-US" altLang="zh-TW" baseline="0" dirty="0"/>
              <a:t> is one example – it is </a:t>
            </a:r>
            <a:r>
              <a:rPr lang="en-US" altLang="zh-TW" dirty="0"/>
              <a:t>a program that I was involved with, Southeastern</a:t>
            </a:r>
            <a:r>
              <a:rPr lang="en-US" altLang="zh-TW" baseline="0" dirty="0"/>
              <a:t> Forests and Climate Change. S</a:t>
            </a:r>
            <a:r>
              <a:rPr lang="en-US" altLang="zh-TW" dirty="0"/>
              <a:t>tudents first learned about the carbon cycle. </a:t>
            </a:r>
            <a:endParaRPr lang="zh-TW" altLang="en-US" dirty="0"/>
          </a:p>
        </p:txBody>
      </p:sp>
      <p:sp>
        <p:nvSpPr>
          <p:cNvPr id="4" name="投影片編號版面配置區 3"/>
          <p:cNvSpPr>
            <a:spLocks noGrp="1"/>
          </p:cNvSpPr>
          <p:nvPr>
            <p:ph type="sldNum" sz="quarter" idx="10"/>
          </p:nvPr>
        </p:nvSpPr>
        <p:spPr/>
        <p:txBody>
          <a:bodyPr/>
          <a:lstStyle/>
          <a:p>
            <a:fld id="{3C0BEF8E-759D-487C-9665-8187B4B8371F}" type="slidenum">
              <a:rPr lang="en-US" smtClean="0"/>
              <a:t>27</a:t>
            </a:fld>
            <a:endParaRPr lang="en-US"/>
          </a:p>
        </p:txBody>
      </p:sp>
    </p:spTree>
    <p:extLst>
      <p:ext uri="{BB962C8B-B14F-4D97-AF65-F5344CB8AC3E}">
        <p14:creationId xmlns:p14="http://schemas.microsoft.com/office/powerpoint/2010/main" val="17516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And then measured carbon in trees and calculated how much carbon is sequestered each year in landscapes in their state and compared that to how much atmospheric carbon is generated by the people in their state. </a:t>
            </a:r>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28</a:t>
            </a:fld>
            <a:endParaRPr lang="en-US"/>
          </a:p>
        </p:txBody>
      </p:sp>
    </p:spTree>
    <p:extLst>
      <p:ext uri="{BB962C8B-B14F-4D97-AF65-F5344CB8AC3E}">
        <p14:creationId xmlns:p14="http://schemas.microsoft.com/office/powerpoint/2010/main" val="824648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They also explore carbon in various products and think about the opportunities they have as consumers to make choices to reduce atmospheric carbon.</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3C0BEF8E-759D-487C-9665-8187B4B8371F}" type="slidenum">
              <a:rPr lang="en-US" smtClean="0"/>
              <a:t>29</a:t>
            </a:fld>
            <a:endParaRPr lang="en-US"/>
          </a:p>
        </p:txBody>
      </p:sp>
    </p:spTree>
    <p:extLst>
      <p:ext uri="{BB962C8B-B14F-4D97-AF65-F5344CB8AC3E}">
        <p14:creationId xmlns:p14="http://schemas.microsoft.com/office/powerpoint/2010/main" val="381795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3237" marR="0" lvl="2"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Many</a:t>
            </a:r>
            <a:r>
              <a:rPr lang="en-US" sz="1600" baseline="0" dirty="0">
                <a:latin typeface="Times New Roman" panose="02020603050405020304" pitchFamily="18" charset="0"/>
                <a:cs typeface="Times New Roman" panose="02020603050405020304" pitchFamily="18" charset="0"/>
              </a:rPr>
              <a:t> e</a:t>
            </a:r>
            <a:r>
              <a:rPr lang="en-US" sz="1200" dirty="0">
                <a:latin typeface="Times New Roman" panose="02020603050405020304" pitchFamily="18" charset="0"/>
                <a:cs typeface="Times New Roman" panose="02020603050405020304" pitchFamily="18" charset="0"/>
              </a:rPr>
              <a:t>ducators are recognizing the importance of teaching about climate change and are engaging</a:t>
            </a:r>
            <a:r>
              <a:rPr lang="en-US" sz="1200" baseline="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learners in lessons about climate science,</a:t>
            </a:r>
            <a:r>
              <a:rPr lang="en-US" sz="1200" baseline="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mitigation, and adaptation strategies. This occurs in classrooms, workshops, nature centers,</a:t>
            </a:r>
            <a:r>
              <a:rPr lang="en-US" sz="1200" baseline="0" dirty="0">
                <a:latin typeface="Times New Roman" panose="02020603050405020304" pitchFamily="18" charset="0"/>
                <a:cs typeface="Times New Roman" panose="02020603050405020304" pitchFamily="18" charset="0"/>
              </a:rPr>
              <a:t> zoos </a:t>
            </a:r>
            <a:r>
              <a:rPr lang="en-US" sz="1200" dirty="0">
                <a:latin typeface="Times New Roman" panose="02020603050405020304" pitchFamily="18" charset="0"/>
                <a:cs typeface="Times New Roman" panose="02020603050405020304" pitchFamily="18" charset="0"/>
              </a:rPr>
              <a:t>and other</a:t>
            </a:r>
            <a:r>
              <a:rPr lang="en-US" sz="1200" baseline="0" dirty="0">
                <a:latin typeface="Times New Roman" panose="02020603050405020304" pitchFamily="18" charset="0"/>
                <a:cs typeface="Times New Roman" panose="02020603050405020304" pitchFamily="18" charset="0"/>
              </a:rPr>
              <a:t> community facilities around the world.</a:t>
            </a:r>
            <a:r>
              <a:rPr lang="en-US" sz="1200" dirty="0">
                <a:latin typeface="Times New Roman" panose="02020603050405020304" pitchFamily="18" charset="0"/>
                <a:cs typeface="Times New Roman" panose="02020603050405020304" pitchFamily="18" charset="0"/>
              </a:rPr>
              <a:t>  There is a great deal of diversity in HOW information is conveyed, and also in WHAT information is conveyed. </a:t>
            </a:r>
          </a:p>
          <a:p>
            <a:pPr marL="1108219" lvl="2" indent="-174982">
              <a:buFontTx/>
              <a:buChar char="-"/>
            </a:pPr>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3</a:t>
            </a:fld>
            <a:endParaRPr lang="en-US"/>
          </a:p>
        </p:txBody>
      </p:sp>
    </p:spTree>
    <p:extLst>
      <p:ext uri="{BB962C8B-B14F-4D97-AF65-F5344CB8AC3E}">
        <p14:creationId xmlns:p14="http://schemas.microsoft.com/office/powerpoint/2010/main" val="3666045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How well might these activities score on our potential climate change education goals? It</a:t>
            </a:r>
            <a:r>
              <a:rPr lang="en-US" altLang="zh-TW" baseline="0" dirty="0"/>
              <a:t> is d</a:t>
            </a:r>
            <a:r>
              <a:rPr lang="en-US" altLang="zh-TW" dirty="0"/>
              <a:t>efinitely local, meaningful, relevant and engaging and experiential. There’s no project here, but there could be. And whether students discuss what they know and what that means depends on how the educators teach. </a:t>
            </a:r>
          </a:p>
          <a:p>
            <a:endParaRPr lang="zh-TW" altLang="en-US" dirty="0"/>
          </a:p>
        </p:txBody>
      </p:sp>
      <p:sp>
        <p:nvSpPr>
          <p:cNvPr id="4" name="投影片編號版面配置區 3"/>
          <p:cNvSpPr>
            <a:spLocks noGrp="1"/>
          </p:cNvSpPr>
          <p:nvPr>
            <p:ph type="sldNum" sz="quarter" idx="10"/>
          </p:nvPr>
        </p:nvSpPr>
        <p:spPr/>
        <p:txBody>
          <a:bodyPr/>
          <a:lstStyle/>
          <a:p>
            <a:fld id="{3C0BEF8E-759D-487C-9665-8187B4B8371F}" type="slidenum">
              <a:rPr lang="en-US" smtClean="0"/>
              <a:t>30</a:t>
            </a:fld>
            <a:endParaRPr lang="en-US"/>
          </a:p>
        </p:txBody>
      </p:sp>
    </p:spTree>
    <p:extLst>
      <p:ext uri="{BB962C8B-B14F-4D97-AF65-F5344CB8AC3E}">
        <p14:creationId xmlns:p14="http://schemas.microsoft.com/office/powerpoint/2010/main" val="2609477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And if we think about how these elements might be encouraged, we can</a:t>
            </a:r>
            <a:r>
              <a:rPr lang="en-US" altLang="zh-TW" baseline="0" dirty="0"/>
              <a:t> see that three different strategies could be used to improve climate change education. S</a:t>
            </a:r>
            <a:r>
              <a:rPr lang="en-US" altLang="zh-TW" dirty="0"/>
              <a:t>ome</a:t>
            </a:r>
            <a:r>
              <a:rPr lang="en-US" altLang="zh-TW" baseline="0" dirty="0"/>
              <a:t> goals might be achieved if they were written into the instructional resources. Other goals probably depend upon teacher preparation and professional development to build teacher efficacy. Community resources could help encourage teachers to engage in community projects. It may take a concerted effort to create quality climate change education programs. And I would love to hear your thoughts about this. </a:t>
            </a:r>
            <a:endParaRPr lang="zh-TW" altLang="en-US" dirty="0"/>
          </a:p>
        </p:txBody>
      </p:sp>
      <p:sp>
        <p:nvSpPr>
          <p:cNvPr id="4" name="投影片編號版面配置區 3"/>
          <p:cNvSpPr>
            <a:spLocks noGrp="1"/>
          </p:cNvSpPr>
          <p:nvPr>
            <p:ph type="sldNum" sz="quarter" idx="10"/>
          </p:nvPr>
        </p:nvSpPr>
        <p:spPr/>
        <p:txBody>
          <a:bodyPr/>
          <a:lstStyle/>
          <a:p>
            <a:fld id="{3C0BEF8E-759D-487C-9665-8187B4B8371F}" type="slidenum">
              <a:rPr lang="en-US" smtClean="0"/>
              <a:t>31</a:t>
            </a:fld>
            <a:endParaRPr lang="en-US"/>
          </a:p>
        </p:txBody>
      </p:sp>
    </p:spTree>
    <p:extLst>
      <p:ext uri="{BB962C8B-B14F-4D97-AF65-F5344CB8AC3E}">
        <p14:creationId xmlns:p14="http://schemas.microsoft.com/office/powerpoint/2010/main" val="1136399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BEF8E-759D-487C-9665-8187B4B8371F}" type="slidenum">
              <a:rPr lang="en-US" smtClean="0"/>
              <a:t>32</a:t>
            </a:fld>
            <a:endParaRPr lang="en-US"/>
          </a:p>
        </p:txBody>
      </p:sp>
    </p:spTree>
    <p:extLst>
      <p:ext uri="{BB962C8B-B14F-4D97-AF65-F5344CB8AC3E}">
        <p14:creationId xmlns:p14="http://schemas.microsoft.com/office/powerpoint/2010/main" val="3607177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BEF8E-759D-487C-9665-8187B4B8371F}" type="slidenum">
              <a:rPr lang="en-US" smtClean="0"/>
              <a:t>33</a:t>
            </a:fld>
            <a:endParaRPr lang="en-US"/>
          </a:p>
        </p:txBody>
      </p:sp>
    </p:spTree>
    <p:extLst>
      <p:ext uri="{BB962C8B-B14F-4D97-AF65-F5344CB8AC3E}">
        <p14:creationId xmlns:p14="http://schemas.microsoft.com/office/powerpoint/2010/main" val="410252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200" dirty="0"/>
              <a:t>Despite</a:t>
            </a:r>
            <a:r>
              <a:rPr lang="en-US" sz="1200" baseline="0" dirty="0"/>
              <a:t>, or because of these challenges, w</a:t>
            </a:r>
            <a:r>
              <a:rPr lang="en-US" sz="1200" dirty="0"/>
              <a:t>e have seen a huge and recent interest in research on climate change education. If you search on the terms “climate change” and “education” and limit the articles to the decade between 1990 and 1999, you will only find 12 peer-reviewed research articles. But in the six years between 2010 and 2015, those same terms will get you nearly 1500 articles. That is a lot of new information! </a:t>
            </a:r>
          </a:p>
        </p:txBody>
      </p:sp>
      <p:sp>
        <p:nvSpPr>
          <p:cNvPr id="4" name="Slide Number Placeholder 3"/>
          <p:cNvSpPr>
            <a:spLocks noGrp="1"/>
          </p:cNvSpPr>
          <p:nvPr>
            <p:ph type="sldNum" sz="quarter" idx="10"/>
          </p:nvPr>
        </p:nvSpPr>
        <p:spPr/>
        <p:txBody>
          <a:bodyPr/>
          <a:lstStyle/>
          <a:p>
            <a:fld id="{3C0BEF8E-759D-487C-9665-8187B4B8371F}" type="slidenum">
              <a:rPr lang="en-US" smtClean="0"/>
              <a:t>4</a:t>
            </a:fld>
            <a:endParaRPr lang="en-US"/>
          </a:p>
        </p:txBody>
      </p:sp>
    </p:spTree>
    <p:extLst>
      <p:ext uri="{BB962C8B-B14F-4D97-AF65-F5344CB8AC3E}">
        <p14:creationId xmlns:p14="http://schemas.microsoft.com/office/powerpoint/2010/main" val="360157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I led a project to identify and review articles that provided evidence of the impact of climate change education. Our initial search turned up over 1000 English, peer-reviewed articles. We only looked at articles in research journals – because those are searchable. We know there is a lot of wisdom in other places, such as program evaluation reports, conference proceedings, and in other languages. </a:t>
            </a:r>
            <a:r>
              <a:rPr lang="en-US" altLang="zh-TW" baseline="0" dirty="0">
                <a:solidFill>
                  <a:srgbClr val="FF0000"/>
                </a:solidFill>
              </a:rPr>
              <a:t>So this is not the whole story, just one chapter</a:t>
            </a:r>
            <a:r>
              <a:rPr lang="en-US" altLang="zh-TW" baseline="0" dirty="0"/>
              <a:t>. </a:t>
            </a:r>
            <a:endParaRPr lang="zh-TW" altLang="en-US"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5</a:t>
            </a:fld>
            <a:endParaRPr lang="en-US"/>
          </a:p>
        </p:txBody>
      </p:sp>
    </p:spTree>
    <p:extLst>
      <p:ext uri="{BB962C8B-B14F-4D97-AF65-F5344CB8AC3E}">
        <p14:creationId xmlns:p14="http://schemas.microsoft.com/office/powerpoint/2010/main" val="411153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Here is the decision tree that enabled us to select those 49 papers. Within our team of 5 people, two people read each abstract and decided if it met our search criteria. Our criteria included four questions: peer</a:t>
            </a:r>
            <a:r>
              <a:rPr lang="en-US" altLang="zh-TW" baseline="0" dirty="0"/>
              <a:t> reviewed paper? About climate change education? Testing an intervention? Reporting outcomes? </a:t>
            </a:r>
            <a:r>
              <a:rPr lang="en-US" altLang="zh-TW" dirty="0"/>
              <a:t>Most of the abstracts were excluded because they </a:t>
            </a:r>
            <a:r>
              <a:rPr lang="en-US" altLang="zh-TW" b="1" dirty="0"/>
              <a:t>said</a:t>
            </a:r>
            <a:r>
              <a:rPr lang="en-US" altLang="zh-TW" dirty="0"/>
              <a:t> education was important, as in a policy statement, or described what climate education</a:t>
            </a:r>
            <a:r>
              <a:rPr lang="en-US" altLang="zh-TW" baseline="0" dirty="0"/>
              <a:t> </a:t>
            </a:r>
            <a:r>
              <a:rPr lang="en-US" altLang="zh-TW" b="1" baseline="0" dirty="0"/>
              <a:t>ought</a:t>
            </a:r>
            <a:r>
              <a:rPr lang="en-US" altLang="zh-TW" baseline="0" dirty="0"/>
              <a:t> to achieve</a:t>
            </a:r>
            <a:r>
              <a:rPr lang="en-US" altLang="zh-TW" dirty="0"/>
              <a:t>. We selected only those that evaluated</a:t>
            </a:r>
            <a:r>
              <a:rPr lang="en-US" altLang="zh-TW" baseline="0" dirty="0"/>
              <a:t> some type of program.</a:t>
            </a:r>
            <a:r>
              <a:rPr lang="en-US" altLang="zh-TW" dirty="0"/>
              <a:t> </a:t>
            </a:r>
            <a:r>
              <a:rPr lang="en-US" dirty="0"/>
              <a:t>Those 49 articles helped us identify 6 themes, which I will explain through three broad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This was a </a:t>
            </a:r>
            <a:r>
              <a:rPr lang="en-US" altLang="zh-TW" b="1" dirty="0"/>
              <a:t>systematic</a:t>
            </a:r>
            <a:r>
              <a:rPr lang="en-US" altLang="zh-TW" dirty="0"/>
              <a:t> review of the literature, which means others should be able to use the same terms and criteria and come up with the same findings. </a:t>
            </a:r>
            <a:r>
              <a:rPr lang="en-US" altLang="zh-TW" strike="noStrike" baseline="0" dirty="0"/>
              <a:t>It </a:t>
            </a:r>
            <a:r>
              <a:rPr lang="en-US" altLang="zh-TW" dirty="0"/>
              <a:t>can be a robust process to synthesize the literature. </a:t>
            </a:r>
          </a:p>
        </p:txBody>
      </p:sp>
      <p:sp>
        <p:nvSpPr>
          <p:cNvPr id="4" name="Slide Number Placeholder 3"/>
          <p:cNvSpPr>
            <a:spLocks noGrp="1"/>
          </p:cNvSpPr>
          <p:nvPr>
            <p:ph type="sldNum" sz="quarter" idx="10"/>
          </p:nvPr>
        </p:nvSpPr>
        <p:spPr/>
        <p:txBody>
          <a:bodyPr/>
          <a:lstStyle/>
          <a:p>
            <a:fld id="{3C0BEF8E-759D-487C-9665-8187B4B8371F}" type="slidenum">
              <a:rPr lang="en-US" smtClean="0"/>
              <a:t>6</a:t>
            </a:fld>
            <a:endParaRPr lang="en-US"/>
          </a:p>
        </p:txBody>
      </p:sp>
    </p:spTree>
    <p:extLst>
      <p:ext uri="{BB962C8B-B14F-4D97-AF65-F5344CB8AC3E}">
        <p14:creationId xmlns:p14="http://schemas.microsoft.com/office/powerpoint/2010/main" val="134494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the papers reported on learning in classrooms with youth 13 to 20 years old. Some involved teacher training programs, and some were out-of-school programs. About half occurred in the U.S. and the rest were from 12 different nations. They all reported increased knowledge, attitudes, or actions. We didn’t subdivide the group to compare papers, we kept them together in one group of 49 papers. </a:t>
            </a:r>
            <a:endParaRPr lang="en-US" u="sng"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7</a:t>
            </a:fld>
            <a:endParaRPr lang="en-US"/>
          </a:p>
        </p:txBody>
      </p:sp>
    </p:spTree>
    <p:extLst>
      <p:ext uri="{BB962C8B-B14F-4D97-AF65-F5344CB8AC3E}">
        <p14:creationId xmlns:p14="http://schemas.microsoft.com/office/powerpoint/2010/main" val="131584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purposes of the educational programs also varied. Most focused on explaining climate science, but some went beyond the science to engage learners in projects, behavior change, or working toward social change.</a:t>
            </a:r>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8</a:t>
            </a:fld>
            <a:endParaRPr lang="en-US"/>
          </a:p>
        </p:txBody>
      </p:sp>
    </p:spTree>
    <p:extLst>
      <p:ext uri="{BB962C8B-B14F-4D97-AF65-F5344CB8AC3E}">
        <p14:creationId xmlns:p14="http://schemas.microsoft.com/office/powerpoint/2010/main" val="307254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The first category reflects the ways teachers conveyed climate science. It was most effective when it was relevant to the learners, interesting, and engaging.</a:t>
            </a:r>
          </a:p>
          <a:p>
            <a:endParaRPr lang="zh-TW" altLang="en-US" dirty="0"/>
          </a:p>
          <a:p>
            <a:endParaRPr lang="en-US" dirty="0"/>
          </a:p>
        </p:txBody>
      </p:sp>
      <p:sp>
        <p:nvSpPr>
          <p:cNvPr id="4" name="Slide Number Placeholder 3"/>
          <p:cNvSpPr>
            <a:spLocks noGrp="1"/>
          </p:cNvSpPr>
          <p:nvPr>
            <p:ph type="sldNum" sz="quarter" idx="10"/>
          </p:nvPr>
        </p:nvSpPr>
        <p:spPr/>
        <p:txBody>
          <a:bodyPr/>
          <a:lstStyle/>
          <a:p>
            <a:fld id="{3C0BEF8E-759D-487C-9665-8187B4B8371F}" type="slidenum">
              <a:rPr lang="en-US" smtClean="0"/>
              <a:t>9</a:t>
            </a:fld>
            <a:endParaRPr lang="en-US"/>
          </a:p>
        </p:txBody>
      </p:sp>
    </p:spTree>
    <p:extLst>
      <p:ext uri="{BB962C8B-B14F-4D97-AF65-F5344CB8AC3E}">
        <p14:creationId xmlns:p14="http://schemas.microsoft.com/office/powerpoint/2010/main" val="147532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10/15/2017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35520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63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8735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a:defRPr i="0"/>
            </a:lvl2pPr>
            <a:lvl3pPr marL="1273302" indent="-285750">
              <a:buFont typeface="Arial" panose="020B0604020202020204" pitchFamily="34" charset="0"/>
              <a:buChar char="•"/>
              <a:defRPr/>
            </a:lvl3pPr>
            <a:lvl4pPr>
              <a:defRPr i="0"/>
            </a:lvl4pPr>
            <a:lvl5pPr marL="2187702"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6142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10/15/2017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2462746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marL="384048" indent="-384048">
              <a:buFont typeface="Arial" panose="020B0604020202020204" pitchFamily="34" charset="0"/>
              <a:buChar char="•"/>
              <a:defRPr baseline="0">
                <a:solidFill>
                  <a:schemeClr val="tx2"/>
                </a:solidFill>
              </a:defRPr>
            </a:lvl1pPr>
            <a:lvl2pPr>
              <a:defRPr i="0" baseline="0">
                <a:solidFill>
                  <a:schemeClr val="tx2"/>
                </a:solidFill>
              </a:defRPr>
            </a:lvl2pPr>
            <a:lvl3pPr marL="1371600" indent="-384048">
              <a:buFont typeface="Arial" panose="020B0604020202020204" pitchFamily="34" charset="0"/>
              <a:buChar char="•"/>
              <a:defRPr baseline="0">
                <a:solidFill>
                  <a:schemeClr val="tx2"/>
                </a:solidFill>
              </a:defRPr>
            </a:lvl3pPr>
            <a:lvl4pPr>
              <a:defRPr i="0" baseline="0">
                <a:solidFill>
                  <a:schemeClr val="tx2"/>
                </a:solidFill>
              </a:defRPr>
            </a:lvl4pPr>
            <a:lvl5pPr marL="2286000" indent="-384048">
              <a:buFont typeface="Arial" panose="020B0604020202020204" pitchFamily="34" charset="0"/>
              <a:buChar char="•"/>
              <a:defRPr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25403" y="2285999"/>
            <a:ext cx="4447786" cy="3581401"/>
          </a:xfrm>
        </p:spPr>
        <p:txBody>
          <a:bodyPr/>
          <a:lstStyle>
            <a:lvl1pPr marL="384048" indent="-384048">
              <a:buFont typeface="Arial" panose="020B0604020202020204" pitchFamily="34" charset="0"/>
              <a:buChar char="•"/>
              <a:defRPr>
                <a:solidFill>
                  <a:schemeClr val="tx2"/>
                </a:solidFill>
              </a:defRPr>
            </a:lvl1pPr>
            <a:lvl2pPr>
              <a:defRPr i="0">
                <a:solidFill>
                  <a:schemeClr val="tx2"/>
                </a:solidFill>
              </a:defRPr>
            </a:lvl2pPr>
            <a:lvl3pPr marL="1371600" indent="-384048">
              <a:buFont typeface="Arial" panose="020B0604020202020204" pitchFamily="34" charset="0"/>
              <a:buChar char="•"/>
              <a:defRPr>
                <a:solidFill>
                  <a:schemeClr val="tx2"/>
                </a:solidFill>
              </a:defRPr>
            </a:lvl3pPr>
            <a:lvl4pPr>
              <a:defRPr i="0">
                <a:solidFill>
                  <a:schemeClr val="tx2"/>
                </a:solidFill>
              </a:defRPr>
            </a:lvl4pPr>
            <a:lvl5pPr marL="2286000" indent="-384048">
              <a:buFont typeface="Arial" panose="020B0604020202020204" pitchFamily="34" charset="0"/>
              <a:buChar cha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7DE6118-2437-4B30-8E3C-4D2BE6020583}" type="datetimeFigureOut">
              <a:rPr lang="en-US" smtClean="0"/>
              <a:t>10/15/2017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9603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0899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623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4517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10/15/2017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259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10/15/2017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351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10/15/2017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97234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548647" y="241750"/>
            <a:ext cx="2238704" cy="9285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58104" y="5756968"/>
            <a:ext cx="2837793" cy="7785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97360" y="1156002"/>
            <a:ext cx="8361229" cy="2530218"/>
          </a:xfrm>
        </p:spPr>
        <p:txBody>
          <a:bodyPr>
            <a:normAutofit/>
          </a:bodyPr>
          <a:lstStyle/>
          <a:p>
            <a:r>
              <a:rPr lang="en-US" sz="6000" cap="none" dirty="0"/>
              <a:t>Improving Climate Change Education</a:t>
            </a:r>
          </a:p>
        </p:txBody>
      </p:sp>
      <p:sp>
        <p:nvSpPr>
          <p:cNvPr id="3" name="Subtitle 2"/>
          <p:cNvSpPr>
            <a:spLocks noGrp="1"/>
          </p:cNvSpPr>
          <p:nvPr>
            <p:ph type="subTitle" idx="1"/>
          </p:nvPr>
        </p:nvSpPr>
        <p:spPr>
          <a:xfrm>
            <a:off x="2115020" y="3837720"/>
            <a:ext cx="7725911" cy="2721979"/>
          </a:xfrm>
        </p:spPr>
        <p:txBody>
          <a:bodyPr>
            <a:normAutofit/>
          </a:bodyPr>
          <a:lstStyle/>
          <a:p>
            <a:pPr>
              <a:lnSpc>
                <a:spcPct val="100000"/>
              </a:lnSpc>
              <a:spcAft>
                <a:spcPts val="1200"/>
              </a:spcAft>
            </a:pPr>
            <a:r>
              <a:rPr lang="en-US" dirty="0">
                <a:solidFill>
                  <a:schemeClr val="tx1"/>
                </a:solidFill>
              </a:rPr>
              <a:t>Dr. Martha C. Monroe, University of Florida </a:t>
            </a:r>
          </a:p>
          <a:p>
            <a:pPr>
              <a:spcAft>
                <a:spcPts val="1200"/>
              </a:spcAft>
            </a:pPr>
            <a:r>
              <a:rPr lang="en-US" dirty="0">
                <a:solidFill>
                  <a:schemeClr val="tx1"/>
                </a:solidFill>
              </a:rPr>
              <a:t>With:</a:t>
            </a:r>
          </a:p>
          <a:p>
            <a:pPr>
              <a:spcAft>
                <a:spcPts val="1200"/>
              </a:spcAft>
            </a:pPr>
            <a:r>
              <a:rPr lang="en-US" dirty="0">
                <a:solidFill>
                  <a:schemeClr val="tx1"/>
                </a:solidFill>
              </a:rPr>
              <a:t>Annie </a:t>
            </a:r>
            <a:r>
              <a:rPr lang="en-US" dirty="0" err="1">
                <a:solidFill>
                  <a:schemeClr val="tx1"/>
                </a:solidFill>
              </a:rPr>
              <a:t>Oxarart</a:t>
            </a:r>
            <a:r>
              <a:rPr lang="en-US" dirty="0">
                <a:solidFill>
                  <a:schemeClr val="tx1"/>
                </a:solidFill>
              </a:rPr>
              <a:t>, Alison Bowers, </a:t>
            </a:r>
            <a:r>
              <a:rPr lang="en-US" dirty="0" err="1">
                <a:solidFill>
                  <a:schemeClr val="tx1"/>
                </a:solidFill>
              </a:rPr>
              <a:t>Willandia</a:t>
            </a:r>
            <a:r>
              <a:rPr lang="en-US" dirty="0">
                <a:solidFill>
                  <a:schemeClr val="tx1"/>
                </a:solidFill>
              </a:rPr>
              <a:t> Chaves, &amp;</a:t>
            </a:r>
          </a:p>
          <a:p>
            <a:pPr>
              <a:spcAft>
                <a:spcPts val="1200"/>
              </a:spcAft>
            </a:pPr>
            <a:r>
              <a:rPr lang="en-US" dirty="0">
                <a:solidFill>
                  <a:schemeClr val="tx1"/>
                </a:solidFill>
              </a:rPr>
              <a:t>Richard Plate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975" y="346077"/>
            <a:ext cx="3171133" cy="513724"/>
          </a:xfrm>
          <a:prstGeom prst="rect">
            <a:avLst/>
          </a:prstGeom>
          <a:ln w="19050">
            <a:solidFill>
              <a:schemeClr val="tx1">
                <a:lumMod val="65000"/>
                <a:lumOff val="35000"/>
              </a:schemeClr>
            </a:solidFill>
          </a:ln>
        </p:spPr>
      </p:pic>
      <p:pic>
        <p:nvPicPr>
          <p:cNvPr id="7" name="Picture 6"/>
          <p:cNvPicPr>
            <a:picLocks noChangeAspect="1"/>
          </p:cNvPicPr>
          <p:nvPr/>
        </p:nvPicPr>
        <p:blipFill>
          <a:blip r:embed="rId4"/>
          <a:stretch>
            <a:fillRect/>
          </a:stretch>
        </p:blipFill>
        <p:spPr>
          <a:xfrm>
            <a:off x="298113" y="4706539"/>
            <a:ext cx="1487553" cy="1828959"/>
          </a:xfrm>
          <a:prstGeom prst="rect">
            <a:avLst/>
          </a:prstGeom>
          <a:ln w="19050">
            <a:solidFill>
              <a:schemeClr val="tx1">
                <a:lumMod val="65000"/>
                <a:lumOff val="35000"/>
              </a:schemeClr>
            </a:solidFill>
          </a:ln>
        </p:spPr>
      </p:pic>
      <p:pic>
        <p:nvPicPr>
          <p:cNvPr id="8" name="Picture 7"/>
          <p:cNvPicPr>
            <a:picLocks noChangeAspect="1"/>
          </p:cNvPicPr>
          <p:nvPr/>
        </p:nvPicPr>
        <p:blipFill>
          <a:blip r:embed="rId5"/>
          <a:stretch>
            <a:fillRect/>
          </a:stretch>
        </p:blipFill>
        <p:spPr>
          <a:xfrm>
            <a:off x="2115020" y="5908468"/>
            <a:ext cx="2523963" cy="475529"/>
          </a:xfrm>
          <a:prstGeom prst="rect">
            <a:avLst/>
          </a:prstGeom>
        </p:spPr>
      </p:pic>
      <p:pic>
        <p:nvPicPr>
          <p:cNvPr id="9" name="Picture 8"/>
          <p:cNvPicPr>
            <a:picLocks noChangeAspect="1"/>
          </p:cNvPicPr>
          <p:nvPr/>
        </p:nvPicPr>
        <p:blipFill>
          <a:blip r:embed="rId6"/>
          <a:stretch>
            <a:fillRect/>
          </a:stretch>
        </p:blipFill>
        <p:spPr>
          <a:xfrm>
            <a:off x="9680362" y="346077"/>
            <a:ext cx="1975275" cy="658425"/>
          </a:xfrm>
          <a:prstGeom prst="rect">
            <a:avLst/>
          </a:prstGeom>
        </p:spPr>
      </p:pic>
    </p:spTree>
    <p:extLst>
      <p:ext uri="{BB962C8B-B14F-4D97-AF65-F5344CB8AC3E}">
        <p14:creationId xmlns:p14="http://schemas.microsoft.com/office/powerpoint/2010/main" val="268389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relevant impacts</a:t>
            </a:r>
          </a:p>
        </p:txBody>
      </p:sp>
      <p:sp>
        <p:nvSpPr>
          <p:cNvPr id="3" name="Content Placeholder 2"/>
          <p:cNvSpPr>
            <a:spLocks noGrp="1"/>
          </p:cNvSpPr>
          <p:nvPr>
            <p:ph idx="1"/>
          </p:nvPr>
        </p:nvSpPr>
        <p:spPr>
          <a:xfrm>
            <a:off x="1371600" y="1763485"/>
            <a:ext cx="9601200" cy="4861249"/>
          </a:xfrm>
        </p:spPr>
        <p:txBody>
          <a:bodyPr>
            <a:normAutofit/>
          </a:bodyPr>
          <a:lstStyle/>
          <a:p>
            <a:r>
              <a:rPr lang="en-US" sz="2800" dirty="0"/>
              <a:t>Water availability</a:t>
            </a:r>
          </a:p>
          <a:p>
            <a:r>
              <a:rPr lang="en-US" sz="2800" dirty="0"/>
              <a:t>Invasive exotic species range</a:t>
            </a:r>
          </a:p>
          <a:p>
            <a:r>
              <a:rPr lang="en-US" sz="2800" dirty="0"/>
              <a:t>Sea level rise</a:t>
            </a:r>
          </a:p>
          <a:p>
            <a:r>
              <a:rPr lang="en-US" sz="2800" dirty="0"/>
              <a:t>Native species range elevation</a:t>
            </a:r>
          </a:p>
          <a:p>
            <a:r>
              <a:rPr lang="en-US" sz="2800" dirty="0"/>
              <a:t>Agricultural crops</a:t>
            </a:r>
          </a:p>
          <a:p>
            <a:r>
              <a:rPr lang="en-US" sz="2800" dirty="0"/>
              <a:t>Fire risk</a:t>
            </a:r>
          </a:p>
          <a:p>
            <a:endParaRPr lang="en-US" sz="2800" dirty="0"/>
          </a:p>
          <a:p>
            <a:r>
              <a:rPr lang="en-US" sz="2800" dirty="0"/>
              <a:t>Collect and analyze local data, meet with scientists, download their data</a:t>
            </a:r>
          </a:p>
          <a:p>
            <a:endParaRPr lang="en-US" dirty="0"/>
          </a:p>
          <a:p>
            <a:endParaRPr lang="en-US" dirty="0"/>
          </a:p>
        </p:txBody>
      </p:sp>
      <p:pic>
        <p:nvPicPr>
          <p:cNvPr id="5" name="Picture 10" descr="Image result for data collection on climate change high school studen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0262" y="685800"/>
            <a:ext cx="3292538" cy="4390053"/>
          </a:xfrm>
          <a:prstGeom prst="rect">
            <a:avLst/>
          </a:prstGeom>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4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students review the data and come to their own conclusions</a:t>
            </a:r>
          </a:p>
        </p:txBody>
      </p:sp>
      <p:pic>
        <p:nvPicPr>
          <p:cNvPr id="4" name="Picture 2" descr="Image result for high school students using real data on climate chan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26627" y="2967135"/>
            <a:ext cx="5782807" cy="3238372"/>
          </a:xfrm>
          <a:prstGeom prst="rect">
            <a:avLst/>
          </a:prstGeom>
          <a:ln w="38100">
            <a:solidFill>
              <a:schemeClr val="bg1"/>
            </a:solidFill>
          </a:ln>
          <a:extLst>
            <a:ext uri="{909E8E84-426E-40DD-AFC4-6F175D3DCCD1}">
              <a14:hiddenFill xmlns:a14="http://schemas.microsoft.com/office/drawing/2010/main">
                <a:solidFill>
                  <a:srgbClr val="FFFFFF"/>
                </a:solidFill>
              </a14:hiddenFill>
            </a:ext>
          </a:extLst>
        </p:spPr>
      </p:pic>
      <p:pic>
        <p:nvPicPr>
          <p:cNvPr id="5" name="Picture 6" descr="Image result for data collection on climate change high school studen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90057" y="2104853"/>
            <a:ext cx="3218113" cy="4294678"/>
          </a:xfrm>
          <a:prstGeom prst="rect">
            <a:avLst/>
          </a:prstGeom>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0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066" y="6237950"/>
            <a:ext cx="9601200" cy="601824"/>
          </a:xfrm>
        </p:spPr>
        <p:txBody>
          <a:bodyPr>
            <a:noAutofit/>
          </a:bodyPr>
          <a:lstStyle/>
          <a:p>
            <a:r>
              <a:rPr lang="en-US" sz="2000" dirty="0"/>
              <a:t>Cordero et al. (2008) Climate Change Education and the Ecological Footprint</a:t>
            </a:r>
            <a:br>
              <a:rPr lang="en-US" sz="3600" b="1" dirty="0"/>
            </a:br>
            <a:endParaRPr lang="en-US" sz="3600" b="1" dirty="0"/>
          </a:p>
        </p:txBody>
      </p:sp>
      <p:sp>
        <p:nvSpPr>
          <p:cNvPr id="3" name="Content Placeholder 2"/>
          <p:cNvSpPr>
            <a:spLocks noGrp="1"/>
          </p:cNvSpPr>
          <p:nvPr>
            <p:ph idx="1"/>
          </p:nvPr>
        </p:nvSpPr>
        <p:spPr>
          <a:xfrm>
            <a:off x="1276473" y="2797629"/>
            <a:ext cx="9791454" cy="2936639"/>
          </a:xfrm>
        </p:spPr>
        <p:txBody>
          <a:bodyPr>
            <a:noAutofit/>
          </a:bodyPr>
          <a:lstStyle/>
          <a:p>
            <a:r>
              <a:rPr lang="en-US" sz="2800" dirty="0"/>
              <a:t>Ecological footprint activity</a:t>
            </a:r>
          </a:p>
          <a:p>
            <a:pPr lvl="1"/>
            <a:r>
              <a:rPr lang="en-US" sz="2800" dirty="0"/>
              <a:t>increased knowledge of connections between energy use and greenhouse gas emissions</a:t>
            </a:r>
          </a:p>
          <a:p>
            <a:pPr lvl="1"/>
            <a:r>
              <a:rPr lang="en-US" sz="2800" dirty="0"/>
              <a:t>Increased personal and social understanding of climate change</a:t>
            </a:r>
          </a:p>
          <a:p>
            <a:pPr marL="530352" lvl="1" indent="0">
              <a:lnSpc>
                <a:spcPct val="100000"/>
              </a:lnSpc>
              <a:spcBef>
                <a:spcPts val="1000"/>
              </a:spcBef>
              <a:spcAft>
                <a:spcPts val="0"/>
              </a:spcAft>
              <a:buNone/>
            </a:pPr>
            <a:endParaRPr lang="en-US" dirty="0"/>
          </a:p>
        </p:txBody>
      </p:sp>
      <p:pic>
        <p:nvPicPr>
          <p:cNvPr id="4" name="Picture 3"/>
          <p:cNvPicPr>
            <a:picLocks noChangeAspect="1"/>
          </p:cNvPicPr>
          <p:nvPr/>
        </p:nvPicPr>
        <p:blipFill>
          <a:blip r:embed="rId3"/>
          <a:stretch>
            <a:fillRect/>
          </a:stretch>
        </p:blipFill>
        <p:spPr>
          <a:xfrm>
            <a:off x="6805430" y="182118"/>
            <a:ext cx="5150195" cy="2896984"/>
          </a:xfrm>
          <a:prstGeom prst="rect">
            <a:avLst/>
          </a:prstGeom>
          <a:ln w="38100">
            <a:solidFill>
              <a:schemeClr val="bg1"/>
            </a:solidFill>
          </a:ln>
        </p:spPr>
      </p:pic>
      <p:sp>
        <p:nvSpPr>
          <p:cNvPr id="5" name="Title 1"/>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3600" b="1" dirty="0"/>
              <a:t>Example:</a:t>
            </a:r>
          </a:p>
          <a:p>
            <a:r>
              <a:rPr lang="en-US" sz="3600" b="1" dirty="0"/>
              <a:t>Explore personal lifestyle</a:t>
            </a:r>
          </a:p>
        </p:txBody>
      </p:sp>
    </p:spTree>
    <p:extLst>
      <p:ext uri="{BB962C8B-B14F-4D97-AF65-F5344CB8AC3E}">
        <p14:creationId xmlns:p14="http://schemas.microsoft.com/office/powerpoint/2010/main" val="256631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Active and engaged teaching methods</a:t>
            </a:r>
            <a:br>
              <a:rPr lang="en-US" dirty="0">
                <a:solidFill>
                  <a:schemeClr val="tx1"/>
                </a:solidFill>
              </a:rPr>
            </a:br>
            <a:endParaRPr lang="en-US" dirty="0"/>
          </a:p>
        </p:txBody>
      </p:sp>
      <p:sp>
        <p:nvSpPr>
          <p:cNvPr id="3" name="Content Placeholder 2"/>
          <p:cNvSpPr>
            <a:spLocks noGrp="1"/>
          </p:cNvSpPr>
          <p:nvPr>
            <p:ph idx="1"/>
          </p:nvPr>
        </p:nvSpPr>
        <p:spPr>
          <a:xfrm>
            <a:off x="1018574" y="1819275"/>
            <a:ext cx="6921062" cy="3581400"/>
          </a:xfrm>
        </p:spPr>
        <p:txBody>
          <a:bodyPr>
            <a:noAutofit/>
          </a:bodyPr>
          <a:lstStyle/>
          <a:p>
            <a:r>
              <a:rPr lang="en-US" sz="2800" dirty="0"/>
              <a:t>Simplify complexity, engage learners, and create enjoyable activities</a:t>
            </a:r>
          </a:p>
          <a:p>
            <a:pPr lvl="1"/>
            <a:r>
              <a:rPr lang="en-US" sz="2800" dirty="0"/>
              <a:t>Video, role play, cartoon worksheets, simulations</a:t>
            </a:r>
          </a:p>
          <a:p>
            <a:pPr lvl="1"/>
            <a:r>
              <a:rPr lang="en-US" sz="2800" dirty="0"/>
              <a:t>Computer-based visualizations</a:t>
            </a:r>
          </a:p>
          <a:p>
            <a:pPr lvl="1"/>
            <a:r>
              <a:rPr lang="en-US" sz="2800" dirty="0"/>
              <a:t>Complex system interactions</a:t>
            </a:r>
          </a:p>
          <a:p>
            <a:r>
              <a:rPr lang="en-US" sz="2800" dirty="0"/>
              <a:t>Debates, small group discussions, worksheets to process and reflect on what was experienced</a:t>
            </a:r>
          </a:p>
        </p:txBody>
      </p:sp>
      <p:pic>
        <p:nvPicPr>
          <p:cNvPr id="5"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9636" y="2196290"/>
            <a:ext cx="4252364" cy="2827370"/>
          </a:xfrm>
          <a:prstGeom prst="rect">
            <a:avLst/>
          </a:prstGeom>
          <a:ln w="38100">
            <a:solidFill>
              <a:schemeClr val="bg1"/>
            </a:solidFill>
          </a:ln>
        </p:spPr>
      </p:pic>
    </p:spTree>
    <p:extLst>
      <p:ext uri="{BB962C8B-B14F-4D97-AF65-F5344CB8AC3E}">
        <p14:creationId xmlns:p14="http://schemas.microsoft.com/office/powerpoint/2010/main" val="414982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Example: Geospatial Technology</a:t>
            </a:r>
            <a:br>
              <a:rPr lang="en-US" b="1" dirty="0"/>
            </a:br>
            <a:endParaRPr lang="en-US" dirty="0"/>
          </a:p>
        </p:txBody>
      </p:sp>
      <p:sp>
        <p:nvSpPr>
          <p:cNvPr id="3" name="Content Placeholder 2"/>
          <p:cNvSpPr>
            <a:spLocks noGrp="1"/>
          </p:cNvSpPr>
          <p:nvPr>
            <p:ph idx="1"/>
          </p:nvPr>
        </p:nvSpPr>
        <p:spPr>
          <a:xfrm>
            <a:off x="977279" y="1423302"/>
            <a:ext cx="8623737" cy="3440321"/>
          </a:xfrm>
        </p:spPr>
        <p:txBody>
          <a:bodyPr>
            <a:noAutofit/>
          </a:bodyPr>
          <a:lstStyle/>
          <a:p>
            <a:r>
              <a:rPr lang="en-US" sz="2800" dirty="0"/>
              <a:t>Undergraduate and graduate students </a:t>
            </a:r>
          </a:p>
          <a:p>
            <a:r>
              <a:rPr lang="en-US" sz="2800" dirty="0"/>
              <a:t>Used GIS, remote sensing, and satellite data: </a:t>
            </a:r>
          </a:p>
          <a:p>
            <a:pPr lvl="1">
              <a:lnSpc>
                <a:spcPct val="100000"/>
              </a:lnSpc>
              <a:spcBef>
                <a:spcPts val="1000"/>
              </a:spcBef>
              <a:spcAft>
                <a:spcPts val="0"/>
              </a:spcAft>
            </a:pPr>
            <a:r>
              <a:rPr lang="en-US" sz="2800" dirty="0"/>
              <a:t>Learn about climate change</a:t>
            </a:r>
          </a:p>
          <a:p>
            <a:pPr lvl="1">
              <a:lnSpc>
                <a:spcPct val="100000"/>
              </a:lnSpc>
              <a:spcBef>
                <a:spcPts val="1000"/>
              </a:spcBef>
              <a:spcAft>
                <a:spcPts val="0"/>
              </a:spcAft>
            </a:pPr>
            <a:r>
              <a:rPr lang="en-US" sz="2800" dirty="0"/>
              <a:t>Understand how scientific knowledge is created</a:t>
            </a:r>
          </a:p>
          <a:p>
            <a:r>
              <a:rPr lang="en-US" sz="2800" dirty="0"/>
              <a:t>Results indicated an increase in students’:</a:t>
            </a:r>
          </a:p>
          <a:p>
            <a:pPr lvl="1"/>
            <a:r>
              <a:rPr lang="en-US" sz="2800" dirty="0"/>
              <a:t>Content knowledge </a:t>
            </a:r>
          </a:p>
          <a:p>
            <a:pPr lvl="1"/>
            <a:r>
              <a:rPr lang="en-US" sz="2800" dirty="0"/>
              <a:t>Self-reported awareness, confidence, and understanding</a:t>
            </a:r>
          </a:p>
          <a:p>
            <a:pPr marL="530352" lvl="1" indent="0">
              <a:lnSpc>
                <a:spcPct val="100000"/>
              </a:lnSpc>
              <a:spcBef>
                <a:spcPts val="1000"/>
              </a:spcBef>
              <a:spcAft>
                <a:spcPts val="0"/>
              </a:spcAft>
              <a:buNone/>
            </a:pPr>
            <a:endParaRPr lang="en-US" dirty="0"/>
          </a:p>
        </p:txBody>
      </p:sp>
      <p:pic>
        <p:nvPicPr>
          <p:cNvPr id="1028" name="Picture 4" descr="Image result for remote sensing data"/>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96791" y="5009515"/>
            <a:ext cx="3035105" cy="1807210"/>
          </a:xfrm>
          <a:prstGeom prst="rect">
            <a:avLst/>
          </a:prstGeom>
          <a:ln w="3810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Image result for remote sensing dat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1016" y="3056413"/>
            <a:ext cx="2541390" cy="1807210"/>
          </a:xfrm>
          <a:prstGeom prst="rect">
            <a:avLst/>
          </a:prstGeom>
          <a:ln w="38100">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Image result for remote sensing data"/>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0433709" y="1189791"/>
            <a:ext cx="1708697" cy="1720730"/>
          </a:xfrm>
          <a:prstGeom prst="rect">
            <a:avLst/>
          </a:prstGeom>
          <a:ln w="38100">
            <a:solidFill>
              <a:schemeClr val="bg1"/>
            </a:solidFill>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255991" y="5867399"/>
            <a:ext cx="7029593" cy="949326"/>
          </a:xfrm>
          <a:prstGeom prst="rect">
            <a:avLst/>
          </a:prstGeom>
        </p:spPr>
        <p:txBody>
          <a:bodyPr vert="horz" lIns="91440" tIns="45720" rIns="91440" bIns="45720" rtlCol="0" anchor="t">
            <a:normAutofit fontScale="8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400" dirty="0"/>
              <a:t>Cox et al. (2014) - Using remote sensing and geospatial technology for climate change education</a:t>
            </a:r>
            <a:br>
              <a:rPr lang="en-US" b="1" dirty="0"/>
            </a:br>
            <a:endParaRPr lang="en-US" dirty="0"/>
          </a:p>
        </p:txBody>
      </p:sp>
    </p:spTree>
    <p:extLst>
      <p:ext uri="{BB962C8B-B14F-4D97-AF65-F5344CB8AC3E}">
        <p14:creationId xmlns:p14="http://schemas.microsoft.com/office/powerpoint/2010/main" val="172121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Good climate science education</a:t>
            </a:r>
            <a:br>
              <a:rPr lang="en-US" b="1" dirty="0"/>
            </a:br>
            <a:endParaRPr lang="en-US" sz="3200" dirty="0">
              <a:solidFill>
                <a:schemeClr val="tx1"/>
              </a:solidFill>
            </a:endParaRPr>
          </a:p>
        </p:txBody>
      </p:sp>
      <p:sp>
        <p:nvSpPr>
          <p:cNvPr id="3" name="Content Placeholder 2"/>
          <p:cNvSpPr>
            <a:spLocks noGrp="1"/>
          </p:cNvSpPr>
          <p:nvPr>
            <p:ph idx="1"/>
          </p:nvPr>
        </p:nvSpPr>
        <p:spPr>
          <a:xfrm>
            <a:off x="1371512" y="2062477"/>
            <a:ext cx="5010539" cy="2911152"/>
          </a:xfrm>
        </p:spPr>
        <p:txBody>
          <a:bodyPr>
            <a:normAutofit lnSpcReduction="10000"/>
          </a:bodyPr>
          <a:lstStyle/>
          <a:p>
            <a:pPr>
              <a:lnSpc>
                <a:spcPct val="150000"/>
              </a:lnSpc>
            </a:pPr>
            <a:r>
              <a:rPr lang="en-US" sz="3600" b="1" dirty="0"/>
              <a:t>Is relevant </a:t>
            </a:r>
            <a:r>
              <a:rPr lang="en-US" sz="4400" b="1" dirty="0"/>
              <a:t> </a:t>
            </a:r>
          </a:p>
          <a:p>
            <a:pPr>
              <a:lnSpc>
                <a:spcPct val="150000"/>
              </a:lnSpc>
            </a:pPr>
            <a:r>
              <a:rPr lang="en-US" sz="3600" b="1" dirty="0"/>
              <a:t>Is interesting</a:t>
            </a:r>
            <a:endParaRPr lang="en-US" sz="4800" dirty="0">
              <a:solidFill>
                <a:schemeClr val="tx1"/>
              </a:solidFill>
            </a:endParaRPr>
          </a:p>
          <a:p>
            <a:pPr>
              <a:lnSpc>
                <a:spcPct val="150000"/>
              </a:lnSpc>
            </a:pPr>
            <a:r>
              <a:rPr lang="en-US" sz="3600" b="1" dirty="0"/>
              <a:t>Uses data</a:t>
            </a:r>
            <a:endParaRPr lang="en-US" sz="2400" dirty="0">
              <a:solidFill>
                <a:schemeClr val="tx1"/>
              </a:solidFill>
            </a:endParaRPr>
          </a:p>
        </p:txBody>
      </p:sp>
      <p:sp>
        <p:nvSpPr>
          <p:cNvPr id="4" name="Content Placeholder 2"/>
          <p:cNvSpPr txBox="1">
            <a:spLocks/>
          </p:cNvSpPr>
          <p:nvPr/>
        </p:nvSpPr>
        <p:spPr>
          <a:xfrm>
            <a:off x="6834674" y="1707500"/>
            <a:ext cx="5043196" cy="432007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lnSpc>
                <a:spcPct val="94000"/>
              </a:lnSpc>
              <a:spcBef>
                <a:spcPts val="1000"/>
              </a:spcBef>
              <a:spcAft>
                <a:spcPts val="200"/>
              </a:spcAft>
              <a:buFont typeface="Arial" panose="020B06040202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mn-lt"/>
                <a:ea typeface="+mn-ea"/>
                <a:cs typeface="+mn-cs"/>
              </a:defRPr>
            </a:lvl2pPr>
            <a:lvl3pPr marL="1273302" indent="-285750" algn="l" defTabSz="914400" rtl="0" eaLnBrk="1" latinLnBrk="0" hangingPunct="1">
              <a:lnSpc>
                <a:spcPct val="94000"/>
              </a:lnSpc>
              <a:spcBef>
                <a:spcPts val="500"/>
              </a:spcBef>
              <a:spcAft>
                <a:spcPts val="200"/>
              </a:spcAft>
              <a:buFont typeface="Arial" panose="020B06040202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0"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anose="020B06040202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24000"/>
              </a:lnSpc>
            </a:pPr>
            <a:r>
              <a:rPr lang="en-US" sz="4000" b="1" dirty="0">
                <a:solidFill>
                  <a:schemeClr val="tx1"/>
                </a:solidFill>
              </a:rPr>
              <a:t>Personal</a:t>
            </a:r>
            <a:r>
              <a:rPr lang="zh-TW" altLang="en-US" sz="2500" b="1" dirty="0">
                <a:solidFill>
                  <a:schemeClr val="tx1"/>
                </a:solidFill>
              </a:rPr>
              <a:t> </a:t>
            </a:r>
            <a:endParaRPr lang="en-US" sz="2800" dirty="0">
              <a:solidFill>
                <a:schemeClr val="tx1"/>
              </a:solidFill>
            </a:endParaRPr>
          </a:p>
          <a:p>
            <a:pPr>
              <a:lnSpc>
                <a:spcPct val="124000"/>
              </a:lnSpc>
            </a:pPr>
            <a:r>
              <a:rPr lang="en-US" sz="4000" b="1" dirty="0">
                <a:solidFill>
                  <a:schemeClr val="tx1"/>
                </a:solidFill>
              </a:rPr>
              <a:t>Local</a:t>
            </a:r>
            <a:r>
              <a:rPr lang="zh-TW" altLang="en-US" sz="2500" b="1" dirty="0">
                <a:solidFill>
                  <a:schemeClr val="tx1"/>
                </a:solidFill>
              </a:rPr>
              <a:t> </a:t>
            </a:r>
            <a:r>
              <a:rPr lang="zh-TW" altLang="en-US" sz="2500" dirty="0">
                <a:solidFill>
                  <a:schemeClr val="tx1"/>
                </a:solidFill>
              </a:rPr>
              <a:t> </a:t>
            </a:r>
            <a:endParaRPr lang="en-US" sz="2800" dirty="0">
              <a:solidFill>
                <a:schemeClr val="tx1"/>
              </a:solidFill>
            </a:endParaRPr>
          </a:p>
          <a:p>
            <a:pPr>
              <a:lnSpc>
                <a:spcPct val="124000"/>
              </a:lnSpc>
            </a:pPr>
            <a:r>
              <a:rPr lang="en-US" sz="4000" b="1" dirty="0">
                <a:solidFill>
                  <a:schemeClr val="tx1"/>
                </a:solidFill>
              </a:rPr>
              <a:t>Engaging</a:t>
            </a:r>
            <a:r>
              <a:rPr lang="zh-TW" altLang="en-US" sz="2500" dirty="0">
                <a:solidFill>
                  <a:schemeClr val="tx1"/>
                </a:solidFill>
              </a:rPr>
              <a:t>  </a:t>
            </a:r>
            <a:endParaRPr lang="en-US" sz="2800" dirty="0">
              <a:solidFill>
                <a:schemeClr val="tx1"/>
              </a:solidFill>
            </a:endParaRPr>
          </a:p>
          <a:p>
            <a:pPr>
              <a:lnSpc>
                <a:spcPct val="124000"/>
              </a:lnSpc>
            </a:pPr>
            <a:r>
              <a:rPr lang="en-US" sz="4000" b="1" dirty="0">
                <a:solidFill>
                  <a:schemeClr val="tx1"/>
                </a:solidFill>
              </a:rPr>
              <a:t>Experiential</a:t>
            </a:r>
            <a:r>
              <a:rPr lang="zh-TW" altLang="en-US" sz="2500" b="1" dirty="0">
                <a:solidFill>
                  <a:schemeClr val="tx1"/>
                </a:solidFill>
              </a:rPr>
              <a:t>  </a:t>
            </a:r>
            <a:endParaRPr lang="en-US" sz="2800" dirty="0">
              <a:solidFill>
                <a:schemeClr val="tx1"/>
              </a:solidFill>
            </a:endParaRPr>
          </a:p>
          <a:p>
            <a:pPr>
              <a:lnSpc>
                <a:spcPct val="124000"/>
              </a:lnSpc>
            </a:pPr>
            <a:r>
              <a:rPr lang="en-US" sz="4000" b="1" dirty="0">
                <a:solidFill>
                  <a:schemeClr val="tx1"/>
                </a:solidFill>
              </a:rPr>
              <a:t>Collecting data</a:t>
            </a:r>
            <a:r>
              <a:rPr lang="zh-TW" altLang="en-US" sz="2100" b="1" dirty="0">
                <a:solidFill>
                  <a:schemeClr val="tx1"/>
                </a:solidFill>
              </a:rPr>
              <a:t> </a:t>
            </a:r>
            <a:r>
              <a:rPr lang="zh-TW" altLang="en-US" sz="2800" b="1" dirty="0">
                <a:solidFill>
                  <a:schemeClr val="tx1"/>
                </a:solidFill>
              </a:rPr>
              <a:t> </a:t>
            </a:r>
            <a:endParaRPr lang="en-US" sz="2800" dirty="0">
              <a:solidFill>
                <a:schemeClr val="tx1"/>
              </a:solidFill>
            </a:endParaRPr>
          </a:p>
          <a:p>
            <a:pPr>
              <a:lnSpc>
                <a:spcPct val="124000"/>
              </a:lnSpc>
            </a:pPr>
            <a:r>
              <a:rPr lang="en-US" sz="4000" b="1" dirty="0">
                <a:solidFill>
                  <a:schemeClr val="tx1"/>
                </a:solidFill>
              </a:rPr>
              <a:t>Analyzing data</a:t>
            </a:r>
            <a:r>
              <a:rPr lang="zh-TW" altLang="en-US" sz="2500" b="1" dirty="0">
                <a:solidFill>
                  <a:schemeClr val="tx1"/>
                </a:solidFill>
              </a:rPr>
              <a:t>  </a:t>
            </a:r>
            <a:endParaRPr lang="en-US" sz="2800" dirty="0">
              <a:solidFill>
                <a:schemeClr val="tx1"/>
              </a:solidFill>
            </a:endParaRPr>
          </a:p>
        </p:txBody>
      </p:sp>
      <p:sp>
        <p:nvSpPr>
          <p:cNvPr id="5" name="Down Arrow 5"/>
          <p:cNvSpPr/>
          <p:nvPr/>
        </p:nvSpPr>
        <p:spPr>
          <a:xfrm rot="6102036">
            <a:off x="5279240" y="3343500"/>
            <a:ext cx="583276" cy="308237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4"/>
          <p:cNvSpPr/>
          <p:nvPr/>
        </p:nvSpPr>
        <p:spPr>
          <a:xfrm rot="3821536">
            <a:off x="5785305" y="2141346"/>
            <a:ext cx="507941" cy="204633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7"/>
          <p:cNvSpPr/>
          <p:nvPr/>
        </p:nvSpPr>
        <p:spPr>
          <a:xfrm rot="5400000">
            <a:off x="5371986" y="1399468"/>
            <a:ext cx="546856" cy="266264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8"/>
          <p:cNvSpPr/>
          <p:nvPr/>
        </p:nvSpPr>
        <p:spPr>
          <a:xfrm rot="4620167">
            <a:off x="5289113" y="879039"/>
            <a:ext cx="489989" cy="294328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4"/>
          <p:cNvSpPr/>
          <p:nvPr/>
        </p:nvSpPr>
        <p:spPr>
          <a:xfrm rot="4740898">
            <a:off x="5793353" y="2739593"/>
            <a:ext cx="507941" cy="188159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4"/>
          <p:cNvSpPr/>
          <p:nvPr/>
        </p:nvSpPr>
        <p:spPr>
          <a:xfrm rot="5660266">
            <a:off x="5805918" y="3251140"/>
            <a:ext cx="507941" cy="188159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5"/>
          <p:cNvSpPr/>
          <p:nvPr/>
        </p:nvSpPr>
        <p:spPr>
          <a:xfrm rot="6823366">
            <a:off x="5441397" y="3009227"/>
            <a:ext cx="583276" cy="306578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8"/>
          <p:cNvSpPr/>
          <p:nvPr/>
        </p:nvSpPr>
        <p:spPr>
          <a:xfrm rot="3418020">
            <a:off x="5371797" y="1307904"/>
            <a:ext cx="489989" cy="321662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669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7584" y="1502229"/>
            <a:ext cx="9601200" cy="3581400"/>
          </a:xfrm>
        </p:spPr>
        <p:txBody>
          <a:bodyPr>
            <a:normAutofit/>
          </a:bodyPr>
          <a:lstStyle/>
          <a:p>
            <a:pPr marL="0" indent="0">
              <a:buNone/>
            </a:pPr>
            <a:r>
              <a:rPr lang="en-US" sz="4400" b="1" dirty="0"/>
              <a:t>2. Effective climate change education builds problem solving skills to create solutions</a:t>
            </a:r>
          </a:p>
          <a:p>
            <a:pPr marL="0" indent="0">
              <a:buNone/>
            </a:pPr>
            <a:r>
              <a:rPr lang="en-US" sz="4400" b="1" dirty="0"/>
              <a:t>	For the classroom</a:t>
            </a:r>
          </a:p>
          <a:p>
            <a:pPr marL="0" indent="0">
              <a:buNone/>
            </a:pPr>
            <a:r>
              <a:rPr lang="en-US" sz="4400" b="1" dirty="0"/>
              <a:t>	In the community</a:t>
            </a:r>
          </a:p>
        </p:txBody>
      </p:sp>
      <p:pic>
        <p:nvPicPr>
          <p:cNvPr id="5" name="Picture 2" descr="Image result for classroom discussions"/>
          <p:cNvPicPr>
            <a:picLocks noChangeAspect="1" noChangeArrowheads="1"/>
          </p:cNvPicPr>
          <p:nvPr/>
        </p:nvPicPr>
        <p:blipFill rotWithShape="1">
          <a:blip r:embed="rId3">
            <a:extLst>
              <a:ext uri="{28A0092B-C50C-407E-A947-70E740481C1C}">
                <a14:useLocalDpi xmlns:a14="http://schemas.microsoft.com/office/drawing/2010/main" val="0"/>
              </a:ext>
            </a:extLst>
          </a:blip>
          <a:srcRect l="28140"/>
          <a:stretch/>
        </p:blipFill>
        <p:spPr bwMode="auto">
          <a:xfrm>
            <a:off x="7464490" y="3292929"/>
            <a:ext cx="4418046" cy="2949514"/>
          </a:xfrm>
          <a:prstGeom prst="rect">
            <a:avLst/>
          </a:prstGeom>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19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424" y="1485949"/>
            <a:ext cx="6055567" cy="4784221"/>
          </a:xfrm>
        </p:spPr>
        <p:txBody>
          <a:bodyPr>
            <a:normAutofit/>
          </a:bodyPr>
          <a:lstStyle/>
          <a:p>
            <a:r>
              <a:rPr lang="en-US" sz="3200" dirty="0"/>
              <a:t>Help learners identify and address problems and solutions at the same scale</a:t>
            </a:r>
          </a:p>
          <a:p>
            <a:r>
              <a:rPr lang="en-US" sz="3200" dirty="0"/>
              <a:t>Build problem solving, action taking, and leadership skills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7796" y="1892074"/>
            <a:ext cx="3946851" cy="3933146"/>
          </a:xfrm>
          <a:prstGeom prst="rect">
            <a:avLst/>
          </a:prstGeom>
          <a:ln w="38100">
            <a:solidFill>
              <a:schemeClr val="bg1"/>
            </a:solidFill>
          </a:ln>
        </p:spPr>
      </p:pic>
      <p:sp>
        <p:nvSpPr>
          <p:cNvPr id="10" name="Title 1"/>
          <p:cNvSpPr>
            <a:spLocks noGrp="1"/>
          </p:cNvSpPr>
          <p:nvPr>
            <p:ph type="title"/>
          </p:nvPr>
        </p:nvSpPr>
        <p:spPr>
          <a:xfrm>
            <a:off x="1371600" y="567127"/>
            <a:ext cx="9601200" cy="1485900"/>
          </a:xfrm>
        </p:spPr>
        <p:txBody>
          <a:bodyPr>
            <a:normAutofit/>
          </a:bodyPr>
          <a:lstStyle/>
          <a:p>
            <a:pPr lvl="1">
              <a:spcAft>
                <a:spcPts val="1200"/>
              </a:spcAft>
            </a:pPr>
            <a:r>
              <a:rPr lang="en-US" sz="4400" dirty="0">
                <a:solidFill>
                  <a:schemeClr val="tx1"/>
                </a:solidFill>
                <a:latin typeface="+mj-lt"/>
              </a:rPr>
              <a:t>School projects</a:t>
            </a:r>
          </a:p>
        </p:txBody>
      </p:sp>
    </p:spTree>
    <p:extLst>
      <p:ext uri="{BB962C8B-B14F-4D97-AF65-F5344CB8AC3E}">
        <p14:creationId xmlns:p14="http://schemas.microsoft.com/office/powerpoint/2010/main" val="333672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9404" y="2286000"/>
            <a:ext cx="6643396" cy="3581400"/>
          </a:xfrm>
        </p:spPr>
        <p:txBody>
          <a:bodyPr>
            <a:normAutofit/>
          </a:bodyPr>
          <a:lstStyle/>
          <a:p>
            <a:r>
              <a:rPr lang="en-US" sz="3200" dirty="0"/>
              <a:t>Engage learners with community members to  mitigate or adapt to climate change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59240" y="1541128"/>
            <a:ext cx="6234496" cy="4142792"/>
          </a:xfrm>
          <a:prstGeom prst="rect">
            <a:avLst/>
          </a:prstGeom>
          <a:ln w="38100">
            <a:solidFill>
              <a:schemeClr val="bg1"/>
            </a:solidFill>
          </a:ln>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7060" y="3694922"/>
            <a:ext cx="4134673" cy="3034850"/>
          </a:xfrm>
          <a:prstGeom prst="rect">
            <a:avLst/>
          </a:prstGeom>
          <a:ln w="38100">
            <a:solidFill>
              <a:schemeClr val="bg1"/>
            </a:solidFill>
          </a:ln>
        </p:spPr>
      </p:pic>
      <p:sp>
        <p:nvSpPr>
          <p:cNvPr id="10" name="Title 1"/>
          <p:cNvSpPr>
            <a:spLocks noGrp="1"/>
          </p:cNvSpPr>
          <p:nvPr>
            <p:ph type="title"/>
          </p:nvPr>
        </p:nvSpPr>
        <p:spPr>
          <a:xfrm>
            <a:off x="4875684" y="495275"/>
            <a:ext cx="5103845" cy="1141211"/>
          </a:xfrm>
        </p:spPr>
        <p:txBody>
          <a:bodyPr>
            <a:normAutofit/>
          </a:bodyPr>
          <a:lstStyle/>
          <a:p>
            <a:pPr lvl="1">
              <a:spcAft>
                <a:spcPts val="1200"/>
              </a:spcAft>
            </a:pPr>
            <a:r>
              <a:rPr lang="en-US" sz="4400" dirty="0">
                <a:solidFill>
                  <a:schemeClr val="tx1"/>
                </a:solidFill>
                <a:latin typeface="+mj-lt"/>
              </a:rPr>
              <a:t>Community projects</a:t>
            </a:r>
          </a:p>
        </p:txBody>
      </p:sp>
    </p:spTree>
    <p:extLst>
      <p:ext uri="{BB962C8B-B14F-4D97-AF65-F5344CB8AC3E}">
        <p14:creationId xmlns:p14="http://schemas.microsoft.com/office/powerpoint/2010/main" val="244166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00870"/>
            <a:ext cx="9601200" cy="1485900"/>
          </a:xfrm>
        </p:spPr>
        <p:txBody>
          <a:bodyPr>
            <a:noAutofit/>
          </a:bodyPr>
          <a:lstStyle/>
          <a:p>
            <a:r>
              <a:rPr lang="en-US" sz="3200" b="1" dirty="0"/>
              <a:t>Example:</a:t>
            </a:r>
            <a:br>
              <a:rPr lang="en-US" sz="3200" b="1" dirty="0"/>
            </a:br>
            <a:r>
              <a:rPr lang="en-US" sz="3200" b="1" dirty="0"/>
              <a:t>Community Action Program</a:t>
            </a:r>
            <a:br>
              <a:rPr lang="en-US" sz="3200" b="1" dirty="0"/>
            </a:br>
            <a:endParaRPr lang="en-US" sz="3200" dirty="0"/>
          </a:p>
        </p:txBody>
      </p:sp>
      <p:sp>
        <p:nvSpPr>
          <p:cNvPr id="3" name="Content Placeholder 2"/>
          <p:cNvSpPr>
            <a:spLocks noGrp="1"/>
          </p:cNvSpPr>
          <p:nvPr>
            <p:ph idx="1"/>
          </p:nvPr>
        </p:nvSpPr>
        <p:spPr>
          <a:xfrm>
            <a:off x="1371600" y="1581150"/>
            <a:ext cx="5495731" cy="3581400"/>
          </a:xfrm>
        </p:spPr>
        <p:txBody>
          <a:bodyPr>
            <a:normAutofit/>
          </a:bodyPr>
          <a:lstStyle/>
          <a:p>
            <a:r>
              <a:rPr lang="en-US" sz="2800" dirty="0"/>
              <a:t>13-14 year old students</a:t>
            </a:r>
          </a:p>
          <a:p>
            <a:r>
              <a:rPr lang="en-US" sz="2800" dirty="0"/>
              <a:t>Climate change research in community</a:t>
            </a:r>
          </a:p>
          <a:p>
            <a:r>
              <a:rPr lang="en-US" sz="2800" dirty="0"/>
              <a:t>Create videos to educate other students</a:t>
            </a:r>
          </a:p>
          <a:p>
            <a:r>
              <a:rPr lang="en-US" sz="2800" dirty="0"/>
              <a:t>Planned and implemented action projects</a:t>
            </a:r>
          </a:p>
          <a:p>
            <a:pPr marL="0" indent="0">
              <a:buNone/>
            </a:pPr>
            <a:endParaRPr lang="en-US" sz="4000" i="1" dirty="0"/>
          </a:p>
          <a:p>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8949" y="1886770"/>
            <a:ext cx="4771023" cy="2685230"/>
          </a:xfrm>
          <a:prstGeom prst="rect">
            <a:avLst/>
          </a:prstGeom>
          <a:ln w="38100">
            <a:solidFill>
              <a:schemeClr val="bg1"/>
            </a:solidFill>
          </a:ln>
        </p:spPr>
      </p:pic>
      <p:sp>
        <p:nvSpPr>
          <p:cNvPr id="8" name="Rectangle 7"/>
          <p:cNvSpPr/>
          <p:nvPr/>
        </p:nvSpPr>
        <p:spPr>
          <a:xfrm>
            <a:off x="1474604" y="5012948"/>
            <a:ext cx="9395191" cy="892552"/>
          </a:xfrm>
          <a:prstGeom prst="rect">
            <a:avLst/>
          </a:prstGeom>
        </p:spPr>
        <p:txBody>
          <a:bodyPr wrap="square">
            <a:spAutoFit/>
          </a:bodyPr>
          <a:lstStyle/>
          <a:p>
            <a:r>
              <a:rPr lang="en-US" sz="2600" i="1" dirty="0">
                <a:solidFill>
                  <a:schemeClr val="tx2"/>
                </a:solidFill>
              </a:rPr>
              <a:t>“Encouraged the emergence of feelings of empowerment relating to the capacity to make a difference” 		 </a:t>
            </a:r>
            <a:r>
              <a:rPr lang="en-US" sz="2000" i="1" dirty="0" err="1">
                <a:solidFill>
                  <a:schemeClr val="tx2"/>
                </a:solidFill>
              </a:rPr>
              <a:t>Pruneau</a:t>
            </a:r>
            <a:endParaRPr lang="en-US" sz="2000" i="1" dirty="0">
              <a:solidFill>
                <a:schemeClr val="tx2"/>
              </a:solidFill>
            </a:endParaRPr>
          </a:p>
        </p:txBody>
      </p:sp>
      <p:sp>
        <p:nvSpPr>
          <p:cNvPr id="7" name="Title 1"/>
          <p:cNvSpPr txBox="1">
            <a:spLocks/>
          </p:cNvSpPr>
          <p:nvPr/>
        </p:nvSpPr>
        <p:spPr>
          <a:xfrm>
            <a:off x="1474604" y="6057900"/>
            <a:ext cx="9601200" cy="8133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dirty="0" err="1"/>
              <a:t>Pruneau</a:t>
            </a:r>
            <a:r>
              <a:rPr lang="en-US" sz="2000" dirty="0"/>
              <a:t> et al. (2003) – Experimentation with a socio-constructivist process for climate change education</a:t>
            </a:r>
            <a:br>
              <a:rPr lang="en-US" sz="2000" dirty="0"/>
            </a:br>
            <a:endParaRPr lang="en-US" sz="2000" dirty="0"/>
          </a:p>
        </p:txBody>
      </p:sp>
    </p:spTree>
    <p:extLst>
      <p:ext uri="{BB962C8B-B14F-4D97-AF65-F5344CB8AC3E}">
        <p14:creationId xmlns:p14="http://schemas.microsoft.com/office/powerpoint/2010/main" val="269799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education is challenging</a:t>
            </a:r>
          </a:p>
        </p:txBody>
      </p:sp>
      <p:sp>
        <p:nvSpPr>
          <p:cNvPr id="3" name="Content Placeholder 2"/>
          <p:cNvSpPr>
            <a:spLocks noGrp="1"/>
          </p:cNvSpPr>
          <p:nvPr>
            <p:ph idx="1"/>
          </p:nvPr>
        </p:nvSpPr>
        <p:spPr/>
        <p:txBody>
          <a:bodyPr>
            <a:normAutofit/>
          </a:bodyPr>
          <a:lstStyle/>
          <a:p>
            <a:r>
              <a:rPr lang="en-US" sz="2800" dirty="0"/>
              <a:t>Invisible problem</a:t>
            </a:r>
          </a:p>
          <a:p>
            <a:r>
              <a:rPr lang="en-US" sz="2800" dirty="0"/>
              <a:t>Distant and global impacts</a:t>
            </a:r>
          </a:p>
          <a:p>
            <a:r>
              <a:rPr lang="en-US" sz="2800" dirty="0"/>
              <a:t>Political dimension</a:t>
            </a:r>
          </a:p>
          <a:p>
            <a:r>
              <a:rPr lang="en-US" sz="2800" dirty="0"/>
              <a:t>Embedded into every aspect of modern civilization</a:t>
            </a:r>
          </a:p>
          <a:p>
            <a:r>
              <a:rPr lang="en-US" sz="2800" dirty="0"/>
              <a:t>Controversy over solutions</a:t>
            </a:r>
          </a:p>
        </p:txBody>
      </p:sp>
    </p:spTree>
    <p:extLst>
      <p:ext uri="{BB962C8B-B14F-4D97-AF65-F5344CB8AC3E}">
        <p14:creationId xmlns:p14="http://schemas.microsoft.com/office/powerpoint/2010/main" val="2833670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575890" cy="1112855"/>
          </a:xfrm>
        </p:spPr>
        <p:txBody>
          <a:bodyPr>
            <a:noAutofit/>
          </a:bodyPr>
          <a:lstStyle/>
          <a:p>
            <a:r>
              <a:rPr lang="en-US" sz="2800" b="1" dirty="0"/>
              <a:t>Example:</a:t>
            </a:r>
            <a:br>
              <a:rPr lang="en-US" sz="2800" b="1" dirty="0"/>
            </a:br>
            <a:r>
              <a:rPr lang="en-US" sz="2800" b="1" dirty="0"/>
              <a:t>Energy conservation at school and at home</a:t>
            </a:r>
            <a:endParaRPr lang="en-US" sz="2800" dirty="0"/>
          </a:p>
        </p:txBody>
      </p:sp>
      <p:sp>
        <p:nvSpPr>
          <p:cNvPr id="3" name="Content Placeholder 2"/>
          <p:cNvSpPr>
            <a:spLocks noGrp="1"/>
          </p:cNvSpPr>
          <p:nvPr>
            <p:ph idx="1"/>
          </p:nvPr>
        </p:nvSpPr>
        <p:spPr>
          <a:xfrm>
            <a:off x="1371600" y="2286000"/>
            <a:ext cx="5290457" cy="3581400"/>
          </a:xfrm>
        </p:spPr>
        <p:txBody>
          <a:bodyPr/>
          <a:lstStyle/>
          <a:p>
            <a:r>
              <a:rPr lang="en-US" sz="2800" dirty="0"/>
              <a:t>Collecting data and monitoring energy use in classrooms</a:t>
            </a:r>
          </a:p>
          <a:p>
            <a:r>
              <a:rPr lang="en-US" sz="2800" dirty="0"/>
              <a:t>Sharing information with parents, conserving energy at home</a:t>
            </a:r>
          </a:p>
          <a:p>
            <a:endParaRPr lang="en-US" dirty="0"/>
          </a:p>
        </p:txBody>
      </p:sp>
      <p:pic>
        <p:nvPicPr>
          <p:cNvPr id="4" name="Picture 3" descr="Circa 3 milioni di persone visitano il Taj Mahal ogni anno. Questo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40477" y="302924"/>
            <a:ext cx="3551523" cy="3541287"/>
          </a:xfrm>
          <a:prstGeom prst="rect">
            <a:avLst/>
          </a:prstGeom>
          <a:ln w="38100">
            <a:solidFill>
              <a:schemeClr val="bg1"/>
            </a:solidFill>
          </a:ln>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7379" y="3166794"/>
            <a:ext cx="3345204" cy="3400390"/>
          </a:xfrm>
          <a:prstGeom prst="rect">
            <a:avLst/>
          </a:prstGeom>
          <a:ln w="38100">
            <a:solidFill>
              <a:schemeClr val="bg1"/>
            </a:solidFill>
          </a:ln>
        </p:spPr>
      </p:pic>
      <p:sp>
        <p:nvSpPr>
          <p:cNvPr id="6" name="Title 1"/>
          <p:cNvSpPr txBox="1">
            <a:spLocks/>
          </p:cNvSpPr>
          <p:nvPr/>
        </p:nvSpPr>
        <p:spPr>
          <a:xfrm>
            <a:off x="1239037" y="5241890"/>
            <a:ext cx="4353739" cy="1112855"/>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dirty="0"/>
              <a:t>Leigh (2009) – Energy busters: Norfolk schools fight climate change</a:t>
            </a:r>
            <a:br>
              <a:rPr lang="en-US" sz="2000" dirty="0"/>
            </a:br>
            <a:br>
              <a:rPr lang="en-US" sz="2000" dirty="0"/>
            </a:br>
            <a:r>
              <a:rPr lang="en-US" sz="2000" dirty="0" err="1"/>
              <a:t>Zografakis</a:t>
            </a:r>
            <a:r>
              <a:rPr lang="en-US" sz="2000" dirty="0"/>
              <a:t> et al. (2008) – Effective education for energy efficiency</a:t>
            </a:r>
            <a:br>
              <a:rPr lang="en-US" sz="2800" b="1" dirty="0"/>
            </a:br>
            <a:endParaRPr lang="en-US" sz="2800" dirty="0"/>
          </a:p>
        </p:txBody>
      </p:sp>
    </p:spTree>
    <p:extLst>
      <p:ext uri="{BB962C8B-B14F-4D97-AF65-F5344CB8AC3E}">
        <p14:creationId xmlns:p14="http://schemas.microsoft.com/office/powerpoint/2010/main" val="1663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874" y="737119"/>
            <a:ext cx="9601200" cy="3581400"/>
          </a:xfrm>
        </p:spPr>
        <p:txBody>
          <a:bodyPr>
            <a:normAutofit/>
          </a:bodyPr>
          <a:lstStyle/>
          <a:p>
            <a:pPr marL="0" indent="0">
              <a:buNone/>
            </a:pPr>
            <a:r>
              <a:rPr lang="en-US" sz="4400" b="1" dirty="0"/>
              <a:t>3. Effective climate change education helps learners construct and critique their own ideas</a:t>
            </a:r>
          </a:p>
          <a:p>
            <a:pPr marL="0" indent="0">
              <a:buNone/>
            </a:pPr>
            <a:r>
              <a:rPr lang="en-US" sz="4400" b="1" dirty="0"/>
              <a: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3642" y="2231908"/>
            <a:ext cx="5925392" cy="4481948"/>
          </a:xfrm>
          <a:prstGeom prst="rect">
            <a:avLst/>
          </a:prstGeom>
          <a:ln w="38100">
            <a:solidFill>
              <a:schemeClr val="bg1"/>
            </a:solidFill>
          </a:ln>
        </p:spPr>
      </p:pic>
    </p:spTree>
    <p:extLst>
      <p:ext uri="{BB962C8B-B14F-4D97-AF65-F5344CB8AC3E}">
        <p14:creationId xmlns:p14="http://schemas.microsoft.com/office/powerpoint/2010/main" val="323329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4532"/>
            <a:ext cx="9601200" cy="1485900"/>
          </a:xfrm>
        </p:spPr>
        <p:txBody>
          <a:bodyPr>
            <a:noAutofit/>
          </a:bodyPr>
          <a:lstStyle/>
          <a:p>
            <a:r>
              <a:rPr lang="en-US" sz="3200" b="1" dirty="0"/>
              <a:t>Example:</a:t>
            </a:r>
            <a:br>
              <a:rPr lang="en-US" sz="3200" b="1" dirty="0"/>
            </a:br>
            <a:r>
              <a:rPr lang="en-US" sz="3200" b="1" dirty="0"/>
              <a:t>Teachers guide thinking with questions</a:t>
            </a:r>
            <a:br>
              <a:rPr lang="en-US" sz="3200" b="1" dirty="0"/>
            </a:br>
            <a:endParaRPr lang="en-US" sz="3200" dirty="0"/>
          </a:p>
        </p:txBody>
      </p:sp>
      <p:sp>
        <p:nvSpPr>
          <p:cNvPr id="3" name="Content Placeholder 2"/>
          <p:cNvSpPr>
            <a:spLocks noGrp="1"/>
          </p:cNvSpPr>
          <p:nvPr>
            <p:ph idx="1"/>
          </p:nvPr>
        </p:nvSpPr>
        <p:spPr>
          <a:xfrm>
            <a:off x="1073021" y="1586204"/>
            <a:ext cx="9601200" cy="4360086"/>
          </a:xfrm>
        </p:spPr>
        <p:txBody>
          <a:bodyPr>
            <a:normAutofit lnSpcReduction="10000"/>
          </a:bodyPr>
          <a:lstStyle/>
          <a:p>
            <a:r>
              <a:rPr lang="en-US" sz="2800" dirty="0"/>
              <a:t>When interpreting a graph, teachers ask: </a:t>
            </a:r>
          </a:p>
          <a:p>
            <a:pPr lvl="1"/>
            <a:r>
              <a:rPr lang="en-US" sz="2800" dirty="0"/>
              <a:t>What does this graph show? </a:t>
            </a:r>
          </a:p>
          <a:p>
            <a:pPr lvl="1"/>
            <a:r>
              <a:rPr lang="en-US" sz="2800" dirty="0"/>
              <a:t>How do you know? </a:t>
            </a:r>
          </a:p>
          <a:p>
            <a:pPr lvl="1"/>
            <a:r>
              <a:rPr lang="en-US" sz="2800" dirty="0"/>
              <a:t>What is the evidence?</a:t>
            </a:r>
          </a:p>
          <a:p>
            <a:pPr lvl="1"/>
            <a:r>
              <a:rPr lang="en-US" sz="2800" dirty="0"/>
              <a:t>Is that a claim or a generalization?</a:t>
            </a:r>
          </a:p>
          <a:p>
            <a:r>
              <a:rPr lang="en-US" sz="2800" dirty="0"/>
              <a:t>Students worked with data, examined the evidence, and discussed the scientific consensus </a:t>
            </a:r>
          </a:p>
          <a:p>
            <a:r>
              <a:rPr lang="en-US" sz="2800" dirty="0"/>
              <a:t>Content knowledge increased </a:t>
            </a:r>
          </a:p>
          <a:p>
            <a:r>
              <a:rPr lang="en-US" sz="2800" dirty="0"/>
              <a:t>Opinions about climate change shifted</a:t>
            </a:r>
          </a:p>
          <a:p>
            <a:endParaRPr lang="en-US" dirty="0"/>
          </a:p>
        </p:txBody>
      </p:sp>
      <p:pic>
        <p:nvPicPr>
          <p:cNvPr id="6" name="Picture 2" descr="Image result for high school students using real dat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86583" y="1197482"/>
            <a:ext cx="3695952" cy="2568765"/>
          </a:xfrm>
          <a:prstGeom prst="rect">
            <a:avLst/>
          </a:prstGeom>
          <a:ln w="38100">
            <a:solidFill>
              <a:schemeClr val="bg1"/>
            </a:solidFill>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371600" y="5946290"/>
            <a:ext cx="9601200" cy="742950"/>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dirty="0" err="1"/>
              <a:t>Holthuis</a:t>
            </a:r>
            <a:r>
              <a:rPr lang="en-US" sz="2000" dirty="0"/>
              <a:t> et al. (2014) - Supporting and understanding students’ epistemological discourse about climate change</a:t>
            </a:r>
            <a:br>
              <a:rPr lang="en-US" sz="3200" b="1" dirty="0"/>
            </a:br>
            <a:endParaRPr lang="en-US" sz="3200" dirty="0"/>
          </a:p>
        </p:txBody>
      </p:sp>
    </p:spTree>
    <p:extLst>
      <p:ext uri="{BB962C8B-B14F-4D97-AF65-F5344CB8AC3E}">
        <p14:creationId xmlns:p14="http://schemas.microsoft.com/office/powerpoint/2010/main" val="2784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Example:</a:t>
            </a:r>
            <a:br>
              <a:rPr lang="en-US" sz="3200" b="1" dirty="0"/>
            </a:br>
            <a:r>
              <a:rPr lang="en-US" sz="3200" b="1" dirty="0"/>
              <a:t>Students critique their own ideas</a:t>
            </a:r>
            <a:br>
              <a:rPr lang="en-US" sz="3200" b="1" dirty="0"/>
            </a:br>
            <a:endParaRPr lang="en-US" sz="3200" dirty="0"/>
          </a:p>
        </p:txBody>
      </p:sp>
      <p:sp>
        <p:nvSpPr>
          <p:cNvPr id="3" name="Content Placeholder 2"/>
          <p:cNvSpPr>
            <a:spLocks noGrp="1"/>
          </p:cNvSpPr>
          <p:nvPr>
            <p:ph idx="1"/>
          </p:nvPr>
        </p:nvSpPr>
        <p:spPr>
          <a:xfrm>
            <a:off x="1371600" y="1991361"/>
            <a:ext cx="5863590" cy="2003914"/>
          </a:xfrm>
        </p:spPr>
        <p:txBody>
          <a:bodyPr>
            <a:noAutofit/>
          </a:bodyPr>
          <a:lstStyle/>
          <a:p>
            <a:r>
              <a:rPr lang="en-US" sz="2800" dirty="0"/>
              <a:t>Prompts from teachers help students explore reasons and evidence</a:t>
            </a:r>
          </a:p>
          <a:p>
            <a:r>
              <a:rPr lang="en-US" sz="2800" dirty="0"/>
              <a:t>Maybe the Earth’s core is heating up and change climate?</a:t>
            </a:r>
          </a:p>
          <a:p>
            <a:r>
              <a:rPr lang="en-US" sz="2800" dirty="0"/>
              <a:t>But that would not explain atmospheric carbon…</a:t>
            </a:r>
          </a:p>
          <a:p>
            <a:endParaRPr lang="en-US" dirty="0"/>
          </a:p>
          <a:p>
            <a:pPr marL="0" indent="0">
              <a:buNone/>
            </a:pPr>
            <a:endParaRPr lang="en-US" dirty="0"/>
          </a:p>
        </p:txBody>
      </p:sp>
      <p:pic>
        <p:nvPicPr>
          <p:cNvPr id="1026" name="Picture 2" descr="Image result for teachers and students discu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190" y="1859977"/>
            <a:ext cx="4841168" cy="3226373"/>
          </a:xfrm>
          <a:prstGeom prst="rect">
            <a:avLst/>
          </a:prstGeom>
          <a:ln w="38100">
            <a:solidFill>
              <a:schemeClr val="bg1"/>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371600" y="5818850"/>
            <a:ext cx="7100596" cy="877031"/>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dirty="0"/>
              <a:t>Mason and Santi (1998) - Discussing the greenhouse effect: children's collaborative discourse reasoning and conceptual change</a:t>
            </a:r>
            <a:br>
              <a:rPr lang="en-US" sz="3200" b="1" dirty="0"/>
            </a:br>
            <a:endParaRPr lang="en-US" sz="3200" dirty="0"/>
          </a:p>
        </p:txBody>
      </p:sp>
    </p:spTree>
    <p:extLst>
      <p:ext uri="{BB962C8B-B14F-4D97-AF65-F5344CB8AC3E}">
        <p14:creationId xmlns:p14="http://schemas.microsoft.com/office/powerpoint/2010/main" val="3741638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13214"/>
            <a:ext cx="10529248" cy="1485900"/>
          </a:xfrm>
        </p:spPr>
        <p:txBody>
          <a:bodyPr>
            <a:noAutofit/>
          </a:bodyPr>
          <a:lstStyle/>
          <a:p>
            <a:pPr>
              <a:spcBef>
                <a:spcPts val="1000"/>
              </a:spcBef>
              <a:spcAft>
                <a:spcPts val="200"/>
              </a:spcAft>
            </a:pPr>
            <a:r>
              <a:rPr lang="en-US" sz="3200" b="1" dirty="0"/>
              <a:t>Example:</a:t>
            </a:r>
            <a:br>
              <a:rPr lang="en-US" sz="3200" b="1" dirty="0"/>
            </a:br>
            <a:r>
              <a:rPr lang="en-US" sz="3200" b="1" dirty="0"/>
              <a:t>Worksheets can help simplify concepts and generate discussion</a:t>
            </a:r>
          </a:p>
        </p:txBody>
      </p:sp>
      <p:sp>
        <p:nvSpPr>
          <p:cNvPr id="3" name="Rectangle 2"/>
          <p:cNvSpPr/>
          <p:nvPr/>
        </p:nvSpPr>
        <p:spPr>
          <a:xfrm>
            <a:off x="1091681" y="1799114"/>
            <a:ext cx="6172200" cy="4061240"/>
          </a:xfrm>
          <a:prstGeom prst="rect">
            <a:avLst/>
          </a:prstGeom>
        </p:spPr>
        <p:txBody>
          <a:bodyPr wrap="square">
            <a:spAutoFit/>
          </a:bodyPr>
          <a:lstStyle/>
          <a:p>
            <a:pPr marL="342900" lvl="0" indent="-342900" defTabSz="914400">
              <a:lnSpc>
                <a:spcPct val="94000"/>
              </a:lnSpc>
              <a:spcBef>
                <a:spcPts val="1000"/>
              </a:spcBef>
              <a:spcAft>
                <a:spcPts val="200"/>
              </a:spcAft>
              <a:buFont typeface="Arial" panose="020B0604020202020204" pitchFamily="34" charset="0"/>
              <a:buChar char="•"/>
            </a:pPr>
            <a:r>
              <a:rPr lang="en-US" sz="2400" dirty="0">
                <a:solidFill>
                  <a:schemeClr val="tx2"/>
                </a:solidFill>
              </a:rPr>
              <a:t>Simple drawings and cartoons convey information about the greenhouse effect</a:t>
            </a:r>
          </a:p>
          <a:p>
            <a:pPr marL="800100" lvl="1" indent="-342900" defTabSz="914400">
              <a:lnSpc>
                <a:spcPct val="94000"/>
              </a:lnSpc>
              <a:spcBef>
                <a:spcPts val="1000"/>
              </a:spcBef>
              <a:spcAft>
                <a:spcPts val="200"/>
              </a:spcAft>
              <a:buFont typeface="Arial" panose="020B0604020202020204" pitchFamily="34" charset="0"/>
              <a:buChar char="•"/>
            </a:pPr>
            <a:r>
              <a:rPr lang="en-US" sz="2400" dirty="0">
                <a:solidFill>
                  <a:schemeClr val="tx2"/>
                </a:solidFill>
              </a:rPr>
              <a:t>Integrate previous knowledge</a:t>
            </a:r>
          </a:p>
          <a:p>
            <a:pPr marL="800100" lvl="1" indent="-342900" defTabSz="914400">
              <a:lnSpc>
                <a:spcPct val="94000"/>
              </a:lnSpc>
              <a:spcBef>
                <a:spcPts val="1000"/>
              </a:spcBef>
              <a:spcAft>
                <a:spcPts val="200"/>
              </a:spcAft>
              <a:buFont typeface="Arial" panose="020B0604020202020204" pitchFamily="34" charset="0"/>
              <a:buChar char="•"/>
            </a:pPr>
            <a:r>
              <a:rPr lang="en-US" sz="2400" dirty="0">
                <a:solidFill>
                  <a:schemeClr val="tx2"/>
                </a:solidFill>
              </a:rPr>
              <a:t>Consider misconceptions </a:t>
            </a:r>
          </a:p>
          <a:p>
            <a:pPr marL="800100" lvl="1" indent="-342900" defTabSz="914400">
              <a:lnSpc>
                <a:spcPct val="94000"/>
              </a:lnSpc>
              <a:spcBef>
                <a:spcPts val="1000"/>
              </a:spcBef>
              <a:spcAft>
                <a:spcPts val="200"/>
              </a:spcAft>
              <a:buFont typeface="Arial" panose="020B0604020202020204" pitchFamily="34" charset="0"/>
              <a:buChar char="•"/>
            </a:pPr>
            <a:r>
              <a:rPr lang="en-US" sz="2400" dirty="0">
                <a:solidFill>
                  <a:schemeClr val="tx2"/>
                </a:solidFill>
              </a:rPr>
              <a:t>Promote active cognitive processing</a:t>
            </a:r>
          </a:p>
          <a:p>
            <a:pPr marL="342900" indent="-342900" defTabSz="914400">
              <a:lnSpc>
                <a:spcPct val="94000"/>
              </a:lnSpc>
              <a:spcBef>
                <a:spcPts val="1000"/>
              </a:spcBef>
              <a:spcAft>
                <a:spcPts val="200"/>
              </a:spcAft>
              <a:buFont typeface="Arial" panose="020B0604020202020204" pitchFamily="34" charset="0"/>
              <a:buChar char="•"/>
            </a:pPr>
            <a:r>
              <a:rPr lang="en-US" sz="2400" dirty="0">
                <a:solidFill>
                  <a:schemeClr val="tx2"/>
                </a:solidFill>
              </a:rPr>
              <a:t>Requires understanding misconceptions and scientific explanation</a:t>
            </a:r>
          </a:p>
          <a:p>
            <a:pPr marL="742950" lvl="1" indent="-285750">
              <a:spcBef>
                <a:spcPts val="1000"/>
              </a:spcBef>
              <a:spcAft>
                <a:spcPts val="200"/>
              </a:spcAft>
              <a:buFont typeface="Arial" panose="020B0604020202020204" pitchFamily="34" charset="0"/>
              <a:buChar char="•"/>
            </a:pPr>
            <a:endParaRPr lang="en-US" sz="2000" dirty="0">
              <a:solidFill>
                <a:schemeClr val="tx2"/>
              </a:solidFill>
            </a:endParaRPr>
          </a:p>
          <a:p>
            <a:pPr marL="742950" lvl="1" indent="-285750">
              <a:spcBef>
                <a:spcPts val="1000"/>
              </a:spcBef>
              <a:spcAft>
                <a:spcPts val="200"/>
              </a:spcAft>
              <a:buFont typeface="Arial" panose="020B0604020202020204" pitchFamily="34" charset="0"/>
              <a:buChar char="•"/>
            </a:pPr>
            <a:endParaRPr lang="en-US" sz="2000" dirty="0">
              <a:solidFill>
                <a:schemeClr val="tx2"/>
              </a:solidFill>
            </a:endParaRPr>
          </a:p>
        </p:txBody>
      </p:sp>
      <p:pic>
        <p:nvPicPr>
          <p:cNvPr id="7" name="Picture 6"/>
          <p:cNvPicPr>
            <a:picLocks noChangeAspect="1"/>
          </p:cNvPicPr>
          <p:nvPr/>
        </p:nvPicPr>
        <p:blipFill>
          <a:blip r:embed="rId3"/>
          <a:stretch>
            <a:fillRect/>
          </a:stretch>
        </p:blipFill>
        <p:spPr>
          <a:xfrm>
            <a:off x="7263881" y="1799114"/>
            <a:ext cx="4939198" cy="2959498"/>
          </a:xfrm>
          <a:prstGeom prst="rect">
            <a:avLst/>
          </a:prstGeom>
        </p:spPr>
      </p:pic>
      <p:sp>
        <p:nvSpPr>
          <p:cNvPr id="5" name="Title 1"/>
          <p:cNvSpPr txBox="1">
            <a:spLocks/>
          </p:cNvSpPr>
          <p:nvPr/>
        </p:nvSpPr>
        <p:spPr>
          <a:xfrm>
            <a:off x="1513462" y="5932131"/>
            <a:ext cx="10529248" cy="81530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spcBef>
                <a:spcPts val="1000"/>
              </a:spcBef>
              <a:spcAft>
                <a:spcPts val="200"/>
              </a:spcAft>
            </a:pPr>
            <a:r>
              <a:rPr lang="en-US" sz="2000" dirty="0" err="1"/>
              <a:t>Reinfried</a:t>
            </a:r>
            <a:r>
              <a:rPr lang="en-US" sz="2000" dirty="0"/>
              <a:t> et al. (2012) - Improving students’ conceptual understanding of the greenhouse effect using theory-based learning materials that promote deep learning</a:t>
            </a:r>
          </a:p>
        </p:txBody>
      </p:sp>
    </p:spTree>
    <p:extLst>
      <p:ext uri="{BB962C8B-B14F-4D97-AF65-F5344CB8AC3E}">
        <p14:creationId xmlns:p14="http://schemas.microsoft.com/office/powerpoint/2010/main" val="16585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Summary</a:t>
            </a:r>
          </a:p>
        </p:txBody>
      </p:sp>
      <p:sp>
        <p:nvSpPr>
          <p:cNvPr id="3" name="Content Placeholder 2"/>
          <p:cNvSpPr>
            <a:spLocks noGrp="1"/>
          </p:cNvSpPr>
          <p:nvPr>
            <p:ph idx="1"/>
          </p:nvPr>
        </p:nvSpPr>
        <p:spPr>
          <a:xfrm>
            <a:off x="1371600" y="1708030"/>
            <a:ext cx="9601200" cy="4520242"/>
          </a:xfrm>
        </p:spPr>
        <p:txBody>
          <a:bodyPr>
            <a:normAutofit/>
          </a:bodyPr>
          <a:lstStyle/>
          <a:p>
            <a:pPr marL="0" indent="0">
              <a:buNone/>
            </a:pPr>
            <a:r>
              <a:rPr lang="en-US" sz="2800" dirty="0"/>
              <a:t>49 papers from systematic review synthesized into 6 themes and 3 categories</a:t>
            </a:r>
          </a:p>
          <a:p>
            <a:pPr marL="514350" indent="-514350">
              <a:buFont typeface="+mj-lt"/>
              <a:buAutoNum type="arabicPeriod"/>
            </a:pPr>
            <a:r>
              <a:rPr lang="en-US" sz="2800" dirty="0"/>
              <a:t>Good climate change education is good education --</a:t>
            </a:r>
          </a:p>
          <a:p>
            <a:pPr marL="530352" lvl="1" indent="0">
              <a:buNone/>
            </a:pPr>
            <a:r>
              <a:rPr lang="en-US" sz="2800" dirty="0"/>
              <a:t>Relevant, meaningful, engaging, experiential, social</a:t>
            </a:r>
          </a:p>
          <a:p>
            <a:pPr marL="514350" indent="-514350">
              <a:buFont typeface="+mj-lt"/>
              <a:buAutoNum type="arabicPeriod"/>
            </a:pPr>
            <a:r>
              <a:rPr lang="en-US" sz="2800" dirty="0"/>
              <a:t>It includes project-based work</a:t>
            </a:r>
          </a:p>
          <a:p>
            <a:pPr marL="514350" indent="-514350">
              <a:buFont typeface="+mj-lt"/>
              <a:buAutoNum type="arabicPeriod"/>
            </a:pPr>
            <a:r>
              <a:rPr lang="en-US" sz="2800" dirty="0"/>
              <a:t>It engages learners in exploring what 			they know, how they know it, and why</a:t>
            </a:r>
          </a:p>
        </p:txBody>
      </p:sp>
      <p:pic>
        <p:nvPicPr>
          <p:cNvPr id="5" name="Picture 2" descr="Image result for high school students using real data on climate chan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07086" y="3638940"/>
            <a:ext cx="4446539" cy="2964361"/>
          </a:xfrm>
          <a:prstGeom prst="rect">
            <a:avLst/>
          </a:prstGeom>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279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117" y="883059"/>
            <a:ext cx="9601200" cy="1485900"/>
          </a:xfrm>
        </p:spPr>
        <p:txBody>
          <a:bodyPr>
            <a:normAutofit fontScale="90000"/>
          </a:bodyPr>
          <a:lstStyle/>
          <a:p>
            <a:r>
              <a:rPr lang="en-US" b="1" dirty="0"/>
              <a:t>Looking for good climate change education…</a:t>
            </a:r>
            <a:br>
              <a:rPr lang="en-US" b="1" dirty="0"/>
            </a:br>
            <a:endParaRPr lang="en-US" b="1" dirty="0"/>
          </a:p>
        </p:txBody>
      </p:sp>
      <p:sp>
        <p:nvSpPr>
          <p:cNvPr id="3" name="Content Placeholder 2"/>
          <p:cNvSpPr>
            <a:spLocks noGrp="1"/>
          </p:cNvSpPr>
          <p:nvPr>
            <p:ph idx="1"/>
          </p:nvPr>
        </p:nvSpPr>
        <p:spPr>
          <a:xfrm>
            <a:off x="1371600" y="2286000"/>
            <a:ext cx="9601200" cy="3144416"/>
          </a:xfrm>
        </p:spPr>
        <p:txBody>
          <a:bodyPr>
            <a:noAutofit/>
          </a:bodyPr>
          <a:lstStyle/>
          <a:p>
            <a:r>
              <a:rPr lang="en-US" sz="2800" dirty="0"/>
              <a:t>Focuses on impacts of climate change on local, meaningful valued things</a:t>
            </a:r>
            <a:endParaRPr lang="en-US" sz="2400" dirty="0">
              <a:solidFill>
                <a:srgbClr val="0070C0"/>
              </a:solidFill>
            </a:endParaRPr>
          </a:p>
          <a:p>
            <a:r>
              <a:rPr lang="en-US" sz="2800" dirty="0"/>
              <a:t>Uses activities that are engaging and experiential</a:t>
            </a:r>
            <a:endParaRPr lang="en-US" sz="2400" dirty="0">
              <a:solidFill>
                <a:srgbClr val="0070C0"/>
              </a:solidFill>
            </a:endParaRPr>
          </a:p>
          <a:p>
            <a:r>
              <a:rPr lang="en-US" sz="2800" dirty="0"/>
              <a:t>Collects data, analyze data, interact with scientists</a:t>
            </a:r>
            <a:endParaRPr lang="en-US" sz="2400" dirty="0">
              <a:solidFill>
                <a:srgbClr val="0070C0"/>
              </a:solidFill>
            </a:endParaRPr>
          </a:p>
          <a:p>
            <a:r>
              <a:rPr lang="en-US" sz="2800" dirty="0"/>
              <a:t>Plans a class project to share information, change actions, demonstrate change</a:t>
            </a:r>
            <a:endParaRPr lang="en-US" sz="2400" dirty="0">
              <a:solidFill>
                <a:srgbClr val="0070C0"/>
              </a:solidFill>
            </a:endParaRPr>
          </a:p>
          <a:p>
            <a:r>
              <a:rPr lang="en-US" sz="2800" dirty="0"/>
              <a:t>Reflects on and discuss what they know, how they know it</a:t>
            </a:r>
          </a:p>
          <a:p>
            <a:r>
              <a:rPr lang="en-US" sz="2800" dirty="0"/>
              <a:t>Reflects on what it means</a:t>
            </a:r>
            <a:endParaRPr lang="en-US" sz="2800" dirty="0">
              <a:solidFill>
                <a:srgbClr val="7030A0"/>
              </a:solidFill>
            </a:endParaRPr>
          </a:p>
        </p:txBody>
      </p:sp>
    </p:spTree>
    <p:extLst>
      <p:ext uri="{BB962C8B-B14F-4D97-AF65-F5344CB8AC3E}">
        <p14:creationId xmlns:p14="http://schemas.microsoft.com/office/powerpoint/2010/main" val="39584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315" y="619364"/>
            <a:ext cx="9601200" cy="1485900"/>
          </a:xfrm>
        </p:spPr>
        <p:txBody>
          <a:bodyPr>
            <a:normAutofit/>
          </a:bodyPr>
          <a:lstStyle/>
          <a:p>
            <a:pPr algn="r"/>
            <a:r>
              <a:rPr lang="en-US" b="1" dirty="0"/>
              <a:t>Carbon, Trees, and Consumer Actions</a:t>
            </a:r>
            <a:endParaRPr lang="en-US" sz="2800" b="1" dirty="0">
              <a:solidFill>
                <a:schemeClr val="tx1"/>
              </a:solidFill>
            </a:endParaRPr>
          </a:p>
        </p:txBody>
      </p:sp>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5559"/>
          <a:stretch/>
        </p:blipFill>
        <p:spPr bwMode="auto">
          <a:xfrm>
            <a:off x="7398916" y="3294006"/>
            <a:ext cx="4330376" cy="2451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6" descr="C:\Users\Lindsey\Documents\My Dropbox\PINEMAP_Photos\Sci Quest 2\IMG_7947.JPG"/>
          <p:cNvPicPr>
            <a:picLocks noChangeAspect="1" noChangeArrowheads="1"/>
          </p:cNvPicPr>
          <p:nvPr>
            <p:custDataLst>
              <p:tags r:id="rId1"/>
            </p:custDataLst>
          </p:nvPr>
        </p:nvPicPr>
        <p:blipFill>
          <a:blip r:embed="rId5" cstate="print"/>
          <a:srcRect/>
          <a:stretch>
            <a:fillRect/>
          </a:stretch>
        </p:blipFill>
        <p:spPr bwMode="auto">
          <a:xfrm>
            <a:off x="1919878" y="1523894"/>
            <a:ext cx="4229035" cy="2390767"/>
          </a:xfrm>
          <a:prstGeom prst="roundRect">
            <a:avLst>
              <a:gd name="adj" fmla="val 4167"/>
            </a:avLst>
          </a:prstGeom>
          <a:solidFill>
            <a:srgbClr val="FFFFFF"/>
          </a:solidFill>
          <a:ln w="76200" cap="sq">
            <a:solidFill>
              <a:schemeClr val="accent5">
                <a:lumMod val="50000"/>
              </a:schemeClr>
            </a:solidFill>
            <a:miter lim="800000"/>
          </a:ln>
          <a:effectLst>
            <a:reflection blurRad="12700" stA="28000" endPos="28000" dist="5000" dir="5400000" sy="-100000" algn="bl" rotWithShape="0"/>
          </a:effectLst>
        </p:spPr>
      </p:pic>
      <p:sp>
        <p:nvSpPr>
          <p:cNvPr id="11" name="TextBox 10"/>
          <p:cNvSpPr txBox="1"/>
          <p:nvPr/>
        </p:nvSpPr>
        <p:spPr>
          <a:xfrm>
            <a:off x="6438003" y="2243720"/>
            <a:ext cx="4847421" cy="400110"/>
          </a:xfrm>
          <a:prstGeom prst="rect">
            <a:avLst/>
          </a:prstGeom>
          <a:noFill/>
        </p:spPr>
        <p:txBody>
          <a:bodyPr wrap="square" rtlCol="0">
            <a:spAutoFit/>
          </a:bodyPr>
          <a:lstStyle/>
          <a:p>
            <a:r>
              <a:rPr lang="en-US" sz="2000" dirty="0"/>
              <a:t>Students learn about the carbon cycle</a:t>
            </a:r>
          </a:p>
        </p:txBody>
      </p:sp>
      <p:pic>
        <p:nvPicPr>
          <p:cNvPr id="12" name="Picture 11"/>
          <p:cNvPicPr>
            <a:picLocks noChangeAspect="1"/>
          </p:cNvPicPr>
          <p:nvPr/>
        </p:nvPicPr>
        <p:blipFill>
          <a:blip r:embed="rId6"/>
          <a:stretch>
            <a:fillRect/>
          </a:stretch>
        </p:blipFill>
        <p:spPr>
          <a:xfrm>
            <a:off x="3122803" y="4076241"/>
            <a:ext cx="3651111" cy="2781759"/>
          </a:xfrm>
          <a:prstGeom prst="rect">
            <a:avLst/>
          </a:prstGeom>
        </p:spPr>
      </p:pic>
    </p:spTree>
    <p:extLst>
      <p:ext uri="{BB962C8B-B14F-4D97-AF65-F5344CB8AC3E}">
        <p14:creationId xmlns:p14="http://schemas.microsoft.com/office/powerpoint/2010/main" val="29266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1160659" y="995889"/>
            <a:ext cx="3471557" cy="3132310"/>
          </a:xfrm>
          <a:prstGeom prst="rect">
            <a:avLst/>
          </a:prstGeom>
          <a:ln w="28575">
            <a:solidFill>
              <a:schemeClr val="tx2"/>
            </a:solidFill>
          </a:ln>
          <a:effectLst/>
          <a:scene3d>
            <a:camera prst="orthographicFront">
              <a:rot lat="0" lon="0" rev="0"/>
            </a:camera>
            <a:lightRig rig="contrasting" dir="t">
              <a:rot lat="0" lon="0" rev="1500000"/>
            </a:lightRig>
          </a:scene3d>
          <a:sp3d prstMaterial="metal">
            <a:bevelT w="88900" h="88900"/>
          </a:sp3d>
        </p:spPr>
      </p:pic>
      <p:pic>
        <p:nvPicPr>
          <p:cNvPr id="5" name="Content Placeholder 6"/>
          <p:cNvPicPr>
            <a:picLocks noChangeAspect="1"/>
          </p:cNvPicPr>
          <p:nvPr/>
        </p:nvPicPr>
        <p:blipFill>
          <a:blip r:embed="rId4"/>
          <a:stretch>
            <a:fillRect/>
          </a:stretch>
        </p:blipFill>
        <p:spPr>
          <a:xfrm>
            <a:off x="5971142" y="1022890"/>
            <a:ext cx="4369885" cy="2498477"/>
          </a:xfrm>
          <a:prstGeom prst="rect">
            <a:avLst/>
          </a:prstGeom>
        </p:spPr>
      </p:pic>
      <p:sp>
        <p:nvSpPr>
          <p:cNvPr id="6" name="TextBox 5"/>
          <p:cNvSpPr txBox="1"/>
          <p:nvPr/>
        </p:nvSpPr>
        <p:spPr>
          <a:xfrm>
            <a:off x="4936951" y="3800958"/>
            <a:ext cx="6180992" cy="1015663"/>
          </a:xfrm>
          <a:prstGeom prst="rect">
            <a:avLst/>
          </a:prstGeom>
          <a:noFill/>
        </p:spPr>
        <p:txBody>
          <a:bodyPr wrap="square" rtlCol="0">
            <a:spAutoFit/>
          </a:bodyPr>
          <a:lstStyle/>
          <a:p>
            <a:r>
              <a:rPr lang="en-US" sz="2000" dirty="0"/>
              <a:t>They measure the height and diameter of trees, calculate carbon in the forest, and convert that to carbon sequestration capacity for their state. </a:t>
            </a:r>
            <a:endParaRPr lang="en-US" sz="2800" dirty="0">
              <a:solidFill>
                <a:srgbClr val="0070C0"/>
              </a:solidFill>
            </a:endParaRPr>
          </a:p>
        </p:txBody>
      </p:sp>
    </p:spTree>
    <p:extLst>
      <p:ext uri="{BB962C8B-B14F-4D97-AF65-F5344CB8AC3E}">
        <p14:creationId xmlns:p14="http://schemas.microsoft.com/office/powerpoint/2010/main" val="1792120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PINEMAP\activity 6\orig_firestupid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803" y="1272448"/>
            <a:ext cx="3386582" cy="2027103"/>
          </a:xfrm>
          <a:prstGeom prst="roundRect">
            <a:avLst>
              <a:gd name="adj" fmla="val 4167"/>
            </a:avLst>
          </a:prstGeom>
          <a:solidFill>
            <a:srgbClr val="FFFFFF"/>
          </a:solidFill>
          <a:ln w="38100" cap="sq">
            <a:solidFill>
              <a:schemeClr val="accent5">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Rounded Rectangle 4"/>
          <p:cNvSpPr/>
          <p:nvPr/>
        </p:nvSpPr>
        <p:spPr>
          <a:xfrm>
            <a:off x="5908587" y="842819"/>
            <a:ext cx="5364480" cy="2230887"/>
          </a:xfrm>
          <a:prstGeom prst="roundRect">
            <a:avLst/>
          </a:prstGeom>
          <a:ln w="19050">
            <a:solidFill>
              <a:srgbClr val="1F5B73"/>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6" name="Group 5"/>
          <p:cNvGrpSpPr/>
          <p:nvPr/>
        </p:nvGrpSpPr>
        <p:grpSpPr>
          <a:xfrm>
            <a:off x="6223892" y="1120875"/>
            <a:ext cx="2228195" cy="1466192"/>
            <a:chOff x="8466084" y="3835276"/>
            <a:chExt cx="1590030" cy="1268504"/>
          </a:xfrm>
        </p:grpSpPr>
        <p:sp>
          <p:nvSpPr>
            <p:cNvPr id="7" name="Rectangle 22"/>
            <p:cNvSpPr/>
            <p:nvPr/>
          </p:nvSpPr>
          <p:spPr>
            <a:xfrm>
              <a:off x="8466084" y="3835276"/>
              <a:ext cx="1590030" cy="12685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descr="http://openclipart.org/image/800px/svg_to_png/38869/paperback-st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3380" y="3917354"/>
              <a:ext cx="1447766" cy="1125494"/>
            </a:xfrm>
            <a:prstGeom prst="round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6290170" y="2581805"/>
            <a:ext cx="2203000" cy="369332"/>
          </a:xfrm>
          <a:prstGeom prst="rect">
            <a:avLst/>
          </a:prstGeom>
          <a:noFill/>
        </p:spPr>
        <p:txBody>
          <a:bodyPr wrap="square" rtlCol="0">
            <a:spAutoFit/>
          </a:bodyPr>
          <a:lstStyle/>
          <a:p>
            <a:pPr algn="ctr"/>
            <a:r>
              <a:rPr lang="en-US" b="1" dirty="0">
                <a:solidFill>
                  <a:schemeClr val="bg1"/>
                </a:solidFill>
                <a:latin typeface="Arial Narrow" pitchFamily="34" charset="0"/>
              </a:rPr>
              <a:t>Paperback book</a:t>
            </a:r>
          </a:p>
        </p:txBody>
      </p:sp>
      <p:sp>
        <p:nvSpPr>
          <p:cNvPr id="10" name="TextBox 9"/>
          <p:cNvSpPr txBox="1"/>
          <p:nvPr/>
        </p:nvSpPr>
        <p:spPr>
          <a:xfrm>
            <a:off x="8654604" y="2597892"/>
            <a:ext cx="2099399" cy="369332"/>
          </a:xfrm>
          <a:prstGeom prst="rect">
            <a:avLst/>
          </a:prstGeom>
          <a:noFill/>
        </p:spPr>
        <p:txBody>
          <a:bodyPr wrap="square" rtlCol="0">
            <a:spAutoFit/>
          </a:bodyPr>
          <a:lstStyle/>
          <a:p>
            <a:pPr algn="ctr"/>
            <a:r>
              <a:rPr lang="en-US" b="1" dirty="0">
                <a:solidFill>
                  <a:srgbClr val="1F5B73"/>
                </a:solidFill>
                <a:latin typeface="Arial Narrow" pitchFamily="34" charset="0"/>
              </a:rPr>
              <a:t>       </a:t>
            </a:r>
            <a:r>
              <a:rPr lang="en-US" b="1" dirty="0">
                <a:solidFill>
                  <a:schemeClr val="bg1"/>
                </a:solidFill>
                <a:latin typeface="Arial Narrow" pitchFamily="34" charset="0"/>
              </a:rPr>
              <a:t>E-book</a:t>
            </a:r>
          </a:p>
        </p:txBody>
      </p:sp>
      <p:grpSp>
        <p:nvGrpSpPr>
          <p:cNvPr id="11" name="Group 10"/>
          <p:cNvGrpSpPr/>
          <p:nvPr/>
        </p:nvGrpSpPr>
        <p:grpSpPr>
          <a:xfrm>
            <a:off x="8802435" y="1115613"/>
            <a:ext cx="2228195" cy="1466192"/>
            <a:chOff x="5197364" y="4834760"/>
            <a:chExt cx="1671146" cy="1466192"/>
          </a:xfrm>
        </p:grpSpPr>
        <p:sp>
          <p:nvSpPr>
            <p:cNvPr id="12" name="Rectangle 32"/>
            <p:cNvSpPr/>
            <p:nvPr/>
          </p:nvSpPr>
          <p:spPr>
            <a:xfrm>
              <a:off x="5197364" y="4834760"/>
              <a:ext cx="1671146" cy="14661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http://ep.yimg.com/ty/cdn/artbook/ebook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8614" y="4981904"/>
              <a:ext cx="1357496" cy="1198179"/>
            </a:xfrm>
            <a:prstGeom prst="roundRect">
              <a:avLst/>
            </a:prstGeom>
            <a:noFill/>
            <a:extLst>
              <a:ext uri="{909E8E84-426E-40DD-AFC4-6F175D3DCCD1}">
                <a14:hiddenFill xmlns:a14="http://schemas.microsoft.com/office/drawing/2010/main">
                  <a:solidFill>
                    <a:srgbClr val="FFFFFF"/>
                  </a:solidFill>
                </a14:hiddenFill>
              </a:ext>
            </a:extLst>
          </p:spPr>
        </p:pic>
      </p:grpSp>
      <p:sp>
        <p:nvSpPr>
          <p:cNvPr id="14" name="Rounded Rectangle 13"/>
          <p:cNvSpPr/>
          <p:nvPr/>
        </p:nvSpPr>
        <p:spPr>
          <a:xfrm>
            <a:off x="5909970" y="3736958"/>
            <a:ext cx="5363097" cy="2183642"/>
          </a:xfrm>
          <a:prstGeom prst="roundRect">
            <a:avLst/>
          </a:prstGeom>
          <a:solidFill>
            <a:schemeClr val="accent3"/>
          </a:solidFill>
          <a:ln w="19050">
            <a:solidFill>
              <a:srgbClr val="1F5B73"/>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5" name="TextBox 14"/>
          <p:cNvSpPr txBox="1"/>
          <p:nvPr/>
        </p:nvSpPr>
        <p:spPr>
          <a:xfrm>
            <a:off x="6293857" y="5503970"/>
            <a:ext cx="2383809" cy="369332"/>
          </a:xfrm>
          <a:prstGeom prst="rect">
            <a:avLst/>
          </a:prstGeom>
          <a:noFill/>
        </p:spPr>
        <p:txBody>
          <a:bodyPr wrap="square" rtlCol="0">
            <a:spAutoFit/>
          </a:bodyPr>
          <a:lstStyle/>
          <a:p>
            <a:pPr algn="ctr"/>
            <a:r>
              <a:rPr lang="en-US" b="1" dirty="0">
                <a:solidFill>
                  <a:schemeClr val="bg1"/>
                </a:solidFill>
                <a:latin typeface="Arial Narrow" pitchFamily="34" charset="0"/>
              </a:rPr>
              <a:t>  Plastic Bottle</a:t>
            </a:r>
          </a:p>
        </p:txBody>
      </p:sp>
      <p:sp>
        <p:nvSpPr>
          <p:cNvPr id="16" name="TextBox 15"/>
          <p:cNvSpPr txBox="1"/>
          <p:nvPr/>
        </p:nvSpPr>
        <p:spPr>
          <a:xfrm>
            <a:off x="8977919" y="5503970"/>
            <a:ext cx="2024415" cy="369332"/>
          </a:xfrm>
          <a:prstGeom prst="rect">
            <a:avLst/>
          </a:prstGeom>
          <a:noFill/>
        </p:spPr>
        <p:txBody>
          <a:bodyPr wrap="square" rtlCol="0">
            <a:spAutoFit/>
          </a:bodyPr>
          <a:lstStyle/>
          <a:p>
            <a:pPr algn="ctr"/>
            <a:r>
              <a:rPr lang="en-US" b="1" dirty="0">
                <a:solidFill>
                  <a:schemeClr val="bg1"/>
                </a:solidFill>
                <a:latin typeface="Arial Narrow" pitchFamily="34" charset="0"/>
              </a:rPr>
              <a:t>Aluminum Can</a:t>
            </a:r>
          </a:p>
        </p:txBody>
      </p:sp>
      <p:grpSp>
        <p:nvGrpSpPr>
          <p:cNvPr id="17" name="Group 16"/>
          <p:cNvGrpSpPr/>
          <p:nvPr/>
        </p:nvGrpSpPr>
        <p:grpSpPr>
          <a:xfrm>
            <a:off x="8767398" y="4007088"/>
            <a:ext cx="2228195" cy="1466192"/>
            <a:chOff x="6180082" y="2301767"/>
            <a:chExt cx="1671146" cy="1466192"/>
          </a:xfrm>
        </p:grpSpPr>
        <p:sp>
          <p:nvSpPr>
            <p:cNvPr id="18" name="Rectangle 34"/>
            <p:cNvSpPr/>
            <p:nvPr/>
          </p:nvSpPr>
          <p:spPr>
            <a:xfrm>
              <a:off x="6180082" y="2301767"/>
              <a:ext cx="1671146" cy="14661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descr="http://earth911.com/content/uploads/2013/03/aluminum-beverage-cans1.jpg"/>
            <p:cNvPicPr>
              <a:picLocks noChangeAspect="1" noChangeArrowheads="1"/>
            </p:cNvPicPr>
            <p:nvPr/>
          </p:nvPicPr>
          <p:blipFill>
            <a:blip r:embed="rId6" cstate="print">
              <a:extLst>
                <a:ext uri="{28A0092B-C50C-407E-A947-70E740481C1C}">
                  <a14:useLocalDpi xmlns:a14="http://schemas.microsoft.com/office/drawing/2010/main" val="0"/>
                </a:ext>
              </a:extLst>
            </a:blip>
            <a:srcRect l="14305" t="13636" r="13338" b="7025"/>
            <a:stretch>
              <a:fillRect/>
            </a:stretch>
          </p:blipFill>
          <p:spPr bwMode="auto">
            <a:xfrm>
              <a:off x="6542689" y="2357084"/>
              <a:ext cx="914401" cy="1363582"/>
            </a:xfrm>
            <a:prstGeom prst="roundRect">
              <a:avLst/>
            </a:prstGeom>
            <a:ln>
              <a:noFill/>
            </a:ln>
            <a:effectLst>
              <a:outerShdw dist="139700" dir="2700000" sx="1000" sy="1000" algn="tl" rotWithShape="0">
                <a:srgbClr val="333333"/>
              </a:outerShdw>
            </a:effectLst>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223893" y="4007087"/>
            <a:ext cx="2228195" cy="1466192"/>
            <a:chOff x="4398577" y="2238704"/>
            <a:chExt cx="1671146" cy="1466192"/>
          </a:xfrm>
        </p:grpSpPr>
        <p:sp>
          <p:nvSpPr>
            <p:cNvPr id="21" name="Rectangle 36"/>
            <p:cNvSpPr/>
            <p:nvPr/>
          </p:nvSpPr>
          <p:spPr>
            <a:xfrm>
              <a:off x="4398577" y="2238704"/>
              <a:ext cx="1671146" cy="14661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http://www.hoax-slayer.com/images/reusing-plastic-bottle.jpg"/>
            <p:cNvPicPr>
              <a:picLocks noChangeAspect="1" noChangeArrowheads="1"/>
            </p:cNvPicPr>
            <p:nvPr/>
          </p:nvPicPr>
          <p:blipFill>
            <a:blip r:embed="rId7" cstate="print">
              <a:extLst>
                <a:ext uri="{28A0092B-C50C-407E-A947-70E740481C1C}">
                  <a14:useLocalDpi xmlns:a14="http://schemas.microsoft.com/office/drawing/2010/main" val="0"/>
                </a:ext>
              </a:extLst>
            </a:blip>
            <a:srcRect l="14267"/>
            <a:stretch>
              <a:fillRect/>
            </a:stretch>
          </p:blipFill>
          <p:spPr bwMode="auto">
            <a:xfrm>
              <a:off x="4764688" y="2301765"/>
              <a:ext cx="889401" cy="1349466"/>
            </a:xfrm>
            <a:prstGeom prst="roundRect">
              <a:avLst/>
            </a:prstGeom>
            <a:ln>
              <a:noFill/>
            </a:ln>
            <a:effectLst>
              <a:outerShdw dist="139700" dir="2700000" sx="1000" sy="1000" algn="tl" rotWithShape="0">
                <a:srgbClr val="333333"/>
              </a:outerShdw>
            </a:effectLst>
            <a:extLst>
              <a:ext uri="{909E8E84-426E-40DD-AFC4-6F175D3DCCD1}">
                <a14:hiddenFill xmlns:a14="http://schemas.microsoft.com/office/drawing/2010/main">
                  <a:solidFill>
                    <a:srgbClr val="FFFFFF"/>
                  </a:solidFill>
                </a14:hiddenFill>
              </a:ext>
            </a:extLst>
          </p:spPr>
        </p:pic>
      </p:grpSp>
      <p:sp>
        <p:nvSpPr>
          <p:cNvPr id="23" name="TextBox 22"/>
          <p:cNvSpPr txBox="1"/>
          <p:nvPr/>
        </p:nvSpPr>
        <p:spPr>
          <a:xfrm>
            <a:off x="8264339" y="1212898"/>
            <a:ext cx="1021317" cy="1569660"/>
          </a:xfrm>
          <a:prstGeom prst="rect">
            <a:avLst/>
          </a:prstGeom>
          <a:noFill/>
        </p:spPr>
        <p:txBody>
          <a:bodyPr wrap="square" rtlCol="0">
            <a:spAutoFit/>
          </a:bodyPr>
          <a:lstStyle/>
          <a:p>
            <a:r>
              <a:rPr lang="en-US" sz="9600" dirty="0">
                <a:solidFill>
                  <a:srgbClr val="FF0000"/>
                </a:solidFill>
              </a:rPr>
              <a:t>?</a:t>
            </a:r>
          </a:p>
        </p:txBody>
      </p:sp>
      <p:sp>
        <p:nvSpPr>
          <p:cNvPr id="24" name="TextBox 23"/>
          <p:cNvSpPr txBox="1"/>
          <p:nvPr/>
        </p:nvSpPr>
        <p:spPr>
          <a:xfrm>
            <a:off x="8196527" y="4070148"/>
            <a:ext cx="1021317" cy="1569660"/>
          </a:xfrm>
          <a:prstGeom prst="rect">
            <a:avLst/>
          </a:prstGeom>
          <a:noFill/>
        </p:spPr>
        <p:txBody>
          <a:bodyPr wrap="square" rtlCol="0">
            <a:spAutoFit/>
          </a:bodyPr>
          <a:lstStyle/>
          <a:p>
            <a:r>
              <a:rPr lang="en-US" sz="9600" dirty="0">
                <a:solidFill>
                  <a:srgbClr val="FF0000"/>
                </a:solidFill>
              </a:rPr>
              <a:t>?</a:t>
            </a:r>
          </a:p>
        </p:txBody>
      </p:sp>
      <p:sp>
        <p:nvSpPr>
          <p:cNvPr id="25" name="TextBox 24"/>
          <p:cNvSpPr txBox="1"/>
          <p:nvPr/>
        </p:nvSpPr>
        <p:spPr>
          <a:xfrm>
            <a:off x="1377108" y="3671661"/>
            <a:ext cx="4007345" cy="1323439"/>
          </a:xfrm>
          <a:prstGeom prst="rect">
            <a:avLst/>
          </a:prstGeom>
          <a:noFill/>
        </p:spPr>
        <p:txBody>
          <a:bodyPr wrap="square" rtlCol="0">
            <a:spAutoFit/>
          </a:bodyPr>
          <a:lstStyle/>
          <a:p>
            <a:r>
              <a:rPr lang="en-US" sz="2000" dirty="0"/>
              <a:t>Students explore wood products, their life cycle and carbon emissions, and consider their choices as consumers</a:t>
            </a:r>
          </a:p>
        </p:txBody>
      </p:sp>
    </p:spTree>
    <p:extLst>
      <p:ext uri="{BB962C8B-B14F-4D97-AF65-F5344CB8AC3E}">
        <p14:creationId xmlns:p14="http://schemas.microsoft.com/office/powerpoint/2010/main" val="255085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Education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9099" y="4104668"/>
            <a:ext cx="3205571" cy="2130086"/>
          </a:xfrm>
          <a:prstGeom prst="rect">
            <a:avLst/>
          </a:prstGeom>
          <a:ln w="38100">
            <a:solidFill>
              <a:schemeClr val="bg1"/>
            </a:solidFill>
          </a:ln>
        </p:spPr>
      </p:pic>
      <p:pic>
        <p:nvPicPr>
          <p:cNvPr id="11" name="Content Placeholder 10"/>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rot="1023073">
            <a:off x="8426565" y="686939"/>
            <a:ext cx="3315310" cy="2208825"/>
          </a:xfrm>
          <a:ln w="38100">
            <a:solidFill>
              <a:schemeClr val="bg1"/>
            </a:solidFill>
          </a:ln>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042692">
            <a:off x="1279223" y="1823955"/>
            <a:ext cx="2758655" cy="1857076"/>
          </a:xfrm>
          <a:prstGeom prst="rect">
            <a:avLst/>
          </a:prstGeom>
          <a:ln w="38100">
            <a:solidFill>
              <a:schemeClr val="bg1"/>
            </a:solidFill>
          </a:ln>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53614" y="2752493"/>
            <a:ext cx="3245603" cy="2434203"/>
          </a:xfrm>
          <a:prstGeom prst="rect">
            <a:avLst/>
          </a:prstGeom>
          <a:ln w="38100">
            <a:solidFill>
              <a:schemeClr val="bg1"/>
            </a:solidFill>
          </a:ln>
        </p:spPr>
      </p:pic>
      <p:pic>
        <p:nvPicPr>
          <p:cNvPr id="14" name="Picture 1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47657" y="4283730"/>
            <a:ext cx="3096076" cy="1771962"/>
          </a:xfrm>
          <a:prstGeom prst="rect">
            <a:avLst/>
          </a:prstGeom>
          <a:ln w="38100">
            <a:solidFill>
              <a:schemeClr val="bg1"/>
            </a:solidFill>
          </a:ln>
        </p:spPr>
      </p:pic>
      <p:sp>
        <p:nvSpPr>
          <p:cNvPr id="4" name="TextBox 3"/>
          <p:cNvSpPr txBox="1"/>
          <p:nvPr/>
        </p:nvSpPr>
        <p:spPr>
          <a:xfrm>
            <a:off x="4824248" y="4757426"/>
            <a:ext cx="301994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606240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1371600" y="1608423"/>
          <a:ext cx="9957554" cy="5011659"/>
        </p:xfrm>
        <a:graphic>
          <a:graphicData uri="http://schemas.openxmlformats.org/drawingml/2006/table">
            <a:tbl>
              <a:tblPr firstRow="1" bandRow="1">
                <a:tableStyleId>{5C22544A-7EE6-4342-B048-85BDC9FD1C3A}</a:tableStyleId>
              </a:tblPr>
              <a:tblGrid>
                <a:gridCol w="3598445">
                  <a:extLst>
                    <a:ext uri="{9D8B030D-6E8A-4147-A177-3AD203B41FA5}">
                      <a16:colId xmlns:a16="http://schemas.microsoft.com/office/drawing/2014/main" val="3363485532"/>
                    </a:ext>
                  </a:extLst>
                </a:gridCol>
                <a:gridCol w="2227720">
                  <a:extLst>
                    <a:ext uri="{9D8B030D-6E8A-4147-A177-3AD203B41FA5}">
                      <a16:colId xmlns:a16="http://schemas.microsoft.com/office/drawing/2014/main" val="4181190120"/>
                    </a:ext>
                  </a:extLst>
                </a:gridCol>
                <a:gridCol w="2151341">
                  <a:extLst>
                    <a:ext uri="{9D8B030D-6E8A-4147-A177-3AD203B41FA5}">
                      <a16:colId xmlns:a16="http://schemas.microsoft.com/office/drawing/2014/main" val="3184642709"/>
                    </a:ext>
                  </a:extLst>
                </a:gridCol>
                <a:gridCol w="1980048">
                  <a:extLst>
                    <a:ext uri="{9D8B030D-6E8A-4147-A177-3AD203B41FA5}">
                      <a16:colId xmlns:a16="http://schemas.microsoft.com/office/drawing/2014/main" val="4125827563"/>
                    </a:ext>
                  </a:extLst>
                </a:gridCol>
              </a:tblGrid>
              <a:tr h="563802">
                <a:tc>
                  <a:txBody>
                    <a:bodyPr/>
                    <a:lstStyle/>
                    <a:p>
                      <a:r>
                        <a:rPr lang="en-US" dirty="0"/>
                        <a:t>Goal</a:t>
                      </a:r>
                    </a:p>
                  </a:txBody>
                  <a:tcPr/>
                </a:tc>
                <a:tc>
                  <a:txBody>
                    <a:bodyPr/>
                    <a:lstStyle/>
                    <a:p>
                      <a:r>
                        <a:rPr lang="en-US" dirty="0"/>
                        <a:t>Quite good</a:t>
                      </a:r>
                    </a:p>
                  </a:txBody>
                  <a:tcPr/>
                </a:tc>
                <a:tc>
                  <a:txBody>
                    <a:bodyPr/>
                    <a:lstStyle/>
                    <a:p>
                      <a:r>
                        <a:rPr lang="en-US" dirty="0"/>
                        <a:t>Could be better</a:t>
                      </a:r>
                    </a:p>
                  </a:txBody>
                  <a:tcPr/>
                </a:tc>
                <a:tc>
                  <a:txBody>
                    <a:bodyPr/>
                    <a:lstStyle/>
                    <a:p>
                      <a:r>
                        <a:rPr lang="en-US" dirty="0"/>
                        <a:t>It all depends</a:t>
                      </a:r>
                    </a:p>
                  </a:txBody>
                  <a:tcPr/>
                </a:tc>
                <a:extLst>
                  <a:ext uri="{0D108BD9-81ED-4DB2-BD59-A6C34878D82A}">
                    <a16:rowId xmlns:a16="http://schemas.microsoft.com/office/drawing/2014/main" val="607896565"/>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Local, meaningful, valued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ym typeface="Webdings" panose="05030102010509060703" pitchFamily="18" charset="2"/>
                        </a:rPr>
                        <a:t></a:t>
                      </a:r>
                      <a:endParaRPr lang="en-US" sz="3200"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173815688"/>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Engaging</a:t>
                      </a:r>
                      <a:r>
                        <a:rPr lang="en-US" sz="2000" baseline="0" dirty="0"/>
                        <a:t> and experiential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ym typeface="Webdings" panose="05030102010509060703" pitchFamily="18" charset="2"/>
                        </a:rPr>
                        <a:t></a:t>
                      </a:r>
                      <a:endParaRPr lang="en-US" sz="3200"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436929634"/>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Collect</a:t>
                      </a:r>
                      <a:r>
                        <a:rPr lang="en-US" sz="2000" baseline="0" dirty="0"/>
                        <a:t> &amp;</a:t>
                      </a:r>
                      <a:r>
                        <a:rPr lang="en-US" sz="2000" dirty="0"/>
                        <a:t> analyze</a:t>
                      </a:r>
                      <a:r>
                        <a:rPr lang="en-US" sz="2000" baseline="0" dirty="0"/>
                        <a:t> data</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ym typeface="Webdings" panose="05030102010509060703" pitchFamily="18" charset="2"/>
                        </a:rPr>
                        <a:t></a:t>
                      </a:r>
                      <a:endParaRPr lang="en-US" sz="3200"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722052337"/>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t>Interacts with scientists</a:t>
                      </a:r>
                      <a:endParaRPr lang="en-US" sz="2000" dirty="0"/>
                    </a:p>
                  </a:txBody>
                  <a:tcP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sym typeface="Webdings" panose="05030102010509060703" pitchFamily="18" charset="2"/>
                        </a:rPr>
                        <a:t></a:t>
                      </a:r>
                      <a:endParaRPr lang="en-US" sz="3200" b="0" dirty="0"/>
                    </a:p>
                  </a:txBody>
                  <a:tcPr anchor="ctr"/>
                </a:tc>
                <a:tc>
                  <a:txBody>
                    <a:bodyPr/>
                    <a:lstStyle/>
                    <a:p>
                      <a:pPr algn="ctr"/>
                      <a:endParaRPr lang="en-US"/>
                    </a:p>
                  </a:txBody>
                  <a:tcPr anchor="ctr"/>
                </a:tc>
                <a:extLst>
                  <a:ext uri="{0D108BD9-81ED-4DB2-BD59-A6C34878D82A}">
                    <a16:rowId xmlns:a16="http://schemas.microsoft.com/office/drawing/2014/main" val="2663289166"/>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School or community</a:t>
                      </a:r>
                      <a:r>
                        <a:rPr lang="en-US" sz="2000" baseline="0" dirty="0"/>
                        <a:t> project</a:t>
                      </a:r>
                      <a:endParaRPr lang="en-US" sz="2000" kern="1200" dirty="0">
                        <a:solidFill>
                          <a:srgbClr val="0070C0"/>
                        </a:solidFill>
                        <a:latin typeface="+mn-lt"/>
                        <a:ea typeface="+mn-ea"/>
                        <a:cs typeface="+mn-cs"/>
                      </a:endParaRPr>
                    </a:p>
                  </a:txBody>
                  <a:tcP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sym typeface="Webdings" panose="05030102010509060703" pitchFamily="18" charset="2"/>
                        </a:rPr>
                        <a:t></a:t>
                      </a:r>
                      <a:endParaRPr lang="en-US" sz="3200" b="0" dirty="0"/>
                    </a:p>
                  </a:txBody>
                  <a:tcPr anchor="ctr"/>
                </a:tc>
                <a:tc>
                  <a:txBody>
                    <a:bodyPr/>
                    <a:lstStyle/>
                    <a:p>
                      <a:pPr algn="ctr"/>
                      <a:endParaRPr lang="en-US"/>
                    </a:p>
                  </a:txBody>
                  <a:tcPr anchor="ctr"/>
                </a:tc>
                <a:extLst>
                  <a:ext uri="{0D108BD9-81ED-4DB2-BD59-A6C34878D82A}">
                    <a16:rowId xmlns:a16="http://schemas.microsoft.com/office/drawing/2014/main" val="4038910676"/>
                  </a:ext>
                </a:extLst>
              </a:tr>
              <a:tr h="973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Discuss</a:t>
                      </a:r>
                      <a:r>
                        <a:rPr lang="en-US" sz="2000" baseline="0" dirty="0"/>
                        <a:t> what and</a:t>
                      </a:r>
                      <a:r>
                        <a:rPr lang="en-US" sz="2000" dirty="0"/>
                        <a:t> how they know it</a:t>
                      </a:r>
                      <a:endParaRPr lang="en-US" sz="2000" kern="1200" dirty="0">
                        <a:solidFill>
                          <a:srgbClr val="0070C0"/>
                        </a:solidFill>
                        <a:latin typeface="+mn-lt"/>
                        <a:ea typeface="+mn-ea"/>
                        <a:cs typeface="+mn-cs"/>
                      </a:endParaRPr>
                    </a:p>
                  </a:txBody>
                  <a:tcPr/>
                </a:tc>
                <a:tc>
                  <a:txBody>
                    <a:bodyPr/>
                    <a:lstStyle/>
                    <a:p>
                      <a:pPr algn="ctr"/>
                      <a:endParaRPr lang="en-US"/>
                    </a:p>
                  </a:txBody>
                  <a:tcPr anchor="ct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ym typeface="Webdings" panose="05030102010509060703" pitchFamily="18" charset="2"/>
                        </a:rPr>
                        <a:t></a:t>
                      </a:r>
                      <a:endParaRPr lang="en-US" sz="3200" dirty="0"/>
                    </a:p>
                  </a:txBody>
                  <a:tcPr anchor="ctr"/>
                </a:tc>
                <a:extLst>
                  <a:ext uri="{0D108BD9-81ED-4DB2-BD59-A6C34878D82A}">
                    <a16:rowId xmlns:a16="http://schemas.microsoft.com/office/drawing/2014/main" val="1991693339"/>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Reflect</a:t>
                      </a:r>
                      <a:r>
                        <a:rPr lang="en-US" sz="2000" baseline="0" dirty="0"/>
                        <a:t> on what that means</a:t>
                      </a:r>
                      <a:endParaRPr lang="en-US" sz="2000" kern="1200" dirty="0">
                        <a:solidFill>
                          <a:srgbClr val="0070C0"/>
                        </a:solidFill>
                        <a:latin typeface="+mn-lt"/>
                        <a:ea typeface="+mn-ea"/>
                        <a:cs typeface="+mn-cs"/>
                      </a:endParaRPr>
                    </a:p>
                  </a:txBody>
                  <a:tcPr/>
                </a:tc>
                <a:tc>
                  <a:txBody>
                    <a:bodyPr/>
                    <a:lstStyle/>
                    <a:p>
                      <a:pPr algn="ctr"/>
                      <a:endParaRPr lang="en-US"/>
                    </a:p>
                  </a:txBody>
                  <a:tcPr anchor="ct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ym typeface="Webdings" panose="05030102010509060703" pitchFamily="18" charset="2"/>
                        </a:rPr>
                        <a:t></a:t>
                      </a:r>
                      <a:endParaRPr lang="en-US" sz="3200" dirty="0"/>
                    </a:p>
                  </a:txBody>
                  <a:tcPr anchor="ctr"/>
                </a:tc>
                <a:extLst>
                  <a:ext uri="{0D108BD9-81ED-4DB2-BD59-A6C34878D82A}">
                    <a16:rowId xmlns:a16="http://schemas.microsoft.com/office/drawing/2014/main" val="1939739828"/>
                  </a:ext>
                </a:extLst>
              </a:tr>
            </a:tbl>
          </a:graphicData>
        </a:graphic>
      </p:graphicFrame>
      <p:sp>
        <p:nvSpPr>
          <p:cNvPr id="2" name="Title 1"/>
          <p:cNvSpPr>
            <a:spLocks noGrp="1"/>
          </p:cNvSpPr>
          <p:nvPr>
            <p:ph type="title"/>
          </p:nvPr>
        </p:nvSpPr>
        <p:spPr/>
        <p:txBody>
          <a:bodyPr>
            <a:normAutofit/>
          </a:bodyPr>
          <a:lstStyle/>
          <a:p>
            <a:r>
              <a:rPr lang="en-US" b="1" dirty="0"/>
              <a:t>Was it good enough?</a:t>
            </a:r>
            <a:br>
              <a:rPr lang="en-US" sz="4800" b="1" dirty="0"/>
            </a:br>
            <a:endParaRPr lang="en-US" sz="3600" b="1" dirty="0">
              <a:solidFill>
                <a:schemeClr val="tx1"/>
              </a:solidFill>
            </a:endParaRPr>
          </a:p>
        </p:txBody>
      </p:sp>
    </p:spTree>
    <p:extLst>
      <p:ext uri="{BB962C8B-B14F-4D97-AF65-F5344CB8AC3E}">
        <p14:creationId xmlns:p14="http://schemas.microsoft.com/office/powerpoint/2010/main" val="1062976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371600" y="1608423"/>
          <a:ext cx="9957554" cy="4919751"/>
        </p:xfrm>
        <a:graphic>
          <a:graphicData uri="http://schemas.openxmlformats.org/drawingml/2006/table">
            <a:tbl>
              <a:tblPr firstRow="1" bandRow="1">
                <a:tableStyleId>{5C22544A-7EE6-4342-B048-85BDC9FD1C3A}</a:tableStyleId>
              </a:tblPr>
              <a:tblGrid>
                <a:gridCol w="3598445">
                  <a:extLst>
                    <a:ext uri="{9D8B030D-6E8A-4147-A177-3AD203B41FA5}">
                      <a16:colId xmlns:a16="http://schemas.microsoft.com/office/drawing/2014/main" val="3363485532"/>
                    </a:ext>
                  </a:extLst>
                </a:gridCol>
                <a:gridCol w="2227720">
                  <a:extLst>
                    <a:ext uri="{9D8B030D-6E8A-4147-A177-3AD203B41FA5}">
                      <a16:colId xmlns:a16="http://schemas.microsoft.com/office/drawing/2014/main" val="4181190120"/>
                    </a:ext>
                  </a:extLst>
                </a:gridCol>
                <a:gridCol w="2151341">
                  <a:extLst>
                    <a:ext uri="{9D8B030D-6E8A-4147-A177-3AD203B41FA5}">
                      <a16:colId xmlns:a16="http://schemas.microsoft.com/office/drawing/2014/main" val="3184642709"/>
                    </a:ext>
                  </a:extLst>
                </a:gridCol>
                <a:gridCol w="1980048">
                  <a:extLst>
                    <a:ext uri="{9D8B030D-6E8A-4147-A177-3AD203B41FA5}">
                      <a16:colId xmlns:a16="http://schemas.microsoft.com/office/drawing/2014/main" val="4125827563"/>
                    </a:ext>
                  </a:extLst>
                </a:gridCol>
              </a:tblGrid>
              <a:tr h="563802">
                <a:tc>
                  <a:txBody>
                    <a:bodyPr/>
                    <a:lstStyle/>
                    <a:p>
                      <a:r>
                        <a:rPr lang="en-US" dirty="0"/>
                        <a:t>Goal</a:t>
                      </a:r>
                    </a:p>
                  </a:txBody>
                  <a:tcPr/>
                </a:tc>
                <a:tc>
                  <a:txBody>
                    <a:bodyPr/>
                    <a:lstStyle/>
                    <a:p>
                      <a:r>
                        <a:rPr lang="en-US" dirty="0"/>
                        <a:t>Quite good</a:t>
                      </a:r>
                    </a:p>
                  </a:txBody>
                  <a:tcPr/>
                </a:tc>
                <a:tc>
                  <a:txBody>
                    <a:bodyPr/>
                    <a:lstStyle/>
                    <a:p>
                      <a:r>
                        <a:rPr lang="en-US" dirty="0"/>
                        <a:t>Could be better</a:t>
                      </a:r>
                    </a:p>
                  </a:txBody>
                  <a:tcPr/>
                </a:tc>
                <a:tc>
                  <a:txBody>
                    <a:bodyPr/>
                    <a:lstStyle/>
                    <a:p>
                      <a:r>
                        <a:rPr lang="en-US" dirty="0"/>
                        <a:t>It all depends</a:t>
                      </a:r>
                    </a:p>
                  </a:txBody>
                  <a:tcPr/>
                </a:tc>
                <a:extLst>
                  <a:ext uri="{0D108BD9-81ED-4DB2-BD59-A6C34878D82A}">
                    <a16:rowId xmlns:a16="http://schemas.microsoft.com/office/drawing/2014/main" val="607896565"/>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Local, meaningful, valued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Webdings" panose="05030102010509060703" pitchFamily="18" charset="2"/>
                        </a:rPr>
                        <a:t></a:t>
                      </a:r>
                      <a:endParaRPr lang="en-US" sz="1800"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173815688"/>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Engaging</a:t>
                      </a:r>
                      <a:r>
                        <a:rPr lang="en-US" sz="2000" baseline="0" dirty="0"/>
                        <a:t> and experiential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Webdings" panose="05030102010509060703" pitchFamily="18" charset="2"/>
                        </a:rPr>
                        <a:t></a:t>
                      </a:r>
                      <a:endParaRPr lang="en-US" sz="1800"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436929634"/>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Collect</a:t>
                      </a:r>
                      <a:r>
                        <a:rPr lang="en-US" sz="2000" baseline="0" dirty="0"/>
                        <a:t> &amp;</a:t>
                      </a:r>
                      <a:r>
                        <a:rPr lang="en-US" sz="2000" dirty="0"/>
                        <a:t> analyze</a:t>
                      </a:r>
                      <a:r>
                        <a:rPr lang="en-US" sz="2000" baseline="0" dirty="0"/>
                        <a:t> data</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Webdings" panose="05030102010509060703" pitchFamily="18" charset="2"/>
                        </a:rPr>
                        <a:t></a:t>
                      </a:r>
                      <a:endParaRPr lang="en-US" sz="1800"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722052337"/>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t>Interacts with scientists</a:t>
                      </a:r>
                      <a:endParaRPr lang="en-US" sz="2000" dirty="0"/>
                    </a:p>
                  </a:txBody>
                  <a:tcP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Webdings" panose="05030102010509060703" pitchFamily="18" charset="2"/>
                        </a:rPr>
                        <a:t></a:t>
                      </a:r>
                      <a:endParaRPr lang="en-US" sz="1800" dirty="0"/>
                    </a:p>
                  </a:txBody>
                  <a:tcPr anchor="ctr"/>
                </a:tc>
                <a:tc>
                  <a:txBody>
                    <a:bodyPr/>
                    <a:lstStyle/>
                    <a:p>
                      <a:pPr algn="ctr"/>
                      <a:endParaRPr lang="en-US"/>
                    </a:p>
                  </a:txBody>
                  <a:tcPr anchor="ctr"/>
                </a:tc>
                <a:extLst>
                  <a:ext uri="{0D108BD9-81ED-4DB2-BD59-A6C34878D82A}">
                    <a16:rowId xmlns:a16="http://schemas.microsoft.com/office/drawing/2014/main" val="2663289166"/>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School or community</a:t>
                      </a:r>
                      <a:r>
                        <a:rPr lang="en-US" sz="2000" baseline="0" dirty="0"/>
                        <a:t> project</a:t>
                      </a:r>
                      <a:endParaRPr lang="en-US" sz="2000" kern="1200" dirty="0">
                        <a:solidFill>
                          <a:srgbClr val="0070C0"/>
                        </a:solidFill>
                        <a:latin typeface="+mn-lt"/>
                        <a:ea typeface="+mn-ea"/>
                        <a:cs typeface="+mn-cs"/>
                      </a:endParaRPr>
                    </a:p>
                  </a:txBody>
                  <a:tcP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Webdings" panose="05030102010509060703" pitchFamily="18" charset="2"/>
                        </a:rPr>
                        <a:t></a:t>
                      </a:r>
                      <a:endParaRPr lang="en-US" sz="1800" dirty="0"/>
                    </a:p>
                  </a:txBody>
                  <a:tcPr anchor="ctr"/>
                </a:tc>
                <a:tc>
                  <a:txBody>
                    <a:bodyPr/>
                    <a:lstStyle/>
                    <a:p>
                      <a:pPr algn="ctr"/>
                      <a:endParaRPr lang="en-US"/>
                    </a:p>
                  </a:txBody>
                  <a:tcPr anchor="ctr"/>
                </a:tc>
                <a:extLst>
                  <a:ext uri="{0D108BD9-81ED-4DB2-BD59-A6C34878D82A}">
                    <a16:rowId xmlns:a16="http://schemas.microsoft.com/office/drawing/2014/main" val="4038910676"/>
                  </a:ext>
                </a:extLst>
              </a:tr>
              <a:tr h="973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Discuss</a:t>
                      </a:r>
                      <a:r>
                        <a:rPr lang="en-US" sz="2000" baseline="0" dirty="0"/>
                        <a:t> what and</a:t>
                      </a:r>
                      <a:r>
                        <a:rPr lang="en-US" sz="2000" dirty="0"/>
                        <a:t> how they know it</a:t>
                      </a:r>
                      <a:endParaRPr lang="en-US" sz="2000" kern="1200" dirty="0">
                        <a:solidFill>
                          <a:srgbClr val="0070C0"/>
                        </a:solidFill>
                        <a:latin typeface="+mn-lt"/>
                        <a:ea typeface="+mn-ea"/>
                        <a:cs typeface="+mn-cs"/>
                      </a:endParaRPr>
                    </a:p>
                  </a:txBody>
                  <a:tcPr/>
                </a:tc>
                <a:tc>
                  <a:txBody>
                    <a:bodyPr/>
                    <a:lstStyle/>
                    <a:p>
                      <a:pPr algn="ctr"/>
                      <a:endParaRPr lang="en-US"/>
                    </a:p>
                  </a:txBody>
                  <a:tcPr anchor="ct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Webdings" panose="05030102010509060703" pitchFamily="18" charset="2"/>
                        </a:rPr>
                        <a:t></a:t>
                      </a:r>
                      <a:endParaRPr lang="en-US" sz="1800" dirty="0"/>
                    </a:p>
                  </a:txBody>
                  <a:tcPr anchor="ctr"/>
                </a:tc>
                <a:extLst>
                  <a:ext uri="{0D108BD9-81ED-4DB2-BD59-A6C34878D82A}">
                    <a16:rowId xmlns:a16="http://schemas.microsoft.com/office/drawing/2014/main" val="1991693339"/>
                  </a:ext>
                </a:extLst>
              </a:tr>
              <a:tr h="563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Reflect</a:t>
                      </a:r>
                      <a:r>
                        <a:rPr lang="en-US" sz="2000" baseline="0" dirty="0"/>
                        <a:t> on what that means</a:t>
                      </a:r>
                      <a:endParaRPr lang="en-US" sz="2000" kern="1200" dirty="0">
                        <a:solidFill>
                          <a:srgbClr val="0070C0"/>
                        </a:solidFill>
                        <a:latin typeface="+mn-lt"/>
                        <a:ea typeface="+mn-ea"/>
                        <a:cs typeface="+mn-cs"/>
                      </a:endParaRPr>
                    </a:p>
                  </a:txBody>
                  <a:tcPr/>
                </a:tc>
                <a:tc>
                  <a:txBody>
                    <a:bodyPr/>
                    <a:lstStyle/>
                    <a:p>
                      <a:pPr algn="ctr"/>
                      <a:endParaRPr lang="en-US"/>
                    </a:p>
                  </a:txBody>
                  <a:tcPr anchor="ct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Webdings" panose="05030102010509060703" pitchFamily="18" charset="2"/>
                        </a:rPr>
                        <a:t></a:t>
                      </a:r>
                      <a:endParaRPr lang="en-US" sz="1800" dirty="0"/>
                    </a:p>
                  </a:txBody>
                  <a:tcPr anchor="ctr"/>
                </a:tc>
                <a:extLst>
                  <a:ext uri="{0D108BD9-81ED-4DB2-BD59-A6C34878D82A}">
                    <a16:rowId xmlns:a16="http://schemas.microsoft.com/office/drawing/2014/main" val="1939739828"/>
                  </a:ext>
                </a:extLst>
              </a:tr>
            </a:tbl>
          </a:graphicData>
        </a:graphic>
      </p:graphicFrame>
      <p:sp>
        <p:nvSpPr>
          <p:cNvPr id="2" name="Title 1"/>
          <p:cNvSpPr>
            <a:spLocks noGrp="1"/>
          </p:cNvSpPr>
          <p:nvPr>
            <p:ph type="title"/>
          </p:nvPr>
        </p:nvSpPr>
        <p:spPr/>
        <p:txBody>
          <a:bodyPr>
            <a:normAutofit/>
          </a:bodyPr>
          <a:lstStyle/>
          <a:p>
            <a:r>
              <a:rPr lang="en-US" b="1" dirty="0"/>
              <a:t>Was it good enough?</a:t>
            </a:r>
            <a:br>
              <a:rPr lang="en-US" sz="4800" b="1" dirty="0"/>
            </a:br>
            <a:endParaRPr lang="en-US" sz="3600" b="1" dirty="0">
              <a:solidFill>
                <a:schemeClr val="tx1"/>
              </a:solidFill>
            </a:endParaRPr>
          </a:p>
        </p:txBody>
      </p:sp>
      <p:sp>
        <p:nvSpPr>
          <p:cNvPr id="3" name="Rounded Rectangular Callout 2"/>
          <p:cNvSpPr/>
          <p:nvPr/>
        </p:nvSpPr>
        <p:spPr>
          <a:xfrm>
            <a:off x="5631873" y="2203350"/>
            <a:ext cx="2467098" cy="1511559"/>
          </a:xfrm>
          <a:prstGeom prst="wedgeRoundRectCallout">
            <a:avLst>
              <a:gd name="adj1" fmla="val -80688"/>
              <a:gd name="adj2" fmla="val 20356"/>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Instructional Resources</a:t>
            </a:r>
          </a:p>
        </p:txBody>
      </p:sp>
      <p:sp>
        <p:nvSpPr>
          <p:cNvPr id="5" name="Rounded Rectangular Callout 4"/>
          <p:cNvSpPr/>
          <p:nvPr/>
        </p:nvSpPr>
        <p:spPr>
          <a:xfrm>
            <a:off x="7675983" y="3545031"/>
            <a:ext cx="2575249" cy="1511559"/>
          </a:xfrm>
          <a:prstGeom prst="wedgeRoundRectCallout">
            <a:avLst>
              <a:gd name="adj1" fmla="val -155917"/>
              <a:gd name="adj2" fmla="val 30910"/>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Community Resources</a:t>
            </a:r>
          </a:p>
        </p:txBody>
      </p:sp>
      <p:sp>
        <p:nvSpPr>
          <p:cNvPr id="6" name="Rounded Rectangular Callout 5"/>
          <p:cNvSpPr/>
          <p:nvPr/>
        </p:nvSpPr>
        <p:spPr>
          <a:xfrm>
            <a:off x="8963608" y="5016615"/>
            <a:ext cx="2575249" cy="1511559"/>
          </a:xfrm>
          <a:prstGeom prst="wedgeRoundRectCallout">
            <a:avLst>
              <a:gd name="adj1" fmla="val -197727"/>
              <a:gd name="adj2" fmla="val -22025"/>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Professional Development and Preparation</a:t>
            </a:r>
          </a:p>
        </p:txBody>
      </p:sp>
      <p:sp>
        <p:nvSpPr>
          <p:cNvPr id="7" name="Cross 6"/>
          <p:cNvSpPr/>
          <p:nvPr/>
        </p:nvSpPr>
        <p:spPr>
          <a:xfrm>
            <a:off x="7962121" y="3171806"/>
            <a:ext cx="503853" cy="64366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9809581" y="4625598"/>
            <a:ext cx="503853" cy="64366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Brace 10"/>
          <p:cNvSpPr/>
          <p:nvPr/>
        </p:nvSpPr>
        <p:spPr>
          <a:xfrm>
            <a:off x="4353791" y="2358736"/>
            <a:ext cx="477982" cy="184958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4592782" y="4537363"/>
            <a:ext cx="477982" cy="184958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75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5172" y="2617323"/>
            <a:ext cx="8361229" cy="2098226"/>
          </a:xfrm>
        </p:spPr>
        <p:txBody>
          <a:bodyPr/>
          <a:lstStyle/>
          <a:p>
            <a:r>
              <a:rPr lang="en-US" sz="4000" cap="none" dirty="0"/>
              <a:t>Use the handout included in the virtual conference materials to consider how these themes apply to your climate change education programs</a:t>
            </a:r>
          </a:p>
        </p:txBody>
      </p:sp>
    </p:spTree>
    <p:extLst>
      <p:ext uri="{BB962C8B-B14F-4D97-AF65-F5344CB8AC3E}">
        <p14:creationId xmlns:p14="http://schemas.microsoft.com/office/powerpoint/2010/main" val="983065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would like more information about this study…</a:t>
            </a:r>
          </a:p>
        </p:txBody>
      </p:sp>
      <p:sp>
        <p:nvSpPr>
          <p:cNvPr id="3" name="Content Placeholder 2"/>
          <p:cNvSpPr>
            <a:spLocks noGrp="1"/>
          </p:cNvSpPr>
          <p:nvPr>
            <p:ph idx="1"/>
          </p:nvPr>
        </p:nvSpPr>
        <p:spPr/>
        <p:txBody>
          <a:bodyPr>
            <a:normAutofit/>
          </a:bodyPr>
          <a:lstStyle/>
          <a:p>
            <a:r>
              <a:rPr lang="en-US" altLang="zh-TW" sz="2800" dirty="0">
                <a:solidFill>
                  <a:schemeClr val="tx1"/>
                </a:solidFill>
              </a:rPr>
              <a:t>Monroe, M. C., Plate, R. R., Oxarart, A., Bowers, A., &amp; Chaves, W. A. (2017). Identifying effective climate change education strategies: a systematic review of the research. </a:t>
            </a:r>
            <a:r>
              <a:rPr lang="en-US" altLang="zh-TW" sz="2800" b="1" dirty="0">
                <a:solidFill>
                  <a:schemeClr val="tx1"/>
                </a:solidFill>
              </a:rPr>
              <a:t>Environmental Education Research</a:t>
            </a:r>
            <a:r>
              <a:rPr lang="en-US" altLang="zh-TW" sz="2800" dirty="0">
                <a:solidFill>
                  <a:schemeClr val="tx1"/>
                </a:solidFill>
              </a:rPr>
              <a:t>, 1-22. doi:10.1080/13504622.2017.1360842</a:t>
            </a:r>
            <a:endParaRPr lang="zh-TW" altLang="en-US" sz="2800" dirty="0">
              <a:solidFill>
                <a:schemeClr val="tx1"/>
              </a:solidFill>
            </a:endParaRPr>
          </a:p>
          <a:p>
            <a:r>
              <a:rPr lang="en-US" sz="2800" dirty="0">
                <a:solidFill>
                  <a:schemeClr val="tx1"/>
                </a:solidFill>
              </a:rPr>
              <a:t>And NAAEE is developing resources based on this review and already has a searchable list of the 49 papers: </a:t>
            </a:r>
            <a:r>
              <a:rPr lang="en-US" sz="2800" u="sng" dirty="0">
                <a:solidFill>
                  <a:schemeClr val="tx1"/>
                </a:solidFill>
              </a:rPr>
              <a:t>https://naaee.org/our-work/programs/eeworks</a:t>
            </a:r>
          </a:p>
        </p:txBody>
      </p:sp>
    </p:spTree>
    <p:extLst>
      <p:ext uri="{BB962C8B-B14F-4D97-AF65-F5344CB8AC3E}">
        <p14:creationId xmlns:p14="http://schemas.microsoft.com/office/powerpoint/2010/main" val="67378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Increasing Interest in Climate Change Education	</a:t>
            </a:r>
          </a:p>
        </p:txBody>
      </p:sp>
      <p:sp>
        <p:nvSpPr>
          <p:cNvPr id="6" name="Content Placeholder 5"/>
          <p:cNvSpPr>
            <a:spLocks noGrp="1"/>
          </p:cNvSpPr>
          <p:nvPr>
            <p:ph sz="half" idx="1"/>
          </p:nvPr>
        </p:nvSpPr>
        <p:spPr>
          <a:xfrm>
            <a:off x="1371600" y="2285999"/>
            <a:ext cx="5833872" cy="3581401"/>
          </a:xfrm>
        </p:spPr>
        <p:txBody>
          <a:bodyPr/>
          <a:lstStyle/>
          <a:p>
            <a:r>
              <a:rPr lang="en-US" sz="3200" dirty="0"/>
              <a:t>Rise in research articles </a:t>
            </a:r>
          </a:p>
          <a:p>
            <a:r>
              <a:rPr lang="en-US" sz="3200" dirty="0"/>
              <a:t>Searched in Academic Search Premier with terms “climate change” and “education”</a:t>
            </a:r>
          </a:p>
          <a:p>
            <a:endParaRPr lang="en-US" dirty="0"/>
          </a:p>
        </p:txBody>
      </p:sp>
      <p:graphicFrame>
        <p:nvGraphicFramePr>
          <p:cNvPr id="8" name="Content Placeholder 7"/>
          <p:cNvGraphicFramePr>
            <a:graphicFrameLocks noGrp="1"/>
          </p:cNvGraphicFramePr>
          <p:nvPr>
            <p:ph sz="half" idx="2"/>
            <p:extLst/>
          </p:nvPr>
        </p:nvGraphicFramePr>
        <p:xfrm>
          <a:off x="7463409" y="1914419"/>
          <a:ext cx="4448175"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Arrow 2"/>
          <p:cNvSpPr/>
          <p:nvPr/>
        </p:nvSpPr>
        <p:spPr>
          <a:xfrm rot="18338525">
            <a:off x="8497837" y="2989773"/>
            <a:ext cx="2705878" cy="821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06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Project – A Systematic Review</a:t>
            </a:r>
          </a:p>
        </p:txBody>
      </p:sp>
      <p:sp>
        <p:nvSpPr>
          <p:cNvPr id="6" name="TextBox 5"/>
          <p:cNvSpPr txBox="1"/>
          <p:nvPr/>
        </p:nvSpPr>
        <p:spPr>
          <a:xfrm>
            <a:off x="1973517" y="1846928"/>
            <a:ext cx="3328416" cy="461665"/>
          </a:xfrm>
          <a:prstGeom prst="rect">
            <a:avLst/>
          </a:prstGeom>
          <a:noFill/>
        </p:spPr>
        <p:txBody>
          <a:bodyPr wrap="square" rtlCol="0">
            <a:spAutoFit/>
          </a:bodyPr>
          <a:lstStyle/>
          <a:p>
            <a:pPr algn="ctr"/>
            <a:r>
              <a:rPr lang="en-US" sz="2400" b="1" dirty="0">
                <a:solidFill>
                  <a:schemeClr val="tx2"/>
                </a:solidFill>
              </a:rPr>
              <a:t>The Search</a:t>
            </a:r>
            <a:endParaRPr lang="en-US" dirty="0"/>
          </a:p>
        </p:txBody>
      </p:sp>
      <p:sp>
        <p:nvSpPr>
          <p:cNvPr id="7" name="TextBox 6"/>
          <p:cNvSpPr txBox="1"/>
          <p:nvPr/>
        </p:nvSpPr>
        <p:spPr>
          <a:xfrm>
            <a:off x="1565085" y="3093578"/>
            <a:ext cx="4145280" cy="1938992"/>
          </a:xfrm>
          <a:prstGeom prst="rect">
            <a:avLst/>
          </a:prstGeom>
          <a:noFill/>
        </p:spPr>
        <p:txBody>
          <a:bodyPr wrap="square" rtlCol="0">
            <a:spAutoFit/>
          </a:bodyPr>
          <a:lstStyle/>
          <a:p>
            <a:pPr algn="ctr"/>
            <a:r>
              <a:rPr lang="en-US" sz="2400" b="1" dirty="0">
                <a:solidFill>
                  <a:schemeClr val="tx2"/>
                </a:solidFill>
              </a:rPr>
              <a:t>“What aspects of climate change programs are working?”</a:t>
            </a:r>
          </a:p>
          <a:p>
            <a:pPr algn="ctr"/>
            <a:endParaRPr lang="en-US" sz="2400" b="1" dirty="0">
              <a:solidFill>
                <a:schemeClr val="tx2"/>
              </a:solidFill>
            </a:endParaRPr>
          </a:p>
          <a:p>
            <a:pPr algn="ctr"/>
            <a:r>
              <a:rPr lang="en-US" sz="2400" b="1" dirty="0">
                <a:solidFill>
                  <a:schemeClr val="tx2"/>
                </a:solidFill>
              </a:rPr>
              <a:t>1,019 abstracts </a:t>
            </a:r>
            <a:endParaRPr lang="en-US" dirty="0"/>
          </a:p>
        </p:txBody>
      </p:sp>
      <p:sp>
        <p:nvSpPr>
          <p:cNvPr id="9" name="Right Arrow 8"/>
          <p:cNvSpPr/>
          <p:nvPr/>
        </p:nvSpPr>
        <p:spPr>
          <a:xfrm>
            <a:off x="7772982" y="3411583"/>
            <a:ext cx="737377" cy="454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91320" y="3422083"/>
            <a:ext cx="3097111" cy="461665"/>
          </a:xfrm>
          <a:prstGeom prst="rect">
            <a:avLst/>
          </a:prstGeom>
          <a:noFill/>
        </p:spPr>
        <p:txBody>
          <a:bodyPr wrap="square" rtlCol="0">
            <a:spAutoFit/>
          </a:bodyPr>
          <a:lstStyle/>
          <a:p>
            <a:pPr algn="ctr"/>
            <a:r>
              <a:rPr lang="en-US" sz="2400" b="1" dirty="0">
                <a:solidFill>
                  <a:schemeClr val="tx2"/>
                </a:solidFill>
              </a:rPr>
              <a:t>49 Papers</a:t>
            </a:r>
            <a:endParaRPr lang="en-US" dirty="0"/>
          </a:p>
        </p:txBody>
      </p:sp>
      <p:sp>
        <p:nvSpPr>
          <p:cNvPr id="11" name="Right Arrow 10"/>
          <p:cNvSpPr/>
          <p:nvPr/>
        </p:nvSpPr>
        <p:spPr>
          <a:xfrm rot="5400000">
            <a:off x="8845600" y="4362751"/>
            <a:ext cx="1157287" cy="454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875689" y="5439760"/>
            <a:ext cx="3097111" cy="461665"/>
          </a:xfrm>
          <a:prstGeom prst="rect">
            <a:avLst/>
          </a:prstGeom>
          <a:noFill/>
        </p:spPr>
        <p:txBody>
          <a:bodyPr wrap="square" rtlCol="0">
            <a:spAutoFit/>
          </a:bodyPr>
          <a:lstStyle/>
          <a:p>
            <a:pPr algn="ctr"/>
            <a:r>
              <a:rPr lang="en-US" sz="2400" b="1" dirty="0">
                <a:solidFill>
                  <a:schemeClr val="tx2"/>
                </a:solidFill>
              </a:rPr>
              <a:t>Common Themes</a:t>
            </a:r>
            <a:endParaRPr lang="en-US" dirty="0"/>
          </a:p>
        </p:txBody>
      </p:sp>
      <p:sp>
        <p:nvSpPr>
          <p:cNvPr id="2" name="Right Brace 1"/>
          <p:cNvSpPr/>
          <p:nvPr/>
        </p:nvSpPr>
        <p:spPr>
          <a:xfrm>
            <a:off x="4853601" y="1842243"/>
            <a:ext cx="1194318" cy="359283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Diamond 2"/>
          <p:cNvSpPr/>
          <p:nvPr/>
        </p:nvSpPr>
        <p:spPr>
          <a:xfrm>
            <a:off x="6163031" y="2601275"/>
            <a:ext cx="1494838" cy="207476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 or Out</a:t>
            </a:r>
          </a:p>
        </p:txBody>
      </p:sp>
    </p:spTree>
    <p:extLst>
      <p:ext uri="{BB962C8B-B14F-4D97-AF65-F5344CB8AC3E}">
        <p14:creationId xmlns:p14="http://schemas.microsoft.com/office/powerpoint/2010/main" val="427257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ctagon 106"/>
          <p:cNvSpPr/>
          <p:nvPr/>
        </p:nvSpPr>
        <p:spPr>
          <a:xfrm>
            <a:off x="8722718" y="2720025"/>
            <a:ext cx="1765000" cy="606791"/>
          </a:xfrm>
          <a:prstGeom prst="octagon">
            <a:avLst/>
          </a:prstGeom>
          <a:solidFill>
            <a:srgbClr val="DD8047">
              <a:lumMod val="60000"/>
              <a:lumOff val="40000"/>
            </a:srgbClr>
          </a:solidFill>
          <a:ln w="19050" cap="flat" cmpd="sng" algn="ctr">
            <a:solidFill>
              <a:srgbClr val="775F55"/>
            </a:solidFill>
            <a:prstDash val="solid"/>
          </a:ln>
          <a:effectLst/>
        </p:spPr>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Exclude</a:t>
            </a:r>
            <a:b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br>
            <a:endParaRPr kumimoji="0" lang="en-US" sz="2000" b="1"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p:txBody>
      </p:sp>
      <p:cxnSp>
        <p:nvCxnSpPr>
          <p:cNvPr id="111" name="Straight Arrow Connector 110"/>
          <p:cNvCxnSpPr/>
          <p:nvPr/>
        </p:nvCxnSpPr>
        <p:spPr>
          <a:xfrm flipV="1">
            <a:off x="32575862" y="11193252"/>
            <a:ext cx="1299944" cy="1776565"/>
          </a:xfrm>
          <a:prstGeom prst="straightConnector1">
            <a:avLst/>
          </a:prstGeom>
          <a:noFill/>
          <a:ln w="28575" cap="flat" cmpd="sng" algn="ctr">
            <a:noFill/>
            <a:prstDash val="solid"/>
            <a:tailEnd type="triangle" w="lg" len="lg"/>
          </a:ln>
          <a:effectLst/>
        </p:spPr>
      </p:cxnSp>
      <p:sp>
        <p:nvSpPr>
          <p:cNvPr id="112" name="Rounded Rectangle 111"/>
          <p:cNvSpPr/>
          <p:nvPr/>
        </p:nvSpPr>
        <p:spPr>
          <a:xfrm>
            <a:off x="1485900" y="1977693"/>
            <a:ext cx="6066806" cy="442773"/>
          </a:xfrm>
          <a:prstGeom prst="roundRect">
            <a:avLst/>
          </a:prstGeom>
          <a:solidFill>
            <a:srgbClr val="5B9BD5">
              <a:alpha val="35000"/>
            </a:srgbClr>
          </a:solidFill>
          <a:ln w="19050" cap="flat" cmpd="sng" algn="ctr">
            <a:solidFill>
              <a:srgbClr val="94B6D2">
                <a:lumMod val="50000"/>
              </a:srgbClr>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Focus on climate change education?</a:t>
            </a:r>
          </a:p>
        </p:txBody>
      </p:sp>
      <p:sp>
        <p:nvSpPr>
          <p:cNvPr id="113" name="Rounded Rectangle 112"/>
          <p:cNvSpPr/>
          <p:nvPr/>
        </p:nvSpPr>
        <p:spPr>
          <a:xfrm>
            <a:off x="1509499" y="2793697"/>
            <a:ext cx="6043207" cy="420616"/>
          </a:xfrm>
          <a:prstGeom prst="roundRect">
            <a:avLst/>
          </a:prstGeom>
          <a:solidFill>
            <a:srgbClr val="5B9BD5">
              <a:alpha val="50000"/>
            </a:srgbClr>
          </a:solidFill>
          <a:ln w="19050" cap="flat" cmpd="sng" algn="ctr">
            <a:solidFill>
              <a:srgbClr val="94B6D2">
                <a:lumMod val="50000"/>
              </a:srgbClr>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Education intervention assessed?</a:t>
            </a:r>
            <a:endParaRPr kumimoji="0" lang="en-US" sz="2000" b="1"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p:txBody>
      </p:sp>
      <p:sp>
        <p:nvSpPr>
          <p:cNvPr id="114" name="Rounded Rectangle 113"/>
          <p:cNvSpPr/>
          <p:nvPr/>
        </p:nvSpPr>
        <p:spPr>
          <a:xfrm>
            <a:off x="1493157" y="3585754"/>
            <a:ext cx="6059550" cy="487412"/>
          </a:xfrm>
          <a:prstGeom prst="roundRect">
            <a:avLst/>
          </a:prstGeom>
          <a:solidFill>
            <a:srgbClr val="5B9BD5">
              <a:alpha val="65000"/>
            </a:srgbClr>
          </a:solidFill>
          <a:ln w="19050" cap="flat" cmpd="sng" algn="ctr">
            <a:solidFill>
              <a:srgbClr val="94B6D2">
                <a:lumMod val="50000"/>
              </a:srgbClr>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Outcomes empirically measured and results reported?</a:t>
            </a:r>
            <a:endParaRPr kumimoji="0" lang="en-US" sz="2000" b="1"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p:txBody>
      </p:sp>
      <p:sp>
        <p:nvSpPr>
          <p:cNvPr id="115" name="Rounded Rectangle 114"/>
          <p:cNvSpPr/>
          <p:nvPr/>
        </p:nvSpPr>
        <p:spPr>
          <a:xfrm>
            <a:off x="1509501" y="968566"/>
            <a:ext cx="8978216" cy="659850"/>
          </a:xfrm>
          <a:prstGeom prst="roundRect">
            <a:avLst/>
          </a:prstGeom>
          <a:solidFill>
            <a:srgbClr val="5B9BD5">
              <a:alpha val="20000"/>
            </a:srgbClr>
          </a:solidFill>
          <a:ln w="19050" cap="flat" cmpd="sng" algn="ctr">
            <a:solidFill>
              <a:srgbClr val="94B6D2">
                <a:lumMod val="50000"/>
              </a:srgbClr>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Meets basic format requirements? (i.e., exclude book reviews, dissertations, unpublished conference paper, papers not in English, etc.)</a:t>
            </a:r>
            <a:endParaRPr kumimoji="0" lang="en-US" sz="2000" b="1"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p:txBody>
      </p:sp>
      <p:cxnSp>
        <p:nvCxnSpPr>
          <p:cNvPr id="119" name="Straight Arrow Connector 118"/>
          <p:cNvCxnSpPr/>
          <p:nvPr/>
        </p:nvCxnSpPr>
        <p:spPr>
          <a:xfrm>
            <a:off x="4156260" y="1627857"/>
            <a:ext cx="0" cy="344753"/>
          </a:xfrm>
          <a:prstGeom prst="straightConnector1">
            <a:avLst/>
          </a:prstGeom>
          <a:noFill/>
          <a:ln w="28575" cap="flat" cmpd="sng" algn="ctr">
            <a:solidFill>
              <a:sysClr val="windowText" lastClr="000000"/>
            </a:solidFill>
            <a:prstDash val="solid"/>
            <a:tailEnd type="triangle" w="lg" len="lg"/>
          </a:ln>
          <a:effectLst/>
        </p:spPr>
      </p:cxnSp>
      <p:sp>
        <p:nvSpPr>
          <p:cNvPr id="121" name="TextBox 120"/>
          <p:cNvSpPr txBox="1"/>
          <p:nvPr/>
        </p:nvSpPr>
        <p:spPr>
          <a:xfrm flipH="1">
            <a:off x="4203760" y="1589283"/>
            <a:ext cx="569121" cy="400110"/>
          </a:xfrm>
          <a:prstGeom prst="rect">
            <a:avLst/>
          </a:prstGeom>
          <a:noFill/>
        </p:spPr>
        <p:txBody>
          <a:bodyPr wrap="square" rtlCol="0">
            <a:spAutoFit/>
          </a:bodyPr>
          <a:lstStyle/>
          <a:p>
            <a:pPr defTabSz="914400" fontAlgn="base">
              <a:spcBef>
                <a:spcPct val="0"/>
              </a:spcBef>
              <a:spcAft>
                <a:spcPct val="0"/>
              </a:spcAft>
            </a:pPr>
            <a:r>
              <a:rPr lang="en-US" sz="2000" dirty="0">
                <a:solidFill>
                  <a:prstClr val="black"/>
                </a:solidFill>
                <a:ea typeface="Verdana" panose="020B0604030504040204" pitchFamily="34" charset="0"/>
                <a:cs typeface="Verdana" panose="020B0604030504040204" pitchFamily="34" charset="0"/>
              </a:rPr>
              <a:t>Yes</a:t>
            </a:r>
          </a:p>
        </p:txBody>
      </p:sp>
      <p:sp>
        <p:nvSpPr>
          <p:cNvPr id="129" name="12-Point Star 128"/>
          <p:cNvSpPr/>
          <p:nvPr/>
        </p:nvSpPr>
        <p:spPr>
          <a:xfrm>
            <a:off x="6239497" y="5004991"/>
            <a:ext cx="2132607" cy="1716114"/>
          </a:xfrm>
          <a:prstGeom prst="star12">
            <a:avLst/>
          </a:prstGeom>
          <a:solidFill>
            <a:srgbClr val="D8B25C">
              <a:tint val="50000"/>
            </a:srgbClr>
          </a:solidFill>
          <a:ln w="10000" cap="flat" cmpd="sng" algn="ctr">
            <a:solidFill>
              <a:srgbClr val="775F55"/>
            </a:solidFill>
            <a:prstDash val="solid"/>
          </a:ln>
          <a:effectLst>
            <a:outerShdw blurRad="38100" dist="30000" dir="5400000" rotWithShape="0">
              <a:srgbClr val="000000">
                <a:alpha val="45000"/>
              </a:srgbClr>
            </a:outerShdw>
          </a:effectLst>
        </p:spPr>
        <p:txBody>
          <a:bodyPr tIns="91440" bIns="9144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ea typeface="+mn-ea"/>
                <a:cs typeface="Verdana"/>
              </a:rPr>
              <a:t>Final sample of 49</a:t>
            </a:r>
          </a:p>
        </p:txBody>
      </p:sp>
      <p:sp>
        <p:nvSpPr>
          <p:cNvPr id="130" name="Rounded Rectangle 129"/>
          <p:cNvSpPr/>
          <p:nvPr/>
        </p:nvSpPr>
        <p:spPr>
          <a:xfrm>
            <a:off x="2627841" y="4896905"/>
            <a:ext cx="3056838" cy="1583390"/>
          </a:xfrm>
          <a:prstGeom prst="roundRect">
            <a:avLst/>
          </a:prstGeom>
          <a:solidFill>
            <a:srgbClr val="94B6D2"/>
          </a:solidFill>
          <a:ln w="10000" cap="flat" cmpd="sng" algn="ctr">
            <a:solidFill>
              <a:srgbClr val="94B6D2">
                <a:lumMod val="50000"/>
              </a:srgbClr>
            </a:solidFill>
            <a:prstDash val="soli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Upon full review:</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17 excluded</a:t>
            </a:r>
            <a:b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br>
            <a: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(14 failed decision tree</a:t>
            </a:r>
            <a:b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br>
            <a:r>
              <a:rPr kumimoji="0" lang="en-US" sz="20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3 questionable quality)</a:t>
            </a:r>
          </a:p>
        </p:txBody>
      </p:sp>
      <p:cxnSp>
        <p:nvCxnSpPr>
          <p:cNvPr id="145" name="Straight Arrow Connector 144"/>
          <p:cNvCxnSpPr/>
          <p:nvPr/>
        </p:nvCxnSpPr>
        <p:spPr>
          <a:xfrm flipV="1">
            <a:off x="5702782" y="5874500"/>
            <a:ext cx="536715" cy="9550"/>
          </a:xfrm>
          <a:prstGeom prst="straightConnector1">
            <a:avLst/>
          </a:prstGeom>
          <a:noFill/>
          <a:ln w="28575" cap="flat" cmpd="sng" algn="ctr">
            <a:solidFill>
              <a:sysClr val="windowText" lastClr="000000"/>
            </a:solidFill>
            <a:prstDash val="solid"/>
            <a:tailEnd type="triangle" w="lg" len="lg"/>
          </a:ln>
          <a:effectLst/>
        </p:spPr>
      </p:cxnSp>
      <p:cxnSp>
        <p:nvCxnSpPr>
          <p:cNvPr id="147" name="Straight Arrow Connector 146"/>
          <p:cNvCxnSpPr/>
          <p:nvPr/>
        </p:nvCxnSpPr>
        <p:spPr>
          <a:xfrm flipH="1">
            <a:off x="9597702" y="1627857"/>
            <a:ext cx="7516" cy="1085808"/>
          </a:xfrm>
          <a:prstGeom prst="straightConnector1">
            <a:avLst/>
          </a:prstGeom>
          <a:noFill/>
          <a:ln w="28575" cap="flat" cmpd="sng" algn="ctr">
            <a:solidFill>
              <a:sysClr val="windowText" lastClr="000000"/>
            </a:solidFill>
            <a:prstDash val="solid"/>
            <a:tailEnd type="triangle" w="lg" len="lg"/>
          </a:ln>
          <a:effectLst/>
        </p:spPr>
      </p:cxnSp>
      <p:sp>
        <p:nvSpPr>
          <p:cNvPr id="148" name="TextBox 147"/>
          <p:cNvSpPr txBox="1"/>
          <p:nvPr/>
        </p:nvSpPr>
        <p:spPr>
          <a:xfrm flipH="1">
            <a:off x="9619379" y="1932160"/>
            <a:ext cx="868337" cy="369332"/>
          </a:xfrm>
          <a:prstGeom prst="rect">
            <a:avLst/>
          </a:prstGeom>
          <a:noFill/>
        </p:spPr>
        <p:txBody>
          <a:bodyPr wrap="square" rtlCol="0">
            <a:spAutoFit/>
          </a:bodyPr>
          <a:lstStyle/>
          <a:p>
            <a:pPr defTabSz="914400" fontAlgn="base">
              <a:spcBef>
                <a:spcPct val="0"/>
              </a:spcBef>
              <a:spcAft>
                <a:spcPct val="0"/>
              </a:spcAft>
            </a:pPr>
            <a:r>
              <a:rPr lang="en-US" dirty="0">
                <a:solidFill>
                  <a:prstClr val="black"/>
                </a:solidFill>
                <a:ea typeface="Verdana" panose="020B0604030504040204" pitchFamily="34" charset="0"/>
                <a:cs typeface="Verdana" panose="020B0604030504040204" pitchFamily="34" charset="0"/>
              </a:rPr>
              <a:t>No, 51</a:t>
            </a:r>
          </a:p>
        </p:txBody>
      </p:sp>
      <p:cxnSp>
        <p:nvCxnSpPr>
          <p:cNvPr id="149" name="Straight Arrow Connector 148"/>
          <p:cNvCxnSpPr>
            <a:stCxn id="113" idx="3"/>
          </p:cNvCxnSpPr>
          <p:nvPr/>
        </p:nvCxnSpPr>
        <p:spPr>
          <a:xfrm>
            <a:off x="7552706" y="3004005"/>
            <a:ext cx="1170011" cy="13942"/>
          </a:xfrm>
          <a:prstGeom prst="straightConnector1">
            <a:avLst/>
          </a:prstGeom>
          <a:noFill/>
          <a:ln w="28575" cap="flat" cmpd="sng" algn="ctr">
            <a:solidFill>
              <a:sysClr val="windowText" lastClr="000000"/>
            </a:solidFill>
            <a:prstDash val="solid"/>
            <a:tailEnd type="triangle" w="lg" len="lg"/>
          </a:ln>
          <a:effectLst/>
        </p:spPr>
      </p:cxnSp>
      <p:cxnSp>
        <p:nvCxnSpPr>
          <p:cNvPr id="150" name="Straight Arrow Connector 149"/>
          <p:cNvCxnSpPr>
            <a:stCxn id="112" idx="3"/>
          </p:cNvCxnSpPr>
          <p:nvPr/>
        </p:nvCxnSpPr>
        <p:spPr>
          <a:xfrm>
            <a:off x="7552706" y="2199080"/>
            <a:ext cx="1262462" cy="615712"/>
          </a:xfrm>
          <a:prstGeom prst="straightConnector1">
            <a:avLst/>
          </a:prstGeom>
          <a:noFill/>
          <a:ln w="28575" cap="flat" cmpd="sng" algn="ctr">
            <a:solidFill>
              <a:sysClr val="windowText" lastClr="000000"/>
            </a:solidFill>
            <a:prstDash val="solid"/>
            <a:tailEnd type="triangle" w="lg" len="lg"/>
          </a:ln>
          <a:effectLst/>
        </p:spPr>
      </p:cxnSp>
      <p:cxnSp>
        <p:nvCxnSpPr>
          <p:cNvPr id="151" name="Straight Arrow Connector 150"/>
          <p:cNvCxnSpPr>
            <a:stCxn id="114" idx="3"/>
          </p:cNvCxnSpPr>
          <p:nvPr/>
        </p:nvCxnSpPr>
        <p:spPr>
          <a:xfrm flipV="1">
            <a:off x="7552707" y="3251605"/>
            <a:ext cx="1274336" cy="577855"/>
          </a:xfrm>
          <a:prstGeom prst="straightConnector1">
            <a:avLst/>
          </a:prstGeom>
          <a:noFill/>
          <a:ln w="28575" cap="flat" cmpd="sng" algn="ctr">
            <a:solidFill>
              <a:sysClr val="windowText" lastClr="000000"/>
            </a:solidFill>
            <a:prstDash val="solid"/>
            <a:tailEnd type="triangle" w="lg" len="lg"/>
          </a:ln>
          <a:effectLst/>
        </p:spPr>
      </p:cxnSp>
      <p:sp>
        <p:nvSpPr>
          <p:cNvPr id="157" name="TextBox 156"/>
          <p:cNvSpPr txBox="1"/>
          <p:nvPr/>
        </p:nvSpPr>
        <p:spPr>
          <a:xfrm flipH="1">
            <a:off x="7624196" y="2661674"/>
            <a:ext cx="1076845" cy="369332"/>
          </a:xfrm>
          <a:prstGeom prst="rect">
            <a:avLst/>
          </a:prstGeom>
          <a:noFill/>
        </p:spPr>
        <p:txBody>
          <a:bodyPr wrap="square" rtlCol="0">
            <a:spAutoFit/>
          </a:bodyPr>
          <a:lstStyle/>
          <a:p>
            <a:pPr defTabSz="914400" fontAlgn="base">
              <a:spcBef>
                <a:spcPct val="0"/>
              </a:spcBef>
              <a:spcAft>
                <a:spcPct val="0"/>
              </a:spcAft>
            </a:pPr>
            <a:r>
              <a:rPr lang="en-US" dirty="0">
                <a:solidFill>
                  <a:prstClr val="black"/>
                </a:solidFill>
                <a:ea typeface="Verdana" panose="020B0604030504040204" pitchFamily="34" charset="0"/>
                <a:cs typeface="Verdana" panose="020B0604030504040204" pitchFamily="34" charset="0"/>
              </a:rPr>
              <a:t>No, 311</a:t>
            </a:r>
          </a:p>
        </p:txBody>
      </p:sp>
      <p:sp>
        <p:nvSpPr>
          <p:cNvPr id="158" name="TextBox 157"/>
          <p:cNvSpPr txBox="1"/>
          <p:nvPr/>
        </p:nvSpPr>
        <p:spPr>
          <a:xfrm flipH="1">
            <a:off x="8003081" y="3571139"/>
            <a:ext cx="969468" cy="369332"/>
          </a:xfrm>
          <a:prstGeom prst="rect">
            <a:avLst/>
          </a:prstGeom>
          <a:noFill/>
        </p:spPr>
        <p:txBody>
          <a:bodyPr wrap="square" rtlCol="0">
            <a:spAutoFit/>
          </a:bodyPr>
          <a:lstStyle/>
          <a:p>
            <a:pPr defTabSz="914400" fontAlgn="base">
              <a:spcBef>
                <a:spcPct val="0"/>
              </a:spcBef>
              <a:spcAft>
                <a:spcPct val="0"/>
              </a:spcAft>
            </a:pPr>
            <a:r>
              <a:rPr lang="en-US" dirty="0">
                <a:solidFill>
                  <a:prstClr val="black"/>
                </a:solidFill>
                <a:ea typeface="Verdana" panose="020B0604030504040204" pitchFamily="34" charset="0"/>
                <a:cs typeface="Verdana" panose="020B0604030504040204" pitchFamily="34" charset="0"/>
              </a:rPr>
              <a:t>No, 56</a:t>
            </a:r>
          </a:p>
        </p:txBody>
      </p:sp>
      <p:sp>
        <p:nvSpPr>
          <p:cNvPr id="159" name="TextBox 158"/>
          <p:cNvSpPr txBox="1"/>
          <p:nvPr/>
        </p:nvSpPr>
        <p:spPr>
          <a:xfrm flipH="1">
            <a:off x="8004089" y="2098225"/>
            <a:ext cx="1041216" cy="369332"/>
          </a:xfrm>
          <a:prstGeom prst="rect">
            <a:avLst/>
          </a:prstGeom>
          <a:noFill/>
        </p:spPr>
        <p:txBody>
          <a:bodyPr wrap="square" rtlCol="0">
            <a:spAutoFit/>
          </a:bodyPr>
          <a:lstStyle/>
          <a:p>
            <a:pPr defTabSz="914400" fontAlgn="base">
              <a:spcBef>
                <a:spcPct val="0"/>
              </a:spcBef>
              <a:spcAft>
                <a:spcPct val="0"/>
              </a:spcAft>
            </a:pPr>
            <a:r>
              <a:rPr lang="en-US" dirty="0">
                <a:solidFill>
                  <a:prstClr val="black"/>
                </a:solidFill>
                <a:ea typeface="Verdana" panose="020B0604030504040204" pitchFamily="34" charset="0"/>
                <a:cs typeface="Verdana" panose="020B0604030504040204" pitchFamily="34" charset="0"/>
              </a:rPr>
              <a:t>No, 475</a:t>
            </a:r>
          </a:p>
        </p:txBody>
      </p:sp>
      <p:sp>
        <p:nvSpPr>
          <p:cNvPr id="29" name="Title 1"/>
          <p:cNvSpPr>
            <a:spLocks noGrp="1"/>
          </p:cNvSpPr>
          <p:nvPr>
            <p:ph type="title"/>
          </p:nvPr>
        </p:nvSpPr>
        <p:spPr>
          <a:xfrm>
            <a:off x="1445658" y="285707"/>
            <a:ext cx="9601200" cy="638306"/>
          </a:xfrm>
        </p:spPr>
        <p:txBody>
          <a:bodyPr>
            <a:normAutofit fontScale="90000"/>
          </a:bodyPr>
          <a:lstStyle/>
          <a:p>
            <a:r>
              <a:rPr lang="en-US" dirty="0"/>
              <a:t>Decision Tree</a:t>
            </a:r>
          </a:p>
        </p:txBody>
      </p:sp>
      <p:sp>
        <p:nvSpPr>
          <p:cNvPr id="2" name="TextBox 1"/>
          <p:cNvSpPr txBox="1"/>
          <p:nvPr/>
        </p:nvSpPr>
        <p:spPr>
          <a:xfrm>
            <a:off x="8972549" y="2937158"/>
            <a:ext cx="1464059" cy="400110"/>
          </a:xfrm>
          <a:prstGeom prst="rect">
            <a:avLst/>
          </a:prstGeom>
          <a:noFill/>
        </p:spPr>
        <p:txBody>
          <a:bodyPr wrap="square" rtlCol="0">
            <a:spAutoFit/>
          </a:bodyPr>
          <a:lstStyle/>
          <a:p>
            <a:r>
              <a:rPr lang="en-US" sz="2000" b="1" dirty="0">
                <a:ea typeface="Verdana" panose="020B0604030504040204" pitchFamily="34" charset="0"/>
                <a:cs typeface="Verdana" panose="020B0604030504040204" pitchFamily="34" charset="0"/>
              </a:rPr>
              <a:t>Total: 893</a:t>
            </a:r>
          </a:p>
        </p:txBody>
      </p:sp>
      <p:cxnSp>
        <p:nvCxnSpPr>
          <p:cNvPr id="57" name="Straight Arrow Connector 56"/>
          <p:cNvCxnSpPr/>
          <p:nvPr/>
        </p:nvCxnSpPr>
        <p:spPr>
          <a:xfrm>
            <a:off x="4156260" y="2434647"/>
            <a:ext cx="0" cy="344753"/>
          </a:xfrm>
          <a:prstGeom prst="straightConnector1">
            <a:avLst/>
          </a:prstGeom>
          <a:noFill/>
          <a:ln w="28575" cap="flat" cmpd="sng" algn="ctr">
            <a:solidFill>
              <a:sysClr val="windowText" lastClr="000000"/>
            </a:solidFill>
            <a:prstDash val="solid"/>
            <a:tailEnd type="triangle" w="lg" len="lg"/>
          </a:ln>
          <a:effectLst/>
        </p:spPr>
      </p:cxnSp>
      <p:sp>
        <p:nvSpPr>
          <p:cNvPr id="58" name="TextBox 57"/>
          <p:cNvSpPr txBox="1"/>
          <p:nvPr/>
        </p:nvSpPr>
        <p:spPr>
          <a:xfrm flipH="1">
            <a:off x="4203760" y="2396073"/>
            <a:ext cx="569121" cy="400110"/>
          </a:xfrm>
          <a:prstGeom prst="rect">
            <a:avLst/>
          </a:prstGeom>
          <a:noFill/>
        </p:spPr>
        <p:txBody>
          <a:bodyPr wrap="square" rtlCol="0">
            <a:spAutoFit/>
          </a:bodyPr>
          <a:lstStyle/>
          <a:p>
            <a:pPr defTabSz="914400" fontAlgn="base">
              <a:spcBef>
                <a:spcPct val="0"/>
              </a:spcBef>
              <a:spcAft>
                <a:spcPct val="0"/>
              </a:spcAft>
            </a:pPr>
            <a:r>
              <a:rPr lang="en-US" sz="2000" dirty="0">
                <a:solidFill>
                  <a:prstClr val="black"/>
                </a:solidFill>
                <a:ea typeface="Verdana" panose="020B0604030504040204" pitchFamily="34" charset="0"/>
                <a:cs typeface="Verdana" panose="020B0604030504040204" pitchFamily="34" charset="0"/>
              </a:rPr>
              <a:t>Yes</a:t>
            </a:r>
          </a:p>
        </p:txBody>
      </p:sp>
      <p:cxnSp>
        <p:nvCxnSpPr>
          <p:cNvPr id="59" name="Straight Arrow Connector 58"/>
          <p:cNvCxnSpPr/>
          <p:nvPr/>
        </p:nvCxnSpPr>
        <p:spPr>
          <a:xfrm>
            <a:off x="4173699" y="3227462"/>
            <a:ext cx="0" cy="344753"/>
          </a:xfrm>
          <a:prstGeom prst="straightConnector1">
            <a:avLst/>
          </a:prstGeom>
          <a:noFill/>
          <a:ln w="28575" cap="flat" cmpd="sng" algn="ctr">
            <a:solidFill>
              <a:sysClr val="windowText" lastClr="000000"/>
            </a:solidFill>
            <a:prstDash val="solid"/>
            <a:tailEnd type="triangle" w="lg" len="lg"/>
          </a:ln>
          <a:effectLst/>
        </p:spPr>
      </p:cxnSp>
      <p:sp>
        <p:nvSpPr>
          <p:cNvPr id="60" name="TextBox 59"/>
          <p:cNvSpPr txBox="1"/>
          <p:nvPr/>
        </p:nvSpPr>
        <p:spPr>
          <a:xfrm flipH="1">
            <a:off x="4221199" y="3188888"/>
            <a:ext cx="569121" cy="400110"/>
          </a:xfrm>
          <a:prstGeom prst="rect">
            <a:avLst/>
          </a:prstGeom>
          <a:noFill/>
        </p:spPr>
        <p:txBody>
          <a:bodyPr wrap="square" rtlCol="0">
            <a:spAutoFit/>
          </a:bodyPr>
          <a:lstStyle/>
          <a:p>
            <a:pPr defTabSz="914400" fontAlgn="base">
              <a:spcBef>
                <a:spcPct val="0"/>
              </a:spcBef>
              <a:spcAft>
                <a:spcPct val="0"/>
              </a:spcAft>
            </a:pPr>
            <a:r>
              <a:rPr lang="en-US" sz="2000" dirty="0">
                <a:solidFill>
                  <a:prstClr val="black"/>
                </a:solidFill>
                <a:ea typeface="Verdana" panose="020B0604030504040204" pitchFamily="34" charset="0"/>
                <a:cs typeface="Verdana" panose="020B0604030504040204" pitchFamily="34" charset="0"/>
              </a:rPr>
              <a:t>Yes</a:t>
            </a:r>
          </a:p>
        </p:txBody>
      </p:sp>
      <p:cxnSp>
        <p:nvCxnSpPr>
          <p:cNvPr id="81" name="Straight Arrow Connector 80"/>
          <p:cNvCxnSpPr/>
          <p:nvPr/>
        </p:nvCxnSpPr>
        <p:spPr>
          <a:xfrm flipH="1">
            <a:off x="4156260" y="4073166"/>
            <a:ext cx="12047" cy="823738"/>
          </a:xfrm>
          <a:prstGeom prst="straightConnector1">
            <a:avLst/>
          </a:prstGeom>
          <a:noFill/>
          <a:ln w="28575" cap="flat" cmpd="sng" algn="ctr">
            <a:solidFill>
              <a:sysClr val="windowText" lastClr="000000"/>
            </a:solidFill>
            <a:prstDash val="solid"/>
            <a:tailEnd type="triangle" w="lg" len="lg"/>
          </a:ln>
          <a:effectLst/>
        </p:spPr>
      </p:cxnSp>
      <p:sp>
        <p:nvSpPr>
          <p:cNvPr id="82" name="TextBox 81"/>
          <p:cNvSpPr txBox="1"/>
          <p:nvPr/>
        </p:nvSpPr>
        <p:spPr>
          <a:xfrm flipH="1">
            <a:off x="4221199" y="4497652"/>
            <a:ext cx="1194863" cy="707886"/>
          </a:xfrm>
          <a:prstGeom prst="rect">
            <a:avLst/>
          </a:prstGeom>
          <a:noFill/>
        </p:spPr>
        <p:txBody>
          <a:bodyPr wrap="square" rtlCol="0">
            <a:spAutoFit/>
          </a:bodyPr>
          <a:lstStyle/>
          <a:p>
            <a:pPr defTabSz="914400" fontAlgn="base">
              <a:spcBef>
                <a:spcPct val="0"/>
              </a:spcBef>
              <a:spcAft>
                <a:spcPct val="0"/>
              </a:spcAft>
            </a:pPr>
            <a:r>
              <a:rPr lang="en-US" sz="2000" dirty="0">
                <a:solidFill>
                  <a:prstClr val="black"/>
                </a:solidFill>
                <a:ea typeface="Verdana" panose="020B0604030504040204" pitchFamily="34" charset="0"/>
                <a:cs typeface="Verdana" panose="020B0604030504040204" pitchFamily="34" charset="0"/>
              </a:rPr>
              <a:t>Yes    </a:t>
            </a:r>
            <a:r>
              <a:rPr lang="en-US" sz="2000" b="1" kern="0" dirty="0">
                <a:solidFill>
                  <a:prstClr val="black"/>
                </a:solidFill>
                <a:ea typeface="Verdana" panose="020B0604030504040204" pitchFamily="34" charset="0"/>
                <a:cs typeface="Verdana" panose="020B0604030504040204" pitchFamily="34" charset="0"/>
              </a:rPr>
              <a:t>66</a:t>
            </a:r>
          </a:p>
          <a:p>
            <a:pPr defTabSz="914400" fontAlgn="base">
              <a:spcBef>
                <a:spcPct val="0"/>
              </a:spcBef>
              <a:spcAft>
                <a:spcPct val="0"/>
              </a:spcAft>
            </a:pPr>
            <a:endParaRPr lang="en-US" sz="2000" dirty="0">
              <a:solidFill>
                <a:prstClr val="black"/>
              </a:solidFill>
              <a:ea typeface="Verdana" panose="020B0604030504040204" pitchFamily="34" charset="0"/>
              <a:cs typeface="Verdana" panose="020B0604030504040204" pitchFamily="34" charset="0"/>
            </a:endParaRPr>
          </a:p>
        </p:txBody>
      </p:sp>
      <p:cxnSp>
        <p:nvCxnSpPr>
          <p:cNvPr id="32" name="Straight Arrow Connector 31"/>
          <p:cNvCxnSpPr/>
          <p:nvPr/>
        </p:nvCxnSpPr>
        <p:spPr>
          <a:xfrm flipV="1">
            <a:off x="8398799" y="5884050"/>
            <a:ext cx="416369" cy="14325"/>
          </a:xfrm>
          <a:prstGeom prst="straightConnector1">
            <a:avLst/>
          </a:prstGeom>
          <a:noFill/>
          <a:ln w="28575" cap="flat" cmpd="sng" algn="ctr">
            <a:solidFill>
              <a:sysClr val="windowText" lastClr="000000"/>
            </a:solidFill>
            <a:prstDash val="solid"/>
            <a:tailEnd type="triangle" w="lg" len="lg"/>
          </a:ln>
          <a:effectLst/>
        </p:spPr>
      </p:cxnSp>
      <p:cxnSp>
        <p:nvCxnSpPr>
          <p:cNvPr id="33" name="Straight Arrow Connector 32"/>
          <p:cNvCxnSpPr/>
          <p:nvPr/>
        </p:nvCxnSpPr>
        <p:spPr>
          <a:xfrm flipV="1">
            <a:off x="9924307" y="5888825"/>
            <a:ext cx="536715" cy="9550"/>
          </a:xfrm>
          <a:prstGeom prst="straightConnector1">
            <a:avLst/>
          </a:prstGeom>
          <a:noFill/>
          <a:ln w="28575" cap="flat" cmpd="sng" algn="ctr">
            <a:solidFill>
              <a:sysClr val="windowText" lastClr="000000"/>
            </a:solidFill>
            <a:prstDash val="solid"/>
            <a:tailEnd type="triangle" w="lg" len="lg"/>
          </a:ln>
          <a:effectLst/>
        </p:spPr>
      </p:cxnSp>
      <p:sp>
        <p:nvSpPr>
          <p:cNvPr id="5" name="Rounded Rectangle 4"/>
          <p:cNvSpPr/>
          <p:nvPr/>
        </p:nvSpPr>
        <p:spPr>
          <a:xfrm>
            <a:off x="8815168" y="5462067"/>
            <a:ext cx="1102555" cy="903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 themes</a:t>
            </a:r>
          </a:p>
        </p:txBody>
      </p:sp>
      <p:sp>
        <p:nvSpPr>
          <p:cNvPr id="37" name="Rounded Rectangle 36"/>
          <p:cNvSpPr/>
          <p:nvPr/>
        </p:nvSpPr>
        <p:spPr>
          <a:xfrm>
            <a:off x="10487717" y="5462067"/>
            <a:ext cx="1516894" cy="903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 categories</a:t>
            </a:r>
          </a:p>
        </p:txBody>
      </p:sp>
    </p:spTree>
    <p:extLst>
      <p:ext uri="{BB962C8B-B14F-4D97-AF65-F5344CB8AC3E}">
        <p14:creationId xmlns:p14="http://schemas.microsoft.com/office/powerpoint/2010/main" val="37176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Varied</a:t>
            </a:r>
          </a:p>
        </p:txBody>
      </p:sp>
      <p:sp>
        <p:nvSpPr>
          <p:cNvPr id="3" name="Content Placeholder 2"/>
          <p:cNvSpPr>
            <a:spLocks noGrp="1"/>
          </p:cNvSpPr>
          <p:nvPr>
            <p:ph idx="1"/>
          </p:nvPr>
        </p:nvSpPr>
        <p:spPr>
          <a:xfrm>
            <a:off x="1045030" y="1601195"/>
            <a:ext cx="4469946" cy="4601980"/>
          </a:xfrm>
        </p:spPr>
        <p:txBody>
          <a:bodyPr>
            <a:noAutofit/>
          </a:bodyPr>
          <a:lstStyle/>
          <a:p>
            <a:pPr lvl="0"/>
            <a:r>
              <a:rPr lang="en-US" sz="2400" dirty="0"/>
              <a:t>Schools (28) or universities (11)</a:t>
            </a:r>
          </a:p>
          <a:p>
            <a:pPr lvl="1"/>
            <a:r>
              <a:rPr lang="en-US" sz="2400" dirty="0"/>
              <a:t>Classroom-based (26/28)</a:t>
            </a:r>
          </a:p>
          <a:p>
            <a:pPr lvl="1"/>
            <a:r>
              <a:rPr lang="en-US" sz="2400" dirty="0"/>
              <a:t>Elementary programs not typical</a:t>
            </a:r>
          </a:p>
          <a:p>
            <a:r>
              <a:rPr lang="en-US" sz="2400" dirty="0"/>
              <a:t>Youth outside of school, training programs, non-formal settings (7)</a:t>
            </a:r>
          </a:p>
          <a:p>
            <a:r>
              <a:rPr lang="en-US" sz="2400" dirty="0"/>
              <a:t>Just over half in the US (26); 12 other nations represented</a:t>
            </a:r>
          </a:p>
          <a:p>
            <a:pPr lvl="0"/>
            <a:r>
              <a:rPr lang="en-US" sz="2400" dirty="0"/>
              <a:t>Positive outcomes in changes knowledge, attitudes, behavior</a:t>
            </a:r>
          </a:p>
        </p:txBody>
      </p:sp>
      <p:pic>
        <p:nvPicPr>
          <p:cNvPr id="1026" name="CA75CE86-52A1-463C-852A-4F26EBA9398C" descr="FD635345-2F02-4AFA-91AF-84FADB08A0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1469036"/>
            <a:ext cx="6096000" cy="38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420458" y="5320494"/>
            <a:ext cx="4533417" cy="369332"/>
          </a:xfrm>
          <a:prstGeom prst="rect">
            <a:avLst/>
          </a:prstGeom>
          <a:noFill/>
        </p:spPr>
        <p:txBody>
          <a:bodyPr wrap="square" rtlCol="0">
            <a:spAutoFit/>
          </a:bodyPr>
          <a:lstStyle/>
          <a:p>
            <a:r>
              <a:rPr lang="en-US" dirty="0"/>
              <a:t>Word cloud created from 49 article abstracts</a:t>
            </a:r>
          </a:p>
        </p:txBody>
      </p:sp>
    </p:spTree>
    <p:extLst>
      <p:ext uri="{BB962C8B-B14F-4D97-AF65-F5344CB8AC3E}">
        <p14:creationId xmlns:p14="http://schemas.microsoft.com/office/powerpoint/2010/main" val="423107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9782175" cy="1485900"/>
          </a:xfrm>
        </p:spPr>
        <p:txBody>
          <a:bodyPr/>
          <a:lstStyle/>
          <a:p>
            <a:r>
              <a:rPr lang="en-US" dirty="0"/>
              <a:t>And Goals Varied Too</a:t>
            </a:r>
          </a:p>
        </p:txBody>
      </p:sp>
      <p:sp>
        <p:nvSpPr>
          <p:cNvPr id="3" name="Content Placeholder 2"/>
          <p:cNvSpPr>
            <a:spLocks noGrp="1"/>
          </p:cNvSpPr>
          <p:nvPr>
            <p:ph idx="1"/>
          </p:nvPr>
        </p:nvSpPr>
        <p:spPr>
          <a:xfrm>
            <a:off x="1371600" y="1926336"/>
            <a:ext cx="9601200" cy="4352544"/>
          </a:xfrm>
        </p:spPr>
        <p:txBody>
          <a:bodyPr>
            <a:noAutofit/>
          </a:bodyPr>
          <a:lstStyle/>
          <a:p>
            <a:r>
              <a:rPr lang="en-US" sz="2400" dirty="0"/>
              <a:t>Most focus on climate science and climate literacy</a:t>
            </a:r>
          </a:p>
          <a:p>
            <a:pPr lvl="1"/>
            <a:r>
              <a:rPr lang="en-US" dirty="0"/>
              <a:t>Understand Earth’s climate system, greenhouse effect, evidence of change</a:t>
            </a:r>
          </a:p>
          <a:p>
            <a:pPr lvl="1"/>
            <a:r>
              <a:rPr lang="en-US" dirty="0"/>
              <a:t>Impact of change on ecosystems and human systems</a:t>
            </a:r>
          </a:p>
          <a:p>
            <a:pPr lvl="1"/>
            <a:r>
              <a:rPr lang="en-US" dirty="0"/>
              <a:t>Assess credible information, Communicate meaningfully, Make informed decisions</a:t>
            </a:r>
          </a:p>
          <a:p>
            <a:r>
              <a:rPr lang="en-US" sz="2400" dirty="0"/>
              <a:t>Some programs empowered learners to affect change</a:t>
            </a:r>
          </a:p>
          <a:p>
            <a:pPr lvl="1"/>
            <a:r>
              <a:rPr lang="en-US" dirty="0"/>
              <a:t>Community action projects</a:t>
            </a:r>
          </a:p>
          <a:p>
            <a:r>
              <a:rPr lang="en-US" sz="2400" dirty="0"/>
              <a:t>And some use climate change as a tool to help learners envision a new world</a:t>
            </a:r>
          </a:p>
          <a:p>
            <a:pPr lvl="1"/>
            <a:r>
              <a:rPr lang="en-US" dirty="0"/>
              <a:t>Personal and societal transformation, Community engagement (Kagawa and Selby, 2010)</a:t>
            </a:r>
          </a:p>
          <a:p>
            <a:pPr lvl="1"/>
            <a:endParaRPr lang="en-US" sz="1900" dirty="0"/>
          </a:p>
        </p:txBody>
      </p:sp>
    </p:spTree>
    <p:extLst>
      <p:ext uri="{BB962C8B-B14F-4D97-AF65-F5344CB8AC3E}">
        <p14:creationId xmlns:p14="http://schemas.microsoft.com/office/powerpoint/2010/main" val="140535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6251" y="1184987"/>
            <a:ext cx="9601200" cy="3581400"/>
          </a:xfrm>
        </p:spPr>
        <p:txBody>
          <a:bodyPr>
            <a:normAutofit/>
          </a:bodyPr>
          <a:lstStyle/>
          <a:p>
            <a:pPr marL="0" indent="0">
              <a:buNone/>
            </a:pPr>
            <a:r>
              <a:rPr lang="en-US" sz="4400" b="1" dirty="0"/>
              <a:t>1. Effective climate science education is relevant, interesting, and engaging</a:t>
            </a:r>
          </a:p>
        </p:txBody>
      </p:sp>
      <p:pic>
        <p:nvPicPr>
          <p:cNvPr id="4" name="Picture 3"/>
          <p:cNvPicPr>
            <a:picLocks noChangeAspect="1"/>
          </p:cNvPicPr>
          <p:nvPr/>
        </p:nvPicPr>
        <p:blipFill>
          <a:blip r:embed="rId3"/>
          <a:stretch>
            <a:fillRect/>
          </a:stretch>
        </p:blipFill>
        <p:spPr>
          <a:xfrm>
            <a:off x="4870578" y="2975687"/>
            <a:ext cx="4491379" cy="2946630"/>
          </a:xfrm>
          <a:prstGeom prst="rect">
            <a:avLst/>
          </a:prstGeom>
        </p:spPr>
      </p:pic>
    </p:spTree>
    <p:extLst>
      <p:ext uri="{BB962C8B-B14F-4D97-AF65-F5344CB8AC3E}">
        <p14:creationId xmlns:p14="http://schemas.microsoft.com/office/powerpoint/2010/main" val="2398497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3480</TotalTime>
  <Words>3439</Words>
  <Application>Microsoft Office PowerPoint</Application>
  <PresentationFormat>Widescreen</PresentationFormat>
  <Paragraphs>290</Paragraphs>
  <Slides>33</Slides>
  <Notes>33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微軟正黑體</vt:lpstr>
      <vt:lpstr>新細明體</vt:lpstr>
      <vt:lpstr>Arial</vt:lpstr>
      <vt:lpstr>Arial Narrow</vt:lpstr>
      <vt:lpstr>Calibri</vt:lpstr>
      <vt:lpstr>Franklin Gothic Book</vt:lpstr>
      <vt:lpstr>Times New Roman</vt:lpstr>
      <vt:lpstr>Verdana</vt:lpstr>
      <vt:lpstr>Webdings</vt:lpstr>
      <vt:lpstr>Crop</vt:lpstr>
      <vt:lpstr>Improving Climate Change Education</vt:lpstr>
      <vt:lpstr>Climate change education is challenging</vt:lpstr>
      <vt:lpstr>Climate Change Education </vt:lpstr>
      <vt:lpstr>Increasing Interest in Climate Change Education </vt:lpstr>
      <vt:lpstr>Our Project – A Systematic Review</vt:lpstr>
      <vt:lpstr>Decision Tree</vt:lpstr>
      <vt:lpstr>Context Varied</vt:lpstr>
      <vt:lpstr>And Goals Varied Too</vt:lpstr>
      <vt:lpstr>PowerPoint Presentation</vt:lpstr>
      <vt:lpstr>Find relevant impacts</vt:lpstr>
      <vt:lpstr>Help students review the data and come to their own conclusions</vt:lpstr>
      <vt:lpstr>Cordero et al. (2008) Climate Change Education and the Ecological Footprint </vt:lpstr>
      <vt:lpstr>Active and engaged teaching methods </vt:lpstr>
      <vt:lpstr>Example: Geospatial Technology </vt:lpstr>
      <vt:lpstr>Good climate science education </vt:lpstr>
      <vt:lpstr>PowerPoint Presentation</vt:lpstr>
      <vt:lpstr>School projects</vt:lpstr>
      <vt:lpstr>Community projects</vt:lpstr>
      <vt:lpstr>Example: Community Action Program </vt:lpstr>
      <vt:lpstr>Example: Energy conservation at school and at home</vt:lpstr>
      <vt:lpstr>PowerPoint Presentation</vt:lpstr>
      <vt:lpstr>Example: Teachers guide thinking with questions </vt:lpstr>
      <vt:lpstr>Example: Students critique their own ideas </vt:lpstr>
      <vt:lpstr>Example: Worksheets can help simplify concepts and generate discussion</vt:lpstr>
      <vt:lpstr>In Summary</vt:lpstr>
      <vt:lpstr>Looking for good climate change education… </vt:lpstr>
      <vt:lpstr>Carbon, Trees, and Consumer Actions</vt:lpstr>
      <vt:lpstr>PowerPoint Presentation</vt:lpstr>
      <vt:lpstr>PowerPoint Presentation</vt:lpstr>
      <vt:lpstr>Was it good enough? </vt:lpstr>
      <vt:lpstr>Was it good enough? </vt:lpstr>
      <vt:lpstr>Use the handout included in the virtual conference materials to consider how these themes apply to your climate change education programs</vt:lpstr>
      <vt:lpstr>If you would like more information about this study…</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Oxarart</dc:creator>
  <cp:lastModifiedBy>Annie Oxarart</cp:lastModifiedBy>
  <cp:revision>196</cp:revision>
  <cp:lastPrinted>2016-10-15T17:58:26Z</cp:lastPrinted>
  <dcterms:created xsi:type="dcterms:W3CDTF">2016-10-06T21:30:02Z</dcterms:created>
  <dcterms:modified xsi:type="dcterms:W3CDTF">2017-10-16T03:15:22Z</dcterms:modified>
</cp:coreProperties>
</file>