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4"/>
    <p:sldMasterId id="2147483697" r:id="rId5"/>
    <p:sldMasterId id="2147483698" r:id="rId6"/>
    <p:sldMasterId id="2147483699" r:id="rId7"/>
  </p:sldMasterIdLst>
  <p:notesMasterIdLst>
    <p:notesMasterId r:id="rId3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 type="screen16x9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  <p:embeddedFont>
      <p:font typeface="Oswald Regular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vered By Your Grace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e Butler" initials="" lastIdx="1" clrIdx="0"/>
  <p:cmAuthor id="1" name="Alyson VanAlph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3T18:42:30.095" idx="1">
    <p:pos x="1784" y="688"/>
    <p:text>voila! All done!</p:text>
  </p:cm>
  <p:cm authorId="1" dt="2019-10-03T18:42:30.095" idx="1">
    <p:pos x="1784" y="688"/>
    <p:text>thank you, Janie!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9749fbe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59749fbe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9749fbeb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59749fbeb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9749fbeb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59749fbeb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9749fbeb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9749fbeb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9749fbeb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59749fbeb1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9749fbeb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9749fbeb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https://www.acs.org/content/acs/en/greenchemistry/principles/12-principles-of-green-chemistry.html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9749fbe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59749fbe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53ac7e80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53ac7e800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553ac7e800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53ac7e80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53ac7e80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53ac7e800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553ac7e800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53ac7e800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53ac7e800_1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553ac7e800_1_4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38f5cef8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38f5cef8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53ac7e800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553ac7e800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53ac7e800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53ac7e800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53ac7e800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53ac7e800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53ac7e800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53ac7e800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38f5cef8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38f5cef8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749fbeb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749fbeb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8f5cef8f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38f5cef8f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38f5cef8f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38f5cef8f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9749fbeb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59749fbeb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9749fbeb1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59749fbeb1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9749fbeb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9749fbeb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PICK AND CHOOSE WHICH SLIDES YOU PREFER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5200"/>
              <a:buFont typeface="Oswald Regular"/>
              <a:buNone/>
              <a:defRPr sz="52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A8CE"/>
              </a:buClr>
              <a:buSzPts val="2800"/>
              <a:buFont typeface="Oswald"/>
              <a:buNone/>
              <a:defRPr sz="2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600"/>
              <a:buFont typeface="Oswald Regular"/>
              <a:buNone/>
              <a:defRPr sz="36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Oswald Regular"/>
              <a:buNone/>
              <a:defRPr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15A8CE"/>
              </a:buClr>
              <a:buSzPts val="2400"/>
              <a:buFont typeface="Oswald"/>
              <a:buChar char="●"/>
              <a:defRPr sz="24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Clr>
                <a:srgbClr val="0CC1B4"/>
              </a:buClr>
              <a:buSzPts val="2000"/>
              <a:buFont typeface="Oswald"/>
              <a:buChar char="○"/>
              <a:defRPr sz="20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4800"/>
              <a:buNone/>
              <a:defRPr sz="4800">
                <a:solidFill>
                  <a:srgbClr val="005B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5A8CE"/>
              </a:buClr>
              <a:buSzPts val="4200"/>
              <a:buFont typeface="Oswald Regular"/>
              <a:buNone/>
              <a:defRPr sz="4200">
                <a:solidFill>
                  <a:srgbClr val="15A8C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100"/>
              <a:buFont typeface="Oswald"/>
              <a:buNone/>
              <a:defRPr sz="2100">
                <a:solidFill>
                  <a:srgbClr val="005B7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15A8CE"/>
              </a:buClr>
              <a:buSzPts val="2400"/>
              <a:buFont typeface="Oswald"/>
              <a:buChar char="●"/>
              <a:defRPr sz="24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○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■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●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○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■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●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15A8CE"/>
              </a:buClr>
              <a:buSzPts val="1800"/>
              <a:buFont typeface="Oswald"/>
              <a:buChar char="○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15A8CE"/>
              </a:buClr>
              <a:buSzPts val="1800"/>
              <a:buFont typeface="Oswald"/>
              <a:buChar char="■"/>
              <a:defRPr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05B7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5A8CE"/>
              </a:buClr>
              <a:buSzPts val="12000"/>
              <a:buNone/>
              <a:defRPr sz="12000">
                <a:solidFill>
                  <a:srgbClr val="15A8C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beyondbenign.org/bbdocs/curriculum/middle-school/Are_Mushrooms_the_New_Plastic-Ecovative_Design_Challenge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referrer_cleansing_redirect?hmac=bUFuAe87eoyjLJDzZBFGk7mGj%2B0n2F0zYWJVUOI5ttM%3D&amp;url=http%3A%2F%2Fwww.beyondbenign.org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3"/>
          <p:cNvPicPr preferRelativeResize="0"/>
          <p:nvPr/>
        </p:nvPicPr>
        <p:blipFill rotWithShape="1">
          <a:blip r:embed="rId3">
            <a:alphaModFix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3"/>
          <p:cNvSpPr txBox="1">
            <a:spLocks noGrp="1"/>
          </p:cNvSpPr>
          <p:nvPr>
            <p:ph type="title"/>
          </p:nvPr>
        </p:nvSpPr>
        <p:spPr>
          <a:xfrm>
            <a:off x="0" y="1868625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1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8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from Nature: STEAM Investigations for the Elementary Classroom</a:t>
            </a:r>
            <a:endParaRPr sz="2400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0" name="Google Shape;270;p53"/>
          <p:cNvSpPr txBox="1">
            <a:spLocks noGrp="1"/>
          </p:cNvSpPr>
          <p:nvPr>
            <p:ph type="title"/>
          </p:nvPr>
        </p:nvSpPr>
        <p:spPr>
          <a:xfrm>
            <a:off x="0" y="2948100"/>
            <a:ext cx="9144000" cy="313800"/>
          </a:xfrm>
          <a:prstGeom prst="rect">
            <a:avLst/>
          </a:prstGeom>
          <a:solidFill>
            <a:srgbClr val="43C0DD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3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October 18, 2019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1" name="Google Shape;271;p53"/>
          <p:cNvSpPr txBox="1"/>
          <p:nvPr/>
        </p:nvSpPr>
        <p:spPr>
          <a:xfrm>
            <a:off x="6886688" y="679106"/>
            <a:ext cx="5509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3"/>
          <p:cNvSpPr txBox="1">
            <a:spLocks noGrp="1"/>
          </p:cNvSpPr>
          <p:nvPr>
            <p:ph type="title"/>
          </p:nvPr>
        </p:nvSpPr>
        <p:spPr>
          <a:xfrm>
            <a:off x="0" y="3461375"/>
            <a:ext cx="9144000" cy="313800"/>
          </a:xfrm>
          <a:prstGeom prst="rect">
            <a:avLst/>
          </a:prstGeom>
          <a:solidFill>
            <a:srgbClr val="74C043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3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Alyson VanAlphen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3" name="Google Shape;27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625" y="574526"/>
            <a:ext cx="4053799" cy="12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777125" cy="17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2"/>
          <p:cNvPicPr preferRelativeResize="0"/>
          <p:nvPr/>
        </p:nvPicPr>
        <p:blipFill rotWithShape="1">
          <a:blip r:embed="rId3">
            <a:alphaModFix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2"/>
          <p:cNvSpPr txBox="1">
            <a:spLocks noGrp="1"/>
          </p:cNvSpPr>
          <p:nvPr>
            <p:ph type="title"/>
          </p:nvPr>
        </p:nvSpPr>
        <p:spPr>
          <a:xfrm>
            <a:off x="0" y="1868625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23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Are Mushrooms the New Plastic?: Ecovative Design Challenge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3"/>
          <p:cNvPicPr preferRelativeResize="0"/>
          <p:nvPr/>
        </p:nvPicPr>
        <p:blipFill rotWithShape="1">
          <a:blip r:embed="rId3">
            <a:alphaModFix amt="39000"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725" y="233400"/>
            <a:ext cx="4676699" cy="46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4" descr="IMG_20170501_091034.jpg"/>
          <p:cNvPicPr preferRelativeResize="0"/>
          <p:nvPr/>
        </p:nvPicPr>
        <p:blipFill rotWithShape="1">
          <a:blip r:embed="rId3">
            <a:alphaModFix/>
          </a:blip>
          <a:srcRect l="5763" t="360" r="5300" b="27567"/>
          <a:stretch/>
        </p:blipFill>
        <p:spPr>
          <a:xfrm>
            <a:off x="0" y="-3079916"/>
            <a:ext cx="5625450" cy="822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4" descr="IMG_20170503_093507.jpg"/>
          <p:cNvPicPr preferRelativeResize="0"/>
          <p:nvPr/>
        </p:nvPicPr>
        <p:blipFill rotWithShape="1">
          <a:blip r:embed="rId4">
            <a:alphaModFix/>
          </a:blip>
          <a:srcRect r="8809"/>
          <a:stretch/>
        </p:blipFill>
        <p:spPr>
          <a:xfrm>
            <a:off x="5625450" y="0"/>
            <a:ext cx="35185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4"/>
          <p:cNvSpPr/>
          <p:nvPr/>
        </p:nvSpPr>
        <p:spPr>
          <a:xfrm>
            <a:off x="0" y="123375"/>
            <a:ext cx="2343900" cy="7077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Cell Phone Cases</a:t>
            </a:r>
            <a:endParaRPr sz="2400">
              <a:solidFill>
                <a:srgbClr val="FFFF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5"/>
          <p:cNvPicPr preferRelativeResize="0"/>
          <p:nvPr/>
        </p:nvPicPr>
        <p:blipFill rotWithShape="1">
          <a:blip r:embed="rId3">
            <a:alphaModFix amt="39000"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5"/>
          <p:cNvPicPr preferRelativeResize="0"/>
          <p:nvPr/>
        </p:nvPicPr>
        <p:blipFill rotWithShape="1">
          <a:blip r:embed="rId4">
            <a:alphaModFix/>
          </a:blip>
          <a:srcRect l="1925" r="1800" b="2789"/>
          <a:stretch/>
        </p:blipFill>
        <p:spPr>
          <a:xfrm>
            <a:off x="3191750" y="181526"/>
            <a:ext cx="5831223" cy="4618075"/>
          </a:xfrm>
          <a:prstGeom prst="rect">
            <a:avLst/>
          </a:prstGeom>
          <a:noFill/>
          <a:ln w="3810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06" name="Google Shape;406;p65"/>
          <p:cNvGrpSpPr/>
          <p:nvPr/>
        </p:nvGrpSpPr>
        <p:grpSpPr>
          <a:xfrm>
            <a:off x="-10" y="1246847"/>
            <a:ext cx="3263072" cy="2876717"/>
            <a:chOff x="1812350" y="1080500"/>
            <a:chExt cx="5215907" cy="3900105"/>
          </a:xfrm>
        </p:grpSpPr>
        <p:sp>
          <p:nvSpPr>
            <p:cNvPr id="407" name="Google Shape;407;p65"/>
            <p:cNvSpPr/>
            <p:nvPr/>
          </p:nvSpPr>
          <p:spPr>
            <a:xfrm>
              <a:off x="3011589" y="1080500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SAFETY</a:t>
              </a:r>
              <a:endParaRPr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408" name="Google Shape;408;p65"/>
            <p:cNvSpPr/>
            <p:nvPr/>
          </p:nvSpPr>
          <p:spPr>
            <a:xfrm>
              <a:off x="1812350" y="2674192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COST</a:t>
              </a:r>
              <a:endParaRPr sz="18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409" name="Google Shape;409;p65"/>
            <p:cNvSpPr/>
            <p:nvPr/>
          </p:nvSpPr>
          <p:spPr>
            <a:xfrm>
              <a:off x="4229557" y="2674205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PERFORMANCE</a:t>
              </a:r>
              <a:endParaRPr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410" name="Google Shape;410;p65"/>
            <p:cNvSpPr/>
            <p:nvPr/>
          </p:nvSpPr>
          <p:spPr>
            <a:xfrm>
              <a:off x="3987500" y="2894800"/>
              <a:ext cx="846900" cy="794100"/>
            </a:xfrm>
            <a:prstGeom prst="star5">
              <a:avLst>
                <a:gd name="adj" fmla="val 24057"/>
                <a:gd name="hf" fmla="val 105146"/>
                <a:gd name="vf" fmla="val 110557"/>
              </a:avLst>
            </a:prstGeom>
            <a:solidFill>
              <a:srgbClr val="0CC1B4"/>
            </a:solidFill>
            <a:ln w="28575" cap="flat" cmpd="sng">
              <a:solidFill>
                <a:srgbClr val="005B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>
            <a:spLocks noGrp="1"/>
          </p:cNvSpPr>
          <p:nvPr>
            <p:ph type="title"/>
          </p:nvPr>
        </p:nvSpPr>
        <p:spPr>
          <a:xfrm>
            <a:off x="327425" y="200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12 Principles of </a:t>
            </a:r>
            <a:r>
              <a:rPr lang="en">
                <a:solidFill>
                  <a:srgbClr val="74C043"/>
                </a:solidFill>
                <a:latin typeface="Oswald"/>
                <a:ea typeface="Oswald"/>
                <a:cs typeface="Oswald"/>
                <a:sym typeface="Oswald"/>
              </a:rPr>
              <a:t>Green Chemistry</a:t>
            </a:r>
            <a:endParaRPr>
              <a:solidFill>
                <a:srgbClr val="74C0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16" name="Google Shape;416;p66"/>
          <p:cNvGrpSpPr/>
          <p:nvPr/>
        </p:nvGrpSpPr>
        <p:grpSpPr>
          <a:xfrm>
            <a:off x="260707" y="938927"/>
            <a:ext cx="688639" cy="734285"/>
            <a:chOff x="450150" y="1383825"/>
            <a:chExt cx="900300" cy="900300"/>
          </a:xfrm>
        </p:grpSpPr>
        <p:sp>
          <p:nvSpPr>
            <p:cNvPr id="417" name="Google Shape;417;p66"/>
            <p:cNvSpPr/>
            <p:nvPr/>
          </p:nvSpPr>
          <p:spPr>
            <a:xfrm>
              <a:off x="450150" y="1383825"/>
              <a:ext cx="900300" cy="900300"/>
            </a:xfrm>
            <a:prstGeom prst="ellipse">
              <a:avLst/>
            </a:prstGeom>
            <a:solidFill>
              <a:srgbClr val="15A8CE"/>
            </a:solidFill>
            <a:ln w="9525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3950" y="1547625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9" name="Google Shape;419;p66"/>
          <p:cNvSpPr/>
          <p:nvPr/>
        </p:nvSpPr>
        <p:spPr>
          <a:xfrm>
            <a:off x="260707" y="1960715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6"/>
          <p:cNvSpPr/>
          <p:nvPr/>
        </p:nvSpPr>
        <p:spPr>
          <a:xfrm>
            <a:off x="3087757" y="19607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6"/>
          <p:cNvSpPr/>
          <p:nvPr/>
        </p:nvSpPr>
        <p:spPr>
          <a:xfrm>
            <a:off x="5914807" y="196070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6"/>
          <p:cNvSpPr/>
          <p:nvPr/>
        </p:nvSpPr>
        <p:spPr>
          <a:xfrm>
            <a:off x="5914657" y="938865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66"/>
          <p:cNvSpPr/>
          <p:nvPr/>
        </p:nvSpPr>
        <p:spPr>
          <a:xfrm>
            <a:off x="3087757" y="938865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6"/>
          <p:cNvSpPr/>
          <p:nvPr/>
        </p:nvSpPr>
        <p:spPr>
          <a:xfrm>
            <a:off x="3087757" y="4004415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66"/>
          <p:cNvSpPr/>
          <p:nvPr/>
        </p:nvSpPr>
        <p:spPr>
          <a:xfrm>
            <a:off x="3087682" y="2982565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6"/>
          <p:cNvSpPr/>
          <p:nvPr/>
        </p:nvSpPr>
        <p:spPr>
          <a:xfrm>
            <a:off x="5914657" y="2982565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6"/>
          <p:cNvSpPr/>
          <p:nvPr/>
        </p:nvSpPr>
        <p:spPr>
          <a:xfrm>
            <a:off x="5914807" y="4004415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6"/>
          <p:cNvSpPr/>
          <p:nvPr/>
        </p:nvSpPr>
        <p:spPr>
          <a:xfrm>
            <a:off x="260707" y="2982565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6"/>
          <p:cNvSpPr/>
          <p:nvPr/>
        </p:nvSpPr>
        <p:spPr>
          <a:xfrm>
            <a:off x="260707" y="4004415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6"/>
          <p:cNvSpPr txBox="1"/>
          <p:nvPr/>
        </p:nvSpPr>
        <p:spPr>
          <a:xfrm>
            <a:off x="949350" y="9639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1. Reduce Waste</a:t>
            </a:r>
            <a:endParaRPr sz="1600"/>
          </a:p>
        </p:txBody>
      </p:sp>
      <p:sp>
        <p:nvSpPr>
          <p:cNvPr id="431" name="Google Shape;431;p66"/>
          <p:cNvSpPr txBox="1"/>
          <p:nvPr/>
        </p:nvSpPr>
        <p:spPr>
          <a:xfrm>
            <a:off x="3776175" y="9639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2. Atom Economy</a:t>
            </a:r>
            <a:endParaRPr sz="1600"/>
          </a:p>
        </p:txBody>
      </p:sp>
      <p:pic>
        <p:nvPicPr>
          <p:cNvPr id="432" name="Google Shape;4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915" y="1037762"/>
            <a:ext cx="519850" cy="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6"/>
          <p:cNvSpPr txBox="1"/>
          <p:nvPr/>
        </p:nvSpPr>
        <p:spPr>
          <a:xfrm>
            <a:off x="6603225" y="96392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3. Less Hazardous Chemical Synthesis</a:t>
            </a:r>
            <a:endParaRPr sz="1600"/>
          </a:p>
        </p:txBody>
      </p:sp>
      <p:pic>
        <p:nvPicPr>
          <p:cNvPr id="434" name="Google Shape;434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550" y="978031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6"/>
          <p:cNvSpPr txBox="1"/>
          <p:nvPr/>
        </p:nvSpPr>
        <p:spPr>
          <a:xfrm>
            <a:off x="6603525" y="198576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6. Design for Energy Efficiency</a:t>
            </a:r>
            <a:endParaRPr sz="1600"/>
          </a:p>
        </p:txBody>
      </p:sp>
      <p:sp>
        <p:nvSpPr>
          <p:cNvPr id="436" name="Google Shape;436;p66"/>
          <p:cNvSpPr txBox="1"/>
          <p:nvPr/>
        </p:nvSpPr>
        <p:spPr>
          <a:xfrm>
            <a:off x="3776175" y="40044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11. Real-Time Pollution Prevention </a:t>
            </a:r>
            <a:endParaRPr sz="1600"/>
          </a:p>
        </p:txBody>
      </p:sp>
      <p:sp>
        <p:nvSpPr>
          <p:cNvPr id="437" name="Google Shape;437;p66"/>
          <p:cNvSpPr txBox="1"/>
          <p:nvPr/>
        </p:nvSpPr>
        <p:spPr>
          <a:xfrm>
            <a:off x="3776175" y="30076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8. Reduce Derivatives </a:t>
            </a:r>
            <a:endParaRPr sz="1600"/>
          </a:p>
        </p:txBody>
      </p:sp>
      <p:sp>
        <p:nvSpPr>
          <p:cNvPr id="438" name="Google Shape;438;p66"/>
          <p:cNvSpPr txBox="1"/>
          <p:nvPr/>
        </p:nvSpPr>
        <p:spPr>
          <a:xfrm>
            <a:off x="3776175" y="1973238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5. Safer Solvents and Auxiliaries </a:t>
            </a:r>
            <a:endParaRPr sz="1600"/>
          </a:p>
        </p:txBody>
      </p:sp>
      <p:sp>
        <p:nvSpPr>
          <p:cNvPr id="439" name="Google Shape;439;p66"/>
          <p:cNvSpPr txBox="1"/>
          <p:nvPr/>
        </p:nvSpPr>
        <p:spPr>
          <a:xfrm>
            <a:off x="948825" y="1973238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4. Designing Safer Chemicals </a:t>
            </a:r>
            <a:endParaRPr sz="1600"/>
          </a:p>
        </p:txBody>
      </p:sp>
      <p:sp>
        <p:nvSpPr>
          <p:cNvPr id="440" name="Google Shape;440;p66"/>
          <p:cNvSpPr txBox="1"/>
          <p:nvPr/>
        </p:nvSpPr>
        <p:spPr>
          <a:xfrm>
            <a:off x="949350" y="30076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7. Use of Renewable Feedstocks</a:t>
            </a:r>
            <a:endParaRPr sz="1600"/>
          </a:p>
        </p:txBody>
      </p:sp>
      <p:sp>
        <p:nvSpPr>
          <p:cNvPr id="441" name="Google Shape;441;p66"/>
          <p:cNvSpPr txBox="1"/>
          <p:nvPr/>
        </p:nvSpPr>
        <p:spPr>
          <a:xfrm>
            <a:off x="948825" y="4041988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10. Design for Degradation </a:t>
            </a:r>
            <a:endParaRPr sz="1600"/>
          </a:p>
        </p:txBody>
      </p:sp>
      <p:sp>
        <p:nvSpPr>
          <p:cNvPr id="442" name="Google Shape;442;p66"/>
          <p:cNvSpPr txBox="1"/>
          <p:nvPr/>
        </p:nvSpPr>
        <p:spPr>
          <a:xfrm>
            <a:off x="6603000" y="300761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9. Catalysis </a:t>
            </a:r>
            <a:endParaRPr sz="1600"/>
          </a:p>
        </p:txBody>
      </p:sp>
      <p:sp>
        <p:nvSpPr>
          <p:cNvPr id="443" name="Google Shape;443;p66"/>
          <p:cNvSpPr txBox="1"/>
          <p:nvPr/>
        </p:nvSpPr>
        <p:spPr>
          <a:xfrm>
            <a:off x="6603525" y="4029463"/>
            <a:ext cx="23736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12. Safer Chemistry for Accident Prevention</a:t>
            </a:r>
            <a:endParaRPr sz="1600"/>
          </a:p>
        </p:txBody>
      </p:sp>
      <p:pic>
        <p:nvPicPr>
          <p:cNvPr id="444" name="Google Shape;444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77462" y="2097600"/>
            <a:ext cx="460576" cy="4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691" y="200041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2700" y="204156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525" y="3119475"/>
            <a:ext cx="46057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72036" y="3089838"/>
            <a:ext cx="519850" cy="5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72437" y="306341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1401" y="4085221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45351" y="4060212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513" y="4120025"/>
            <a:ext cx="503075" cy="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6"/>
          <p:cNvSpPr/>
          <p:nvPr/>
        </p:nvSpPr>
        <p:spPr>
          <a:xfrm>
            <a:off x="194125" y="845350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6"/>
          <p:cNvSpPr/>
          <p:nvPr/>
        </p:nvSpPr>
        <p:spPr>
          <a:xfrm>
            <a:off x="194125" y="2893054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6"/>
          <p:cNvSpPr/>
          <p:nvPr/>
        </p:nvSpPr>
        <p:spPr>
          <a:xfrm>
            <a:off x="194125" y="3923200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6"/>
          <p:cNvSpPr/>
          <p:nvPr/>
        </p:nvSpPr>
        <p:spPr>
          <a:xfrm>
            <a:off x="3054463" y="3923200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6"/>
          <p:cNvSpPr/>
          <p:nvPr/>
        </p:nvSpPr>
        <p:spPr>
          <a:xfrm>
            <a:off x="5848834" y="845350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6"/>
          <p:cNvSpPr/>
          <p:nvPr/>
        </p:nvSpPr>
        <p:spPr>
          <a:xfrm>
            <a:off x="5848834" y="1873921"/>
            <a:ext cx="2754900" cy="92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C0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7"/>
          <p:cNvPicPr preferRelativeResize="0"/>
          <p:nvPr/>
        </p:nvPicPr>
        <p:blipFill rotWithShape="1">
          <a:blip r:embed="rId3">
            <a:alphaModFix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7"/>
          <p:cNvSpPr txBox="1">
            <a:spLocks noGrp="1"/>
          </p:cNvSpPr>
          <p:nvPr>
            <p:ph type="title"/>
          </p:nvPr>
        </p:nvSpPr>
        <p:spPr>
          <a:xfrm>
            <a:off x="0" y="1868625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Sticky Situation</a:t>
            </a:r>
            <a:endParaRPr sz="36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8"/>
          <p:cNvPicPr preferRelativeResize="0"/>
          <p:nvPr/>
        </p:nvPicPr>
        <p:blipFill rotWithShape="1">
          <a:blip r:embed="rId3">
            <a:alphaModFix amt="17000"/>
          </a:blip>
          <a:srcRect t="7414" b="4843"/>
          <a:stretch/>
        </p:blipFill>
        <p:spPr>
          <a:xfrm>
            <a:off x="0" y="1100381"/>
            <a:ext cx="8857050" cy="404311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8"/>
          <p:cNvSpPr txBox="1">
            <a:spLocks noGrp="1"/>
          </p:cNvSpPr>
          <p:nvPr>
            <p:ph type="title"/>
          </p:nvPr>
        </p:nvSpPr>
        <p:spPr>
          <a:xfrm>
            <a:off x="0" y="258656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Sticky Situation</a:t>
            </a:r>
            <a:endParaRPr sz="36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2" name="Google Shape;472;p68"/>
          <p:cNvSpPr txBox="1"/>
          <p:nvPr/>
        </p:nvSpPr>
        <p:spPr>
          <a:xfrm>
            <a:off x="400600" y="1699125"/>
            <a:ext cx="44145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Glues and other adhesives are an important part of holding our world together, from construction materials to electronics.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However, many of the strongest traditional glues that are used have properties that make them harmful to human health and the environment.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Because of this, manufacturers of adhesives have recently become very concerned with aligning their glues to the 12 Principles of Green Chemistry, with some looking to nature for new ideas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.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3" name="Google Shape;473;p68"/>
          <p:cNvSpPr txBox="1">
            <a:spLocks noGrp="1"/>
          </p:cNvSpPr>
          <p:nvPr>
            <p:ph type="title"/>
          </p:nvPr>
        </p:nvSpPr>
        <p:spPr>
          <a:xfrm>
            <a:off x="0" y="1301625"/>
            <a:ext cx="9144000" cy="313800"/>
          </a:xfrm>
          <a:prstGeom prst="rect">
            <a:avLst/>
          </a:prstGeom>
          <a:solidFill>
            <a:srgbClr val="43C0DD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Adhesives are products that are used to bond materials together. </a:t>
            </a:r>
            <a:endParaRPr sz="23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4" name="Google Shape;47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525" y="1699125"/>
            <a:ext cx="3391375" cy="33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69"/>
          <p:cNvGrpSpPr/>
          <p:nvPr/>
        </p:nvGrpSpPr>
        <p:grpSpPr>
          <a:xfrm>
            <a:off x="244982" y="1121765"/>
            <a:ext cx="688639" cy="734285"/>
            <a:chOff x="450150" y="1383825"/>
            <a:chExt cx="900300" cy="900300"/>
          </a:xfrm>
        </p:grpSpPr>
        <p:sp>
          <p:nvSpPr>
            <p:cNvPr id="480" name="Google Shape;480;p69"/>
            <p:cNvSpPr/>
            <p:nvPr/>
          </p:nvSpPr>
          <p:spPr>
            <a:xfrm>
              <a:off x="450150" y="1383825"/>
              <a:ext cx="900300" cy="900300"/>
            </a:xfrm>
            <a:prstGeom prst="ellipse">
              <a:avLst/>
            </a:prstGeom>
            <a:solidFill>
              <a:srgbClr val="15A8CE"/>
            </a:solidFill>
            <a:ln w="9525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3950" y="1547625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2" name="Google Shape;482;p69"/>
          <p:cNvSpPr/>
          <p:nvPr/>
        </p:nvSpPr>
        <p:spPr>
          <a:xfrm>
            <a:off x="244982" y="21435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9"/>
          <p:cNvSpPr/>
          <p:nvPr/>
        </p:nvSpPr>
        <p:spPr>
          <a:xfrm>
            <a:off x="3072032" y="2143540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9"/>
          <p:cNvSpPr/>
          <p:nvPr/>
        </p:nvSpPr>
        <p:spPr>
          <a:xfrm>
            <a:off x="5899082" y="2143540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9"/>
          <p:cNvSpPr/>
          <p:nvPr/>
        </p:nvSpPr>
        <p:spPr>
          <a:xfrm>
            <a:off x="5898932" y="11217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9"/>
          <p:cNvSpPr/>
          <p:nvPr/>
        </p:nvSpPr>
        <p:spPr>
          <a:xfrm>
            <a:off x="3072032" y="112170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9"/>
          <p:cNvSpPr/>
          <p:nvPr/>
        </p:nvSpPr>
        <p:spPr>
          <a:xfrm>
            <a:off x="3072032" y="418725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9"/>
          <p:cNvSpPr/>
          <p:nvPr/>
        </p:nvSpPr>
        <p:spPr>
          <a:xfrm>
            <a:off x="3071957" y="316540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9"/>
          <p:cNvSpPr/>
          <p:nvPr/>
        </p:nvSpPr>
        <p:spPr>
          <a:xfrm>
            <a:off x="5898932" y="31654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9"/>
          <p:cNvSpPr/>
          <p:nvPr/>
        </p:nvSpPr>
        <p:spPr>
          <a:xfrm>
            <a:off x="5899082" y="41872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9"/>
          <p:cNvSpPr/>
          <p:nvPr/>
        </p:nvSpPr>
        <p:spPr>
          <a:xfrm>
            <a:off x="244982" y="31654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9"/>
          <p:cNvSpPr/>
          <p:nvPr/>
        </p:nvSpPr>
        <p:spPr>
          <a:xfrm>
            <a:off x="244982" y="41872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9"/>
          <p:cNvSpPr txBox="1"/>
          <p:nvPr/>
        </p:nvSpPr>
        <p:spPr>
          <a:xfrm>
            <a:off x="957628" y="1034087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1. Reduce Waste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4" name="Google Shape;494;p69"/>
          <p:cNvSpPr txBox="1"/>
          <p:nvPr/>
        </p:nvSpPr>
        <p:spPr>
          <a:xfrm>
            <a:off x="3789475" y="1034087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2. Atom Economy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5" name="Google Shape;49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190" y="1220600"/>
            <a:ext cx="519850" cy="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9"/>
          <p:cNvSpPr txBox="1"/>
          <p:nvPr/>
        </p:nvSpPr>
        <p:spPr>
          <a:xfrm>
            <a:off x="6621337" y="116086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3. Less Hazardous   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Chemical Synthesis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7" name="Google Shape;497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6825" y="116086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9"/>
          <p:cNvSpPr txBox="1"/>
          <p:nvPr/>
        </p:nvSpPr>
        <p:spPr>
          <a:xfrm>
            <a:off x="6614177" y="216860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6. Design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Energy Efficiency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9" name="Google Shape;499;p69"/>
          <p:cNvSpPr txBox="1"/>
          <p:nvPr/>
        </p:nvSpPr>
        <p:spPr>
          <a:xfrm>
            <a:off x="3760450" y="41872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11. Real-Time Pollution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Prevention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0" name="Google Shape;500;p69"/>
          <p:cNvSpPr txBox="1"/>
          <p:nvPr/>
        </p:nvSpPr>
        <p:spPr>
          <a:xfrm>
            <a:off x="3760450" y="31904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8. Reduce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Derivatives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1" name="Google Shape;501;p69"/>
          <p:cNvSpPr txBox="1"/>
          <p:nvPr/>
        </p:nvSpPr>
        <p:spPr>
          <a:xfrm>
            <a:off x="3760450" y="215607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5. Safer Solvents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and Auxiliaries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69"/>
          <p:cNvSpPr txBox="1"/>
          <p:nvPr/>
        </p:nvSpPr>
        <p:spPr>
          <a:xfrm>
            <a:off x="933100" y="215607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4. Designing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Safer Chemicals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3" name="Google Shape;503;p69"/>
          <p:cNvSpPr txBox="1"/>
          <p:nvPr/>
        </p:nvSpPr>
        <p:spPr>
          <a:xfrm>
            <a:off x="933625" y="31904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7. Use of Renewable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Feedstocks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4" name="Google Shape;504;p69"/>
          <p:cNvSpPr txBox="1"/>
          <p:nvPr/>
        </p:nvSpPr>
        <p:spPr>
          <a:xfrm>
            <a:off x="933100" y="422482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10. Design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Degradation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5" name="Google Shape;505;p69"/>
          <p:cNvSpPr txBox="1"/>
          <p:nvPr/>
        </p:nvSpPr>
        <p:spPr>
          <a:xfrm>
            <a:off x="6587275" y="30380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9. Catalysis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6" name="Google Shape;506;p69"/>
          <p:cNvSpPr txBox="1"/>
          <p:nvPr/>
        </p:nvSpPr>
        <p:spPr>
          <a:xfrm>
            <a:off x="6587800" y="4212300"/>
            <a:ext cx="23736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12. Safer Chemistry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Accident Prevention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07" name="Google Shape;507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61737" y="2280438"/>
            <a:ext cx="460576" cy="4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1966" y="2183248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6975" y="22244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800" y="3302313"/>
            <a:ext cx="46057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6311" y="3272675"/>
            <a:ext cx="519850" cy="5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56712" y="32462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5676" y="426805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29626" y="42430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91788" y="4302863"/>
            <a:ext cx="503075" cy="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9"/>
          <p:cNvSpPr txBox="1">
            <a:spLocks noGrp="1"/>
          </p:cNvSpPr>
          <p:nvPr>
            <p:ph type="body" idx="1"/>
          </p:nvPr>
        </p:nvSpPr>
        <p:spPr>
          <a:xfrm>
            <a:off x="5841550" y="120125"/>
            <a:ext cx="1995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rgbClr val="0CC1B4"/>
                </a:solidFill>
              </a:rPr>
              <a:t>GREEN</a:t>
            </a:r>
            <a:endParaRPr>
              <a:solidFill>
                <a:srgbClr val="0CC1B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CC1B4"/>
                </a:solidFill>
              </a:rPr>
              <a:t>CHEMISTRY</a:t>
            </a:r>
            <a:endParaRPr>
              <a:solidFill>
                <a:srgbClr val="0CC1B4"/>
              </a:solidFill>
            </a:endParaRPr>
          </a:p>
        </p:txBody>
      </p:sp>
      <p:sp>
        <p:nvSpPr>
          <p:cNvPr id="517" name="Google Shape;517;p69"/>
          <p:cNvSpPr txBox="1"/>
          <p:nvPr/>
        </p:nvSpPr>
        <p:spPr>
          <a:xfrm>
            <a:off x="1307150" y="5800"/>
            <a:ext cx="4622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12</a:t>
            </a:r>
            <a:r>
              <a:rPr lang="en" sz="4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6000">
                <a:solidFill>
                  <a:srgbClr val="15A8CE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PRINCIPLES</a:t>
            </a:r>
            <a:endParaRPr sz="6000">
              <a:solidFill>
                <a:srgbClr val="0CC1B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18" name="Google Shape;518;p69"/>
          <p:cNvSpPr/>
          <p:nvPr/>
        </p:nvSpPr>
        <p:spPr>
          <a:xfrm>
            <a:off x="134625" y="2019525"/>
            <a:ext cx="2760000" cy="946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9"/>
          <p:cNvSpPr/>
          <p:nvPr/>
        </p:nvSpPr>
        <p:spPr>
          <a:xfrm>
            <a:off x="5898925" y="1037250"/>
            <a:ext cx="2760000" cy="946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9"/>
          <p:cNvSpPr/>
          <p:nvPr/>
        </p:nvSpPr>
        <p:spPr>
          <a:xfrm>
            <a:off x="2954700" y="2037650"/>
            <a:ext cx="2760000" cy="946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9"/>
          <p:cNvSpPr/>
          <p:nvPr/>
        </p:nvSpPr>
        <p:spPr>
          <a:xfrm>
            <a:off x="5899075" y="4093875"/>
            <a:ext cx="2760000" cy="946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6" name="Google Shape;526;p70"/>
          <p:cNvCxnSpPr>
            <a:stCxn id="527" idx="3"/>
          </p:cNvCxnSpPr>
          <p:nvPr/>
        </p:nvCxnSpPr>
        <p:spPr>
          <a:xfrm rot="10800000" flipH="1">
            <a:off x="3623300" y="2625400"/>
            <a:ext cx="1677000" cy="1735500"/>
          </a:xfrm>
          <a:prstGeom prst="straightConnector1">
            <a:avLst/>
          </a:prstGeom>
          <a:noFill/>
          <a:ln w="114300" cap="flat" cmpd="sng">
            <a:solidFill>
              <a:srgbClr val="43C0D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8" name="Google Shape;528;p70"/>
          <p:cNvPicPr preferRelativeResize="0"/>
          <p:nvPr/>
        </p:nvPicPr>
        <p:blipFill rotWithShape="1">
          <a:blip r:embed="rId3">
            <a:alphaModFix/>
          </a:blip>
          <a:srcRect l="195490" t="3306" r="-195490"/>
          <a:stretch/>
        </p:blipFill>
        <p:spPr>
          <a:xfrm>
            <a:off x="6191550" y="142400"/>
            <a:ext cx="2952450" cy="497352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0"/>
          <p:cNvSpPr/>
          <p:nvPr/>
        </p:nvSpPr>
        <p:spPr>
          <a:xfrm>
            <a:off x="2065925" y="192675"/>
            <a:ext cx="581400" cy="5949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530" name="Google Shape;530;p70"/>
          <p:cNvSpPr txBox="1"/>
          <p:nvPr/>
        </p:nvSpPr>
        <p:spPr>
          <a:xfrm>
            <a:off x="2013125" y="267825"/>
            <a:ext cx="687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1960s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1" name="Google Shape;531;p70"/>
          <p:cNvSpPr/>
          <p:nvPr/>
        </p:nvSpPr>
        <p:spPr>
          <a:xfrm>
            <a:off x="2834150" y="906350"/>
            <a:ext cx="581400" cy="5949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0"/>
          <p:cNvSpPr/>
          <p:nvPr/>
        </p:nvSpPr>
        <p:spPr>
          <a:xfrm>
            <a:off x="2013125" y="1656950"/>
            <a:ext cx="581400" cy="5949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0"/>
          <p:cNvSpPr/>
          <p:nvPr/>
        </p:nvSpPr>
        <p:spPr>
          <a:xfrm>
            <a:off x="2700125" y="2251850"/>
            <a:ext cx="823200" cy="8100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0"/>
          <p:cNvSpPr/>
          <p:nvPr/>
        </p:nvSpPr>
        <p:spPr>
          <a:xfrm>
            <a:off x="2013125" y="3534800"/>
            <a:ext cx="581400" cy="5949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0"/>
          <p:cNvSpPr/>
          <p:nvPr/>
        </p:nvSpPr>
        <p:spPr>
          <a:xfrm>
            <a:off x="2834150" y="3938500"/>
            <a:ext cx="823200" cy="844800"/>
          </a:xfrm>
          <a:prstGeom prst="ellipse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0"/>
          <p:cNvSpPr txBox="1"/>
          <p:nvPr/>
        </p:nvSpPr>
        <p:spPr>
          <a:xfrm>
            <a:off x="2982225" y="1105775"/>
            <a:ext cx="48252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0"/>
          <p:cNvSpPr txBox="1"/>
          <p:nvPr/>
        </p:nvSpPr>
        <p:spPr>
          <a:xfrm>
            <a:off x="2781350" y="981500"/>
            <a:ext cx="687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1970s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8" name="Google Shape;538;p70"/>
          <p:cNvSpPr txBox="1"/>
          <p:nvPr/>
        </p:nvSpPr>
        <p:spPr>
          <a:xfrm>
            <a:off x="1960325" y="1732100"/>
            <a:ext cx="687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1980s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70"/>
          <p:cNvSpPr txBox="1"/>
          <p:nvPr/>
        </p:nvSpPr>
        <p:spPr>
          <a:xfrm>
            <a:off x="2868200" y="4138600"/>
            <a:ext cx="755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NOW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9" name="Google Shape;539;p70"/>
          <p:cNvSpPr txBox="1"/>
          <p:nvPr/>
        </p:nvSpPr>
        <p:spPr>
          <a:xfrm>
            <a:off x="1960325" y="3609950"/>
            <a:ext cx="687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2000s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0" name="Google Shape;540;p70"/>
          <p:cNvSpPr txBox="1"/>
          <p:nvPr/>
        </p:nvSpPr>
        <p:spPr>
          <a:xfrm>
            <a:off x="2747300" y="2460000"/>
            <a:ext cx="7551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1990s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41" name="Google Shape;541;p70"/>
          <p:cNvCxnSpPr/>
          <p:nvPr/>
        </p:nvCxnSpPr>
        <p:spPr>
          <a:xfrm>
            <a:off x="2538250" y="712050"/>
            <a:ext cx="393600" cy="309900"/>
          </a:xfrm>
          <a:prstGeom prst="straightConnector1">
            <a:avLst/>
          </a:prstGeom>
          <a:noFill/>
          <a:ln w="9525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70"/>
          <p:cNvCxnSpPr/>
          <p:nvPr/>
        </p:nvCxnSpPr>
        <p:spPr>
          <a:xfrm flipH="1">
            <a:off x="2504775" y="1373825"/>
            <a:ext cx="427200" cy="402000"/>
          </a:xfrm>
          <a:prstGeom prst="straightConnector1">
            <a:avLst/>
          </a:prstGeom>
          <a:noFill/>
          <a:ln w="9525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70"/>
          <p:cNvCxnSpPr/>
          <p:nvPr/>
        </p:nvCxnSpPr>
        <p:spPr>
          <a:xfrm>
            <a:off x="2496350" y="2178025"/>
            <a:ext cx="351900" cy="293100"/>
          </a:xfrm>
          <a:prstGeom prst="straightConnector1">
            <a:avLst/>
          </a:prstGeom>
          <a:noFill/>
          <a:ln w="9525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70"/>
          <p:cNvCxnSpPr/>
          <p:nvPr/>
        </p:nvCxnSpPr>
        <p:spPr>
          <a:xfrm flipH="1">
            <a:off x="2479625" y="2948725"/>
            <a:ext cx="427200" cy="753900"/>
          </a:xfrm>
          <a:prstGeom prst="straightConnector1">
            <a:avLst/>
          </a:prstGeom>
          <a:noFill/>
          <a:ln w="9525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70"/>
          <p:cNvCxnSpPr/>
          <p:nvPr/>
        </p:nvCxnSpPr>
        <p:spPr>
          <a:xfrm>
            <a:off x="2513100" y="3979100"/>
            <a:ext cx="444000" cy="209400"/>
          </a:xfrm>
          <a:prstGeom prst="straightConnector1">
            <a:avLst/>
          </a:prstGeom>
          <a:noFill/>
          <a:ln w="9525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70"/>
          <p:cNvSpPr txBox="1"/>
          <p:nvPr/>
        </p:nvSpPr>
        <p:spPr>
          <a:xfrm>
            <a:off x="2868200" y="77900"/>
            <a:ext cx="2060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RACHEL CARSON</a:t>
            </a:r>
            <a:endParaRPr>
              <a:solidFill>
                <a:srgbClr val="1E647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Awareness of chemicals in the environment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0"/>
          <p:cNvSpPr txBox="1"/>
          <p:nvPr/>
        </p:nvSpPr>
        <p:spPr>
          <a:xfrm>
            <a:off x="2939400" y="1462025"/>
            <a:ext cx="32652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PRESIDENT NIXON ESTABLISHED EPA </a:t>
            </a:r>
            <a:endParaRPr>
              <a:solidFill>
                <a:srgbClr val="1E647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Banned DDT/other pesticides</a:t>
            </a:r>
            <a:endParaRPr sz="1200"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8" name="Google Shape;548;p70"/>
          <p:cNvSpPr txBox="1"/>
          <p:nvPr/>
        </p:nvSpPr>
        <p:spPr>
          <a:xfrm>
            <a:off x="-116825" y="656275"/>
            <a:ext cx="2353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POLLUTION CLEANUP/PREVENTION </a:t>
            </a:r>
            <a:endParaRPr>
              <a:solidFill>
                <a:srgbClr val="1E647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Clean Air Act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International Involvement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9" name="Google Shape;549;p70"/>
          <p:cNvSpPr txBox="1"/>
          <p:nvPr/>
        </p:nvSpPr>
        <p:spPr>
          <a:xfrm>
            <a:off x="0" y="2379500"/>
            <a:ext cx="2353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ESTABLISHED GREEN CHEMISTRY </a:t>
            </a:r>
            <a:endParaRPr>
              <a:solidFill>
                <a:srgbClr val="1E647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1st Green Chemistry PhD Program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1998: 12 Principles Established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0" name="Google Shape;550;p70"/>
          <p:cNvSpPr txBox="1"/>
          <p:nvPr/>
        </p:nvSpPr>
        <p:spPr>
          <a:xfrm>
            <a:off x="2939400" y="3148675"/>
            <a:ext cx="32652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2 NOBEL PRIZES IN GREEN CHEMISTRY</a:t>
            </a:r>
            <a:endParaRPr sz="1200"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1" name="Google Shape;551;p70"/>
          <p:cNvSpPr txBox="1"/>
          <p:nvPr/>
        </p:nvSpPr>
        <p:spPr>
          <a:xfrm>
            <a:off x="-397000" y="4188500"/>
            <a:ext cx="32652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GREEN CHEMISTRY EXPANDING</a:t>
            </a:r>
            <a:endParaRPr>
              <a:solidFill>
                <a:srgbClr val="1E647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Collaboration between chemists and engineers </a:t>
            </a:r>
            <a:endParaRPr sz="1200"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2" name="Google Shape;552;p70"/>
          <p:cNvSpPr/>
          <p:nvPr/>
        </p:nvSpPr>
        <p:spPr>
          <a:xfrm>
            <a:off x="5498500" y="37800"/>
            <a:ext cx="3467700" cy="4643400"/>
          </a:xfrm>
          <a:prstGeom prst="roundRect">
            <a:avLst>
              <a:gd name="adj" fmla="val 16667"/>
            </a:avLst>
          </a:prstGeom>
          <a:solidFill>
            <a:srgbClr val="74C0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 </a:t>
            </a:r>
            <a:r>
              <a:rPr lang="en"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2007</a:t>
            </a: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Columbia Forest Products won the </a:t>
            </a:r>
            <a:r>
              <a:rPr lang="en"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Presidential Award for Green Chemistry</a:t>
            </a: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for creating an environmentally friendly wood glue that was inspired by the </a:t>
            </a:r>
            <a:r>
              <a:rPr lang="en" sz="24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chemistry that allows blue mussels to stick to rocks.</a:t>
            </a: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1"/>
          <p:cNvPicPr preferRelativeResize="0"/>
          <p:nvPr/>
        </p:nvPicPr>
        <p:blipFill rotWithShape="1">
          <a:blip r:embed="rId3">
            <a:alphaModFix amt="17000"/>
          </a:blip>
          <a:srcRect t="7414" b="4843"/>
          <a:stretch/>
        </p:blipFill>
        <p:spPr>
          <a:xfrm>
            <a:off x="0" y="1100456"/>
            <a:ext cx="8857050" cy="404311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71"/>
          <p:cNvSpPr txBox="1">
            <a:spLocks noGrp="1"/>
          </p:cNvSpPr>
          <p:nvPr>
            <p:ph type="title"/>
          </p:nvPr>
        </p:nvSpPr>
        <p:spPr>
          <a:xfrm>
            <a:off x="0" y="258656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Sticky Situation</a:t>
            </a:r>
            <a:endParaRPr sz="36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0" name="Google Shape;560;p71"/>
          <p:cNvSpPr/>
          <p:nvPr/>
        </p:nvSpPr>
        <p:spPr>
          <a:xfrm>
            <a:off x="1038000" y="1878300"/>
            <a:ext cx="4979400" cy="887400"/>
          </a:xfrm>
          <a:prstGeom prst="wedgeRectCallout">
            <a:avLst>
              <a:gd name="adj1" fmla="val -71548"/>
              <a:gd name="adj2" fmla="val 63078"/>
            </a:avLst>
          </a:prstGeom>
          <a:solidFill>
            <a:srgbClr val="E0F3F8"/>
          </a:solidFill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What tape will require the most force to remove it from the desk?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1" name="Google Shape;561;p71"/>
          <p:cNvSpPr txBox="1">
            <a:spLocks noGrp="1"/>
          </p:cNvSpPr>
          <p:nvPr>
            <p:ph type="title"/>
          </p:nvPr>
        </p:nvSpPr>
        <p:spPr>
          <a:xfrm>
            <a:off x="0" y="3060325"/>
            <a:ext cx="9144000" cy="313800"/>
          </a:xfrm>
          <a:prstGeom prst="rect">
            <a:avLst/>
          </a:prstGeom>
          <a:solidFill>
            <a:srgbClr val="43C0DD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Prepare 30cm length of each tape. Fold over last 5 cm. Tape to desk. </a:t>
            </a:r>
            <a:endParaRPr sz="1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2" name="Google Shape;56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475" y="3455575"/>
            <a:ext cx="1178050" cy="17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800" y="3596750"/>
            <a:ext cx="1077075" cy="14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1"/>
          <p:cNvSpPr/>
          <p:nvPr/>
        </p:nvSpPr>
        <p:spPr>
          <a:xfrm rot="-2173038">
            <a:off x="3815783" y="3741923"/>
            <a:ext cx="379285" cy="560855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1"/>
          <p:cNvSpPr/>
          <p:nvPr/>
        </p:nvSpPr>
        <p:spPr>
          <a:xfrm rot="-2174128">
            <a:off x="4020514" y="3899053"/>
            <a:ext cx="352222" cy="740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1"/>
          <p:cNvSpPr/>
          <p:nvPr/>
        </p:nvSpPr>
        <p:spPr>
          <a:xfrm>
            <a:off x="1884900" y="3543550"/>
            <a:ext cx="1077000" cy="887400"/>
          </a:xfrm>
          <a:prstGeom prst="roundRect">
            <a:avLst>
              <a:gd name="adj" fmla="val 16667"/>
            </a:avLst>
          </a:prstGeom>
          <a:solidFill>
            <a:srgbClr val="74C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30 cm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7" name="Google Shape;567;p71"/>
          <p:cNvSpPr/>
          <p:nvPr/>
        </p:nvSpPr>
        <p:spPr>
          <a:xfrm>
            <a:off x="4940400" y="3543550"/>
            <a:ext cx="1077000" cy="887400"/>
          </a:xfrm>
          <a:prstGeom prst="roundRect">
            <a:avLst>
              <a:gd name="adj" fmla="val 16667"/>
            </a:avLst>
          </a:prstGeom>
          <a:solidFill>
            <a:srgbClr val="74C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25 cm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68" name="Google Shape;56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650" y="3060313"/>
            <a:ext cx="2819000" cy="28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1"/>
          <p:cNvSpPr/>
          <p:nvPr/>
        </p:nvSpPr>
        <p:spPr>
          <a:xfrm rot="-2174128">
            <a:off x="7500089" y="3413903"/>
            <a:ext cx="352222" cy="740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0" name="Google Shape;57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0250" y="1271725"/>
            <a:ext cx="1493975" cy="14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3975" y="1538850"/>
            <a:ext cx="1083075" cy="10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/>
          <p:nvPr/>
        </p:nvSpPr>
        <p:spPr>
          <a:xfrm>
            <a:off x="193991" y="3579414"/>
            <a:ext cx="1090800" cy="1163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4"/>
          <p:cNvSpPr/>
          <p:nvPr/>
        </p:nvSpPr>
        <p:spPr>
          <a:xfrm>
            <a:off x="193991" y="1992314"/>
            <a:ext cx="1090800" cy="1163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4"/>
          <p:cNvSpPr txBox="1">
            <a:spLocks noGrp="1"/>
          </p:cNvSpPr>
          <p:nvPr>
            <p:ph type="title"/>
          </p:nvPr>
        </p:nvSpPr>
        <p:spPr>
          <a:xfrm>
            <a:off x="356750" y="57625"/>
            <a:ext cx="583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What is Beyond Benign?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Google Shape;282;p54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59226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Beyond Benign</a:t>
            </a:r>
            <a:r>
              <a:rPr lang="en"/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is a non-profit organization founded in 2007 by Dr. John Warner and Dr. Amy Cannon, located north of Boston (Wilmington, MA).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39" y="2187592"/>
            <a:ext cx="765326" cy="81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4"/>
          <p:cNvSpPr txBox="1"/>
          <p:nvPr/>
        </p:nvSpPr>
        <p:spPr>
          <a:xfrm>
            <a:off x="1284800" y="2018250"/>
            <a:ext cx="50400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rPr>
              <a:t>Mission: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Beyond Benign </a:t>
            </a: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develops and disseminates resources that empower educators, students and the community to practice sustainability through green chemistry.</a:t>
            </a:r>
            <a:endParaRPr sz="15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E647F"/>
                </a:solidFill>
                <a:latin typeface="Oswald"/>
                <a:ea typeface="Oswald"/>
                <a:cs typeface="Oswald"/>
                <a:sym typeface="Oswald"/>
              </a:rPr>
              <a:t>Vision: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Beyond Benign </a:t>
            </a: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envisions a world where the chemical building blocks of products used every day are healthy and safe for humans and the environment.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5" name="Google Shape;28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32" y="3710576"/>
            <a:ext cx="841825" cy="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544" y="-27575"/>
            <a:ext cx="29524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2"/>
          <p:cNvPicPr preferRelativeResize="0"/>
          <p:nvPr/>
        </p:nvPicPr>
        <p:blipFill rotWithShape="1">
          <a:blip r:embed="rId3">
            <a:alphaModFix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2"/>
          <p:cNvSpPr txBox="1">
            <a:spLocks noGrp="1"/>
          </p:cNvSpPr>
          <p:nvPr>
            <p:ph type="title"/>
          </p:nvPr>
        </p:nvSpPr>
        <p:spPr>
          <a:xfrm>
            <a:off x="0" y="1868625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3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Additional Information </a:t>
            </a:r>
            <a:endParaRPr sz="23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8" name="Google Shape;578;p72"/>
          <p:cNvSpPr txBox="1">
            <a:spLocks noGrp="1"/>
          </p:cNvSpPr>
          <p:nvPr>
            <p:ph type="title"/>
          </p:nvPr>
        </p:nvSpPr>
        <p:spPr>
          <a:xfrm>
            <a:off x="0" y="2948100"/>
            <a:ext cx="9144000" cy="313800"/>
          </a:xfrm>
          <a:prstGeom prst="rect">
            <a:avLst/>
          </a:prstGeom>
          <a:solidFill>
            <a:srgbClr val="43C0DD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3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Website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9" name="Google Shape;579;p72"/>
          <p:cNvSpPr txBox="1"/>
          <p:nvPr/>
        </p:nvSpPr>
        <p:spPr>
          <a:xfrm>
            <a:off x="6886688" y="679106"/>
            <a:ext cx="5509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6" name="Google Shape;58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93" y="0"/>
            <a:ext cx="81143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Connect with BEYOND BENIGN!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2" name="Google Shape;592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464D"/>
                </a:solidFill>
              </a:rPr>
              <a:t>Website: </a:t>
            </a:r>
            <a:r>
              <a:rPr lang="en" sz="3000" u="sng">
                <a:solidFill>
                  <a:srgbClr val="43C0DD"/>
                </a:solidFill>
                <a:hlinkClick r:id="rId3"/>
              </a:rPr>
              <a:t>www.beyondbenign.org</a:t>
            </a:r>
            <a:endParaRPr sz="3000">
              <a:solidFill>
                <a:srgbClr val="43C0D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D464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464D"/>
                </a:solidFill>
              </a:rPr>
              <a:t>Facebook: Beyond Benign</a:t>
            </a:r>
            <a:endParaRPr sz="3000">
              <a:solidFill>
                <a:srgbClr val="3D464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D464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464D"/>
                </a:solidFill>
              </a:rPr>
              <a:t>Twitter: @beyondbenign</a:t>
            </a:r>
            <a:endParaRPr sz="3000" i="1">
              <a:solidFill>
                <a:srgbClr val="3D46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93" name="Google Shape;59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563" y="2371793"/>
            <a:ext cx="644375" cy="4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596" y="3272842"/>
            <a:ext cx="593954" cy="4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3241" y="4207250"/>
            <a:ext cx="2857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4"/>
          <p:cNvPicPr preferRelativeResize="0"/>
          <p:nvPr/>
        </p:nvPicPr>
        <p:blipFill rotWithShape="1">
          <a:blip r:embed="rId7">
            <a:alphaModFix amt="17000"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5"/>
          <p:cNvPicPr preferRelativeResize="0"/>
          <p:nvPr/>
        </p:nvPicPr>
        <p:blipFill rotWithShape="1">
          <a:blip r:embed="rId3">
            <a:alphaModFix amt="17000"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5"/>
          <p:cNvSpPr txBox="1">
            <a:spLocks noGrp="1"/>
          </p:cNvSpPr>
          <p:nvPr>
            <p:ph type="title"/>
          </p:nvPr>
        </p:nvSpPr>
        <p:spPr>
          <a:xfrm>
            <a:off x="4641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  <a:latin typeface="Oswald"/>
                <a:ea typeface="Oswald"/>
                <a:cs typeface="Oswald"/>
                <a:sym typeface="Oswald"/>
              </a:rPr>
              <a:t>QUESTIONS: ASK NOW OR CONTACT ME LATER!</a:t>
            </a:r>
            <a:endParaRPr>
              <a:solidFill>
                <a:srgbClr val="005B7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3" name="Google Shape;603;p75"/>
          <p:cNvSpPr/>
          <p:nvPr/>
        </p:nvSpPr>
        <p:spPr>
          <a:xfrm>
            <a:off x="1080575" y="317825"/>
            <a:ext cx="674700" cy="6747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4" name="Google Shape;60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238" y="385475"/>
            <a:ext cx="539387" cy="53938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5"/>
          <p:cNvSpPr txBox="1"/>
          <p:nvPr/>
        </p:nvSpPr>
        <p:spPr>
          <a:xfrm>
            <a:off x="2513100" y="326700"/>
            <a:ext cx="48252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6" name="Google Shape;60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6962" y="4347125"/>
            <a:ext cx="2597475" cy="6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5"/>
          <p:cNvSpPr txBox="1"/>
          <p:nvPr/>
        </p:nvSpPr>
        <p:spPr>
          <a:xfrm>
            <a:off x="6224425" y="1683500"/>
            <a:ext cx="24324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5A8CE"/>
                </a:solidFill>
                <a:latin typeface="Oswald"/>
                <a:ea typeface="Oswald"/>
                <a:cs typeface="Oswald"/>
                <a:sym typeface="Oswald"/>
              </a:rPr>
              <a:t>Alyson VanAlphen</a:t>
            </a:r>
            <a:endParaRPr sz="2400">
              <a:solidFill>
                <a:srgbClr val="15A8C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  <a:latin typeface="Oswald"/>
                <a:ea typeface="Oswald"/>
                <a:cs typeface="Oswald"/>
                <a:sym typeface="Oswald"/>
              </a:rPr>
              <a:t>avanalphen@socratesacademy.us</a:t>
            </a:r>
            <a:endParaRPr>
              <a:solidFill>
                <a:srgbClr val="0CC1B4"/>
              </a:solidFill>
              <a:highlight>
                <a:schemeClr val="accent6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8" name="Google Shape;608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3425" y="1092350"/>
            <a:ext cx="2533500" cy="2879100"/>
          </a:xfrm>
          <a:prstGeom prst="ellipse">
            <a:avLst/>
          </a:prstGeom>
          <a:noFill/>
          <a:ln w="2857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9" name="Google Shape;609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779700"/>
            <a:ext cx="2370325" cy="23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"/>
          <p:cNvSpPr txBox="1">
            <a:spLocks noGrp="1"/>
          </p:cNvSpPr>
          <p:nvPr>
            <p:ph type="title"/>
          </p:nvPr>
        </p:nvSpPr>
        <p:spPr>
          <a:xfrm>
            <a:off x="310500" y="457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4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  Programs </a:t>
            </a:r>
            <a:endParaRPr/>
          </a:p>
        </p:txBody>
      </p:sp>
      <p:pic>
        <p:nvPicPr>
          <p:cNvPr id="292" name="Google Shape;2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451" y="1462076"/>
            <a:ext cx="2078000" cy="20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325" y="653473"/>
            <a:ext cx="3283512" cy="328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473" y="1507501"/>
            <a:ext cx="1987225" cy="198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347" y="4623150"/>
            <a:ext cx="1800025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2" name="Google Shape;30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50" y="443605"/>
            <a:ext cx="9144000" cy="453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57"/>
          <p:cNvGrpSpPr/>
          <p:nvPr/>
        </p:nvGrpSpPr>
        <p:grpSpPr>
          <a:xfrm>
            <a:off x="244982" y="1121765"/>
            <a:ext cx="688639" cy="734285"/>
            <a:chOff x="450150" y="1383825"/>
            <a:chExt cx="900300" cy="900300"/>
          </a:xfrm>
        </p:grpSpPr>
        <p:sp>
          <p:nvSpPr>
            <p:cNvPr id="308" name="Google Shape;308;p57"/>
            <p:cNvSpPr/>
            <p:nvPr/>
          </p:nvSpPr>
          <p:spPr>
            <a:xfrm>
              <a:off x="450150" y="1383825"/>
              <a:ext cx="900300" cy="900300"/>
            </a:xfrm>
            <a:prstGeom prst="ellipse">
              <a:avLst/>
            </a:prstGeom>
            <a:solidFill>
              <a:srgbClr val="15A8CE"/>
            </a:solidFill>
            <a:ln w="9525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9" name="Google Shape;309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3950" y="1547625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57"/>
          <p:cNvSpPr/>
          <p:nvPr/>
        </p:nvSpPr>
        <p:spPr>
          <a:xfrm>
            <a:off x="244982" y="21435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7"/>
          <p:cNvSpPr/>
          <p:nvPr/>
        </p:nvSpPr>
        <p:spPr>
          <a:xfrm>
            <a:off x="3072032" y="2143540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7"/>
          <p:cNvSpPr/>
          <p:nvPr/>
        </p:nvSpPr>
        <p:spPr>
          <a:xfrm>
            <a:off x="5899082" y="2143540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7"/>
          <p:cNvSpPr/>
          <p:nvPr/>
        </p:nvSpPr>
        <p:spPr>
          <a:xfrm>
            <a:off x="5898932" y="11217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7"/>
          <p:cNvSpPr/>
          <p:nvPr/>
        </p:nvSpPr>
        <p:spPr>
          <a:xfrm>
            <a:off x="3072032" y="112170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7"/>
          <p:cNvSpPr/>
          <p:nvPr/>
        </p:nvSpPr>
        <p:spPr>
          <a:xfrm>
            <a:off x="3072032" y="418725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7"/>
          <p:cNvSpPr/>
          <p:nvPr/>
        </p:nvSpPr>
        <p:spPr>
          <a:xfrm>
            <a:off x="3071957" y="316540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7"/>
          <p:cNvSpPr/>
          <p:nvPr/>
        </p:nvSpPr>
        <p:spPr>
          <a:xfrm>
            <a:off x="5898932" y="31654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7"/>
          <p:cNvSpPr/>
          <p:nvPr/>
        </p:nvSpPr>
        <p:spPr>
          <a:xfrm>
            <a:off x="5899082" y="41872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7"/>
          <p:cNvSpPr/>
          <p:nvPr/>
        </p:nvSpPr>
        <p:spPr>
          <a:xfrm>
            <a:off x="244982" y="3165402"/>
            <a:ext cx="688500" cy="734400"/>
          </a:xfrm>
          <a:prstGeom prst="ellipse">
            <a:avLst/>
          </a:prstGeom>
          <a:solidFill>
            <a:srgbClr val="15A8CE"/>
          </a:solidFill>
          <a:ln w="9525" cap="flat" cmpd="sng">
            <a:solidFill>
              <a:srgbClr val="15A8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7"/>
          <p:cNvSpPr/>
          <p:nvPr/>
        </p:nvSpPr>
        <p:spPr>
          <a:xfrm>
            <a:off x="244982" y="4187252"/>
            <a:ext cx="688500" cy="734400"/>
          </a:xfrm>
          <a:prstGeom prst="ellipse">
            <a:avLst/>
          </a:prstGeom>
          <a:solidFill>
            <a:srgbClr val="1E647F"/>
          </a:solidFill>
          <a:ln w="9525" cap="flat" cmpd="sng">
            <a:solidFill>
              <a:srgbClr val="1E6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7"/>
          <p:cNvSpPr txBox="1"/>
          <p:nvPr/>
        </p:nvSpPr>
        <p:spPr>
          <a:xfrm>
            <a:off x="957628" y="1034087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1. Reduce Waste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2" name="Google Shape;322;p57"/>
          <p:cNvSpPr txBox="1"/>
          <p:nvPr/>
        </p:nvSpPr>
        <p:spPr>
          <a:xfrm>
            <a:off x="3789475" y="1034087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2. Atom Economy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3" name="Google Shape;32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190" y="1220600"/>
            <a:ext cx="519850" cy="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7"/>
          <p:cNvSpPr txBox="1"/>
          <p:nvPr/>
        </p:nvSpPr>
        <p:spPr>
          <a:xfrm>
            <a:off x="6621337" y="1160863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3. Less Hazardous   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Chemical Synthesis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5" name="Google Shape;32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6825" y="116086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7"/>
          <p:cNvSpPr txBox="1"/>
          <p:nvPr/>
        </p:nvSpPr>
        <p:spPr>
          <a:xfrm>
            <a:off x="6614177" y="216860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6. Design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Energy Efficiency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57"/>
          <p:cNvSpPr txBox="1"/>
          <p:nvPr/>
        </p:nvSpPr>
        <p:spPr>
          <a:xfrm>
            <a:off x="3760450" y="41872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11. Real-Time Pollution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Prevention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57"/>
          <p:cNvSpPr txBox="1"/>
          <p:nvPr/>
        </p:nvSpPr>
        <p:spPr>
          <a:xfrm>
            <a:off x="3760450" y="31904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8. Reduce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Derivatives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57"/>
          <p:cNvSpPr txBox="1"/>
          <p:nvPr/>
        </p:nvSpPr>
        <p:spPr>
          <a:xfrm>
            <a:off x="3760450" y="215607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5. Safer Solvents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and Auxiliaries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0" name="Google Shape;330;p57"/>
          <p:cNvSpPr txBox="1"/>
          <p:nvPr/>
        </p:nvSpPr>
        <p:spPr>
          <a:xfrm>
            <a:off x="933100" y="215607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4. Designing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Safer Chemicals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1" name="Google Shape;331;p57"/>
          <p:cNvSpPr txBox="1"/>
          <p:nvPr/>
        </p:nvSpPr>
        <p:spPr>
          <a:xfrm>
            <a:off x="933625" y="31904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7. Use of Renewable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Feedstocks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2" name="Google Shape;332;p57"/>
          <p:cNvSpPr txBox="1"/>
          <p:nvPr/>
        </p:nvSpPr>
        <p:spPr>
          <a:xfrm>
            <a:off x="933100" y="4224825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10. Design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Degradation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3" name="Google Shape;333;p57"/>
          <p:cNvSpPr txBox="1"/>
          <p:nvPr/>
        </p:nvSpPr>
        <p:spPr>
          <a:xfrm>
            <a:off x="6587275" y="3038050"/>
            <a:ext cx="2138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9. Catalysis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57"/>
          <p:cNvSpPr txBox="1"/>
          <p:nvPr/>
        </p:nvSpPr>
        <p:spPr>
          <a:xfrm>
            <a:off x="6587800" y="4212300"/>
            <a:ext cx="23736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12. Safer Chemistry for 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C1B4"/>
                </a:solidFill>
                <a:latin typeface="Oswald"/>
                <a:ea typeface="Oswald"/>
                <a:cs typeface="Oswald"/>
                <a:sym typeface="Oswald"/>
              </a:rPr>
              <a:t>      Accident Prevention</a:t>
            </a:r>
            <a:endParaRPr sz="1800">
              <a:solidFill>
                <a:srgbClr val="0CC1B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5" name="Google Shape;33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61737" y="2280438"/>
            <a:ext cx="460576" cy="4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1966" y="2183248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6975" y="22244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800" y="3302313"/>
            <a:ext cx="46057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6311" y="3272675"/>
            <a:ext cx="519850" cy="5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56712" y="32462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5676" y="426805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29626" y="42430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91788" y="4302863"/>
            <a:ext cx="503075" cy="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7"/>
          <p:cNvSpPr txBox="1">
            <a:spLocks noGrp="1"/>
          </p:cNvSpPr>
          <p:nvPr>
            <p:ph type="body" idx="1"/>
          </p:nvPr>
        </p:nvSpPr>
        <p:spPr>
          <a:xfrm>
            <a:off x="5841550" y="120125"/>
            <a:ext cx="1995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rgbClr val="0CC1B4"/>
                </a:solidFill>
              </a:rPr>
              <a:t>GREEN</a:t>
            </a:r>
            <a:endParaRPr>
              <a:solidFill>
                <a:srgbClr val="0CC1B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CC1B4"/>
                </a:solidFill>
              </a:rPr>
              <a:t>CHEMISTRY</a:t>
            </a:r>
            <a:endParaRPr>
              <a:solidFill>
                <a:srgbClr val="0CC1B4"/>
              </a:solidFill>
            </a:endParaRPr>
          </a:p>
        </p:txBody>
      </p:sp>
      <p:sp>
        <p:nvSpPr>
          <p:cNvPr id="345" name="Google Shape;345;p57"/>
          <p:cNvSpPr txBox="1"/>
          <p:nvPr/>
        </p:nvSpPr>
        <p:spPr>
          <a:xfrm>
            <a:off x="1307150" y="5800"/>
            <a:ext cx="4622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12</a:t>
            </a:r>
            <a:r>
              <a:rPr lang="en" sz="4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6000">
                <a:solidFill>
                  <a:srgbClr val="15A8CE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PRINCIPLES</a:t>
            </a:r>
            <a:endParaRPr sz="6000">
              <a:solidFill>
                <a:srgbClr val="0CC1B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body" idx="1"/>
          </p:nvPr>
        </p:nvSpPr>
        <p:spPr>
          <a:xfrm>
            <a:off x="5356725" y="120125"/>
            <a:ext cx="1995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rgbClr val="0CC1B4"/>
                </a:solidFill>
              </a:rPr>
              <a:t>GREEN</a:t>
            </a:r>
            <a:endParaRPr>
              <a:solidFill>
                <a:srgbClr val="0CC1B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CC1B4"/>
                </a:solidFill>
              </a:rPr>
              <a:t>CHEMISTRY</a:t>
            </a:r>
            <a:endParaRPr>
              <a:solidFill>
                <a:srgbClr val="0CC1B4"/>
              </a:solidFill>
            </a:endParaRPr>
          </a:p>
        </p:txBody>
      </p:sp>
      <p:sp>
        <p:nvSpPr>
          <p:cNvPr id="351" name="Google Shape;351;p58"/>
          <p:cNvSpPr txBox="1"/>
          <p:nvPr/>
        </p:nvSpPr>
        <p:spPr>
          <a:xfrm>
            <a:off x="1791975" y="5800"/>
            <a:ext cx="36525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r>
              <a:rPr lang="en" sz="4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6000">
                <a:solidFill>
                  <a:srgbClr val="15A8CE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CRITERIA</a:t>
            </a:r>
            <a:endParaRPr sz="6000">
              <a:solidFill>
                <a:srgbClr val="0CC1B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352" name="Google Shape;352;p58"/>
          <p:cNvGrpSpPr/>
          <p:nvPr/>
        </p:nvGrpSpPr>
        <p:grpSpPr>
          <a:xfrm>
            <a:off x="1964038" y="1066325"/>
            <a:ext cx="5215925" cy="3900092"/>
            <a:chOff x="1812350" y="1080500"/>
            <a:chExt cx="5215925" cy="3900092"/>
          </a:xfrm>
        </p:grpSpPr>
        <p:sp>
          <p:nvSpPr>
            <p:cNvPr id="353" name="Google Shape;353;p58"/>
            <p:cNvSpPr/>
            <p:nvPr/>
          </p:nvSpPr>
          <p:spPr>
            <a:xfrm>
              <a:off x="3011589" y="1080500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SAFETY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54" name="Google Shape;354;p58"/>
            <p:cNvSpPr/>
            <p:nvPr/>
          </p:nvSpPr>
          <p:spPr>
            <a:xfrm>
              <a:off x="1812350" y="2674192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COST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55" name="Google Shape;355;p58"/>
            <p:cNvSpPr/>
            <p:nvPr/>
          </p:nvSpPr>
          <p:spPr>
            <a:xfrm>
              <a:off x="4229575" y="2674192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PERFORMANCE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56" name="Google Shape;356;p58"/>
            <p:cNvSpPr/>
            <p:nvPr/>
          </p:nvSpPr>
          <p:spPr>
            <a:xfrm>
              <a:off x="3987500" y="2894800"/>
              <a:ext cx="846900" cy="794100"/>
            </a:xfrm>
            <a:prstGeom prst="star5">
              <a:avLst>
                <a:gd name="adj" fmla="val 24057"/>
                <a:gd name="hf" fmla="val 105146"/>
                <a:gd name="vf" fmla="val 110557"/>
              </a:avLst>
            </a:prstGeom>
            <a:solidFill>
              <a:srgbClr val="0CC1B4"/>
            </a:solidFill>
            <a:ln w="28575" cap="flat" cmpd="sng">
              <a:solidFill>
                <a:srgbClr val="005B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>
            <a:spLocks noGrp="1"/>
          </p:cNvSpPr>
          <p:nvPr>
            <p:ph type="title"/>
          </p:nvPr>
        </p:nvSpPr>
        <p:spPr>
          <a:xfrm>
            <a:off x="0" y="1868625"/>
            <a:ext cx="9144000" cy="841800"/>
          </a:xfrm>
          <a:prstGeom prst="rect">
            <a:avLst/>
          </a:prstGeom>
          <a:solidFill>
            <a:srgbClr val="005B7F"/>
          </a:solidFill>
          <a:ln w="9525" cap="flat" cmpd="sng">
            <a:solidFill>
              <a:srgbClr val="005B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Biomimicry Matching Game </a:t>
            </a:r>
            <a:endParaRPr sz="36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3" name="Google Shape;363;p59"/>
          <p:cNvSpPr txBox="1">
            <a:spLocks noGrp="1"/>
          </p:cNvSpPr>
          <p:nvPr>
            <p:ph type="title"/>
          </p:nvPr>
        </p:nvSpPr>
        <p:spPr>
          <a:xfrm>
            <a:off x="0" y="2948100"/>
            <a:ext cx="9144000" cy="313800"/>
          </a:xfrm>
          <a:prstGeom prst="rect">
            <a:avLst/>
          </a:prstGeom>
          <a:solidFill>
            <a:srgbClr val="43C0DD"/>
          </a:solidFill>
          <a:ln w="9525" cap="flat" cmpd="sng">
            <a:solidFill>
              <a:srgbClr val="43C0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swald"/>
              <a:buNone/>
            </a:pPr>
            <a:r>
              <a:rPr lang="en" sz="23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0"/>
          <p:cNvPicPr preferRelativeResize="0"/>
          <p:nvPr/>
        </p:nvPicPr>
        <p:blipFill rotWithShape="1">
          <a:blip r:embed="rId3">
            <a:alphaModFix amt="39000"/>
          </a:blip>
          <a:srcRect t="7414" b="4843"/>
          <a:stretch/>
        </p:blipFill>
        <p:spPr>
          <a:xfrm>
            <a:off x="0" y="1"/>
            <a:ext cx="9143994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275" y="50425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>
            <a:spLocks noGrp="1"/>
          </p:cNvSpPr>
          <p:nvPr>
            <p:ph type="body" idx="1"/>
          </p:nvPr>
        </p:nvSpPr>
        <p:spPr>
          <a:xfrm>
            <a:off x="5356725" y="120125"/>
            <a:ext cx="1995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B7F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rgbClr val="0CC1B4"/>
                </a:solidFill>
              </a:rPr>
              <a:t>GREEN</a:t>
            </a:r>
            <a:endParaRPr>
              <a:solidFill>
                <a:srgbClr val="0CC1B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CC1B4"/>
                </a:solidFill>
              </a:rPr>
              <a:t>CHEMISTRY</a:t>
            </a:r>
            <a:endParaRPr>
              <a:solidFill>
                <a:srgbClr val="0CC1B4"/>
              </a:solidFill>
            </a:endParaRPr>
          </a:p>
        </p:txBody>
      </p:sp>
      <p:sp>
        <p:nvSpPr>
          <p:cNvPr id="375" name="Google Shape;375;p61"/>
          <p:cNvSpPr txBox="1"/>
          <p:nvPr/>
        </p:nvSpPr>
        <p:spPr>
          <a:xfrm>
            <a:off x="1791975" y="5800"/>
            <a:ext cx="36525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r>
              <a:rPr lang="en" sz="40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6000">
                <a:solidFill>
                  <a:srgbClr val="15A8CE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CRITERIA</a:t>
            </a:r>
            <a:endParaRPr sz="6000">
              <a:solidFill>
                <a:srgbClr val="0CC1B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376" name="Google Shape;376;p61"/>
          <p:cNvGrpSpPr/>
          <p:nvPr/>
        </p:nvGrpSpPr>
        <p:grpSpPr>
          <a:xfrm>
            <a:off x="1964038" y="1066325"/>
            <a:ext cx="5215925" cy="3900092"/>
            <a:chOff x="1812350" y="1080500"/>
            <a:chExt cx="5215925" cy="3900092"/>
          </a:xfrm>
        </p:grpSpPr>
        <p:sp>
          <p:nvSpPr>
            <p:cNvPr id="377" name="Google Shape;377;p61"/>
            <p:cNvSpPr/>
            <p:nvPr/>
          </p:nvSpPr>
          <p:spPr>
            <a:xfrm>
              <a:off x="3011589" y="1080500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SAFETY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78" name="Google Shape;378;p61"/>
            <p:cNvSpPr/>
            <p:nvPr/>
          </p:nvSpPr>
          <p:spPr>
            <a:xfrm>
              <a:off x="1812350" y="2674192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COST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79" name="Google Shape;379;p61"/>
            <p:cNvSpPr/>
            <p:nvPr/>
          </p:nvSpPr>
          <p:spPr>
            <a:xfrm>
              <a:off x="4229575" y="2674192"/>
              <a:ext cx="2798700" cy="2306400"/>
            </a:xfrm>
            <a:prstGeom prst="ellipse">
              <a:avLst/>
            </a:prstGeom>
            <a:noFill/>
            <a:ln w="76200" cap="flat" cmpd="sng">
              <a:solidFill>
                <a:srgbClr val="15A8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5B7F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PERFORMANCE</a:t>
              </a:r>
              <a:endParaRPr sz="2400">
                <a:solidFill>
                  <a:srgbClr val="005B7F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sp>
          <p:nvSpPr>
            <p:cNvPr id="380" name="Google Shape;380;p61"/>
            <p:cNvSpPr/>
            <p:nvPr/>
          </p:nvSpPr>
          <p:spPr>
            <a:xfrm>
              <a:off x="3987500" y="2894800"/>
              <a:ext cx="846900" cy="794100"/>
            </a:xfrm>
            <a:prstGeom prst="star5">
              <a:avLst>
                <a:gd name="adj" fmla="val 24057"/>
                <a:gd name="hf" fmla="val 105146"/>
                <a:gd name="vf" fmla="val 110557"/>
              </a:avLst>
            </a:prstGeom>
            <a:solidFill>
              <a:srgbClr val="0CC1B4"/>
            </a:solidFill>
            <a:ln w="28575" cap="flat" cmpd="sng">
              <a:solidFill>
                <a:srgbClr val="005B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FC48A3264154DA52209C9D1AB772D" ma:contentTypeVersion="25" ma:contentTypeDescription="Create a new document." ma:contentTypeScope="" ma:versionID="5a9d598a4de247fc87d7bd4c074b60d1">
  <xsd:schema xmlns:xsd="http://www.w3.org/2001/XMLSchema" xmlns:xs="http://www.w3.org/2001/XMLSchema" xmlns:p="http://schemas.microsoft.com/office/2006/metadata/properties" xmlns:ns3="c9f5a170-26b0-42fa-81bd-8189b696f6af" xmlns:ns4="fdde748c-a44a-48af-b62c-f2140f9a8dee" targetNamespace="http://schemas.microsoft.com/office/2006/metadata/properties" ma:root="true" ma:fieldsID="4c4727c1d4b30e471cffcb344d4d8c7b" ns3:_="" ns4:_="">
    <xsd:import namespace="c9f5a170-26b0-42fa-81bd-8189b696f6af"/>
    <xsd:import namespace="fdde748c-a44a-48af-b62c-f2140f9a8d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SharedWithDetails" minOccurs="0"/>
                <xsd:element ref="ns3:SharingHintHash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5a170-26b0-42fa-81bd-8189b696f6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748c-a44a-48af-b62c-f2140f9a8dee" elementFormDefault="qualified">
    <xsd:import namespace="http://schemas.microsoft.com/office/2006/documentManagement/types"/>
    <xsd:import namespace="http://schemas.microsoft.com/office/infopath/2007/PartnerControls"/>
    <xsd:element name="NotebookType" ma:index="9" nillable="true" ma:displayName="Notebook Type" ma:internalName="NotebookType">
      <xsd:simpleType>
        <xsd:restriction base="dms:Text"/>
      </xsd:simpleType>
    </xsd:element>
    <xsd:element name="FolderType" ma:index="10" nillable="true" ma:displayName="Folder Type" ma:internalName="FolderType">
      <xsd:simpleType>
        <xsd:restriction base="dms:Text"/>
      </xsd:simpleType>
    </xsd:element>
    <xsd:element name="Owner" ma:index="1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fdde748c-a44a-48af-b62c-f2140f9a8dee">
      <UserInfo>
        <DisplayName/>
        <AccountId xsi:nil="true"/>
        <AccountType/>
      </UserInfo>
    </Teachers>
    <Self_Registration_Enabled xmlns="fdde748c-a44a-48af-b62c-f2140f9a8dee" xsi:nil="true"/>
    <FolderType xmlns="fdde748c-a44a-48af-b62c-f2140f9a8dee" xsi:nil="true"/>
    <Students xmlns="fdde748c-a44a-48af-b62c-f2140f9a8dee">
      <UserInfo>
        <DisplayName/>
        <AccountId xsi:nil="true"/>
        <AccountType/>
      </UserInfo>
    </Students>
    <Templates xmlns="fdde748c-a44a-48af-b62c-f2140f9a8dee" xsi:nil="true"/>
    <DefaultSectionNames xmlns="fdde748c-a44a-48af-b62c-f2140f9a8dee" xsi:nil="true"/>
    <Is_Collaboration_Space_Locked xmlns="fdde748c-a44a-48af-b62c-f2140f9a8dee" xsi:nil="true"/>
    <AppVersion xmlns="fdde748c-a44a-48af-b62c-f2140f9a8dee" xsi:nil="true"/>
    <Invited_Teachers xmlns="fdde748c-a44a-48af-b62c-f2140f9a8dee" xsi:nil="true"/>
    <NotebookType xmlns="fdde748c-a44a-48af-b62c-f2140f9a8dee" xsi:nil="true"/>
    <Student_Groups xmlns="fdde748c-a44a-48af-b62c-f2140f9a8dee">
      <UserInfo>
        <DisplayName/>
        <AccountId xsi:nil="true"/>
        <AccountType/>
      </UserInfo>
    </Student_Groups>
    <Owner xmlns="fdde748c-a44a-48af-b62c-f2140f9a8dee">
      <UserInfo>
        <DisplayName/>
        <AccountId xsi:nil="true"/>
        <AccountType/>
      </UserInfo>
    </Owner>
    <Has_Teacher_Only_SectionGroup xmlns="fdde748c-a44a-48af-b62c-f2140f9a8dee" xsi:nil="true"/>
    <Self_Registration_Enabled0 xmlns="fdde748c-a44a-48af-b62c-f2140f9a8dee" xsi:nil="true"/>
    <Invited_Students xmlns="fdde748c-a44a-48af-b62c-f2140f9a8dee" xsi:nil="true"/>
    <CultureName xmlns="fdde748c-a44a-48af-b62c-f2140f9a8dee" xsi:nil="true"/>
  </documentManagement>
</p:properties>
</file>

<file path=customXml/itemProps1.xml><?xml version="1.0" encoding="utf-8"?>
<ds:datastoreItem xmlns:ds="http://schemas.openxmlformats.org/officeDocument/2006/customXml" ds:itemID="{65E7C278-5C5B-46DE-8423-6D3676602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5a170-26b0-42fa-81bd-8189b696f6af"/>
    <ds:schemaRef ds:uri="fdde748c-a44a-48af-b62c-f2140f9a8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32988-17A2-44EF-89F3-9C0CA127C8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73461-39A3-4975-8F99-78A3F984DB0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9f5a170-26b0-42fa-81bd-8189b696f6af"/>
    <ds:schemaRef ds:uri="http://schemas.microsoft.com/office/infopath/2007/PartnerControls"/>
    <ds:schemaRef ds:uri="fdde748c-a44a-48af-b62c-f2140f9a8de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On-screen Show 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Oswald</vt:lpstr>
      <vt:lpstr>Oswald Regular</vt:lpstr>
      <vt:lpstr>Arial</vt:lpstr>
      <vt:lpstr>Calibri</vt:lpstr>
      <vt:lpstr>Covered By Your Grace</vt:lpstr>
      <vt:lpstr>Simple Light</vt:lpstr>
      <vt:lpstr>Office Theme</vt:lpstr>
      <vt:lpstr>Office Theme</vt:lpstr>
      <vt:lpstr>Simple Light</vt:lpstr>
      <vt:lpstr>  Learning from Nature: STEAM Investigations for the Elementary Classroom </vt:lpstr>
      <vt:lpstr>What is Beyond Benign?</vt:lpstr>
      <vt:lpstr>  Programs </vt:lpstr>
      <vt:lpstr>PowerPoint Presentation</vt:lpstr>
      <vt:lpstr>PowerPoint Presentation</vt:lpstr>
      <vt:lpstr>PowerPoint Presentation</vt:lpstr>
      <vt:lpstr>Biomimicry Matching Game </vt:lpstr>
      <vt:lpstr>PowerPoint Presentation</vt:lpstr>
      <vt:lpstr>PowerPoint Presentation</vt:lpstr>
      <vt:lpstr>Are Mushrooms the New Plastic?: Ecovative Design Challenge</vt:lpstr>
      <vt:lpstr>PowerPoint Presentation</vt:lpstr>
      <vt:lpstr>PowerPoint Presentation</vt:lpstr>
      <vt:lpstr>PowerPoint Presentation</vt:lpstr>
      <vt:lpstr>12 Principles of Green Chemistry</vt:lpstr>
      <vt:lpstr>A Sticky Situation</vt:lpstr>
      <vt:lpstr>A Sticky Situation</vt:lpstr>
      <vt:lpstr>PowerPoint Presentation</vt:lpstr>
      <vt:lpstr>PowerPoint Presentation</vt:lpstr>
      <vt:lpstr>A Sticky Situation</vt:lpstr>
      <vt:lpstr>Additional Information </vt:lpstr>
      <vt:lpstr>PowerPoint Presentation</vt:lpstr>
      <vt:lpstr>Connect with BEYOND BENIGN!</vt:lpstr>
      <vt:lpstr>QUESTIONS: ASK NOW OR CONTACT ME LATER!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Learning from Nature: STEAM Investigations for the Elementary Classroom </dc:title>
  <dc:creator>VanAlphen, Alyson</dc:creator>
  <cp:lastModifiedBy>VanAlphen, Alyson</cp:lastModifiedBy>
  <cp:revision>1</cp:revision>
  <dcterms:modified xsi:type="dcterms:W3CDTF">2019-11-05T16:28:42Z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0x010100E80FC48A3264154DA52209C9D1AB772D</vt:lpwstr>
  </property>
</Properties>
</file>