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90" r:id="rId2"/>
    <p:sldId id="322" r:id="rId3"/>
    <p:sldId id="375" r:id="rId4"/>
    <p:sldId id="291" r:id="rId5"/>
    <p:sldId id="292" r:id="rId6"/>
    <p:sldId id="293" r:id="rId7"/>
    <p:sldId id="296" r:id="rId8"/>
    <p:sldId id="369" r:id="rId9"/>
    <p:sldId id="336" r:id="rId10"/>
    <p:sldId id="337" r:id="rId11"/>
    <p:sldId id="323" r:id="rId12"/>
    <p:sldId id="328" r:id="rId13"/>
    <p:sldId id="368" r:id="rId14"/>
    <p:sldId id="345" r:id="rId15"/>
    <p:sldId id="370" r:id="rId16"/>
    <p:sldId id="377" r:id="rId17"/>
    <p:sldId id="330" r:id="rId18"/>
    <p:sldId id="331" r:id="rId19"/>
    <p:sldId id="371" r:id="rId20"/>
    <p:sldId id="376" r:id="rId21"/>
    <p:sldId id="372" r:id="rId22"/>
    <p:sldId id="373" r:id="rId23"/>
    <p:sldId id="374" r:id="rId24"/>
    <p:sldId id="367" r:id="rId25"/>
    <p:sldId id="316"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0" userDrawn="1">
          <p15:clr>
            <a:srgbClr val="A4A3A4"/>
          </p15:clr>
        </p15:guide>
        <p15:guide id="2" pos="312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 Elkins" initials="BE" lastIdx="1" clrIdx="0">
    <p:extLst>
      <p:ext uri="{19B8F6BF-5375-455C-9EA6-DF929625EA0E}">
        <p15:presenceInfo xmlns:p15="http://schemas.microsoft.com/office/powerpoint/2012/main" userId="S-1-5-21-20920562-376662608-2133884337-23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A9436"/>
    <a:srgbClr val="FF6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58" autoAdjust="0"/>
    <p:restoredTop sz="69087" autoAdjust="0"/>
  </p:normalViewPr>
  <p:slideViewPr>
    <p:cSldViewPr snapToGrid="0">
      <p:cViewPr varScale="1">
        <p:scale>
          <a:sx n="80" d="100"/>
          <a:sy n="80" d="100"/>
        </p:scale>
        <p:origin x="2628" y="78"/>
      </p:cViewPr>
      <p:guideLst>
        <p:guide orient="horz" pos="2280"/>
        <p:guide pos="312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2" d="100"/>
          <a:sy n="62" d="100"/>
        </p:scale>
        <p:origin x="-1742" y="-91"/>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EF2D7ED-46EA-4DCC-A3EE-04998DD25B6E}" type="datetimeFigureOut">
              <a:rPr lang="en-US" smtClean="0"/>
              <a:pPr/>
              <a:t>11/18/2019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91CF1EE-E4E5-4396-943D-38075149C33D}" type="slidenum">
              <a:rPr lang="en-US" smtClean="0"/>
              <a:pPr/>
              <a:t>‹#›</a:t>
            </a:fld>
            <a:endParaRPr lang="en-US"/>
          </a:p>
        </p:txBody>
      </p:sp>
    </p:spTree>
    <p:extLst>
      <p:ext uri="{BB962C8B-B14F-4D97-AF65-F5344CB8AC3E}">
        <p14:creationId xmlns:p14="http://schemas.microsoft.com/office/powerpoint/2010/main" val="2399537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**Depending on how</a:t>
            </a:r>
            <a:r>
              <a:rPr lang="en-US" baseline="0" dirty="0" smtClean="0"/>
              <a:t> many are in room, Ask who and </a:t>
            </a:r>
            <a:r>
              <a:rPr lang="en-US" baseline="0" smtClean="0"/>
              <a:t>where they’re </a:t>
            </a:r>
            <a:r>
              <a:rPr lang="en-US" baseline="0" dirty="0" smtClean="0"/>
              <a:t>from?</a:t>
            </a:r>
          </a:p>
          <a:p>
            <a:endParaRPr lang="en-US" baseline="0" dirty="0" smtClean="0"/>
          </a:p>
          <a:p>
            <a:pPr marL="228600" indent="-228600">
              <a:buFont typeface="+mj-lt"/>
              <a:buAutoNum type="arabicPeriod"/>
            </a:pPr>
            <a:r>
              <a:rPr lang="en-US" baseline="0" dirty="0" smtClean="0"/>
              <a:t>How many of you have taught about waste and recycling?</a:t>
            </a:r>
          </a:p>
          <a:p>
            <a:pPr marL="228600" indent="-228600">
              <a:buFont typeface="+mj-lt"/>
              <a:buAutoNum type="arabicPeriod"/>
            </a:pPr>
            <a:endParaRPr lang="en-US"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Has anyone taken a tour of their county’s waste facilities or recycling facilities?</a:t>
            </a:r>
          </a:p>
          <a:p>
            <a:pPr marL="228600" indent="-228600">
              <a:buFont typeface="+mj-lt"/>
              <a:buAutoNum type="arabicPeriod"/>
            </a:pPr>
            <a:endParaRPr lang="en-US" baseline="0" dirty="0" smtClean="0"/>
          </a:p>
          <a:p>
            <a:pPr marL="228600" indent="-228600">
              <a:buFont typeface="+mj-lt"/>
              <a:buAutoNum type="arabicPeriod"/>
            </a:pPr>
            <a:r>
              <a:rPr lang="en-US" baseline="0" dirty="0" smtClean="0"/>
              <a:t>How many people would think of nature trails when they think of the facilities that handle your garbage?</a:t>
            </a:r>
            <a:endParaRPr lang="en-US" baseline="0" dirty="0"/>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891CF1EE-E4E5-4396-943D-38075149C33D}" type="slidenum">
              <a:rPr lang="en-US" smtClean="0"/>
              <a:pPr/>
              <a:t>1</a:t>
            </a:fld>
            <a:endParaRPr lang="en-US" dirty="0"/>
          </a:p>
        </p:txBody>
      </p:sp>
    </p:spTree>
    <p:extLst>
      <p:ext uri="{BB962C8B-B14F-4D97-AF65-F5344CB8AC3E}">
        <p14:creationId xmlns:p14="http://schemas.microsoft.com/office/powerpoint/2010/main" val="271621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You may not think about nature trails when you think of garbage, right?</a:t>
            </a:r>
          </a:p>
          <a:p>
            <a:endParaRPr lang="en-US" baseline="0" dirty="0" smtClean="0"/>
          </a:p>
          <a:p>
            <a:r>
              <a:rPr lang="en-US" baseline="0" dirty="0" smtClean="0"/>
              <a:t>The reason we have our trails is because back in the 80’s when we were looking to build our landfills, we had our footprint surveyed by wild life agencies. The wildlife agencies found this bird, the endangered Everglades Snail Kite, using a portion of our footprint. So we moved the landfill development to another area and turned this area into a 300 acre conservation area that now has about 5 miles of trails open to the public.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-Click to Next Slide-</a:t>
            </a:r>
          </a:p>
          <a:p>
            <a:endParaRPr lang="en-US" dirty="0"/>
          </a:p>
        </p:txBody>
      </p:sp>
      <p:sp>
        <p:nvSpPr>
          <p:cNvPr id="4" name="Slide Number Placeholder 3"/>
          <p:cNvSpPr>
            <a:spLocks noGrp="1"/>
          </p:cNvSpPr>
          <p:nvPr>
            <p:ph type="sldNum" sz="quarter" idx="10"/>
          </p:nvPr>
        </p:nvSpPr>
        <p:spPr/>
        <p:txBody>
          <a:bodyPr/>
          <a:lstStyle/>
          <a:p>
            <a:fld id="{891CF1EE-E4E5-4396-943D-38075149C33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775378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offer education programs for:</a:t>
            </a:r>
          </a:p>
          <a:p>
            <a:pPr marL="171450" indent="-171450">
              <a:buFont typeface="Arial" panose="020B0604020202020204" pitchFamily="34" charset="0"/>
              <a:buChar char="•"/>
            </a:pPr>
            <a:r>
              <a:rPr lang="en-US" dirty="0" smtClean="0"/>
              <a:t>Grades</a:t>
            </a:r>
            <a:r>
              <a:rPr lang="en-US" baseline="0" dirty="0" smtClean="0"/>
              <a:t> K through 2 – our in-school programs, where we visit the schools and lead interactive presentations</a:t>
            </a:r>
          </a:p>
          <a:p>
            <a:pPr marL="171450" indent="-171450">
              <a:buFont typeface="Arial" panose="020B0604020202020204" pitchFamily="34" charset="0"/>
              <a:buChar char="•"/>
            </a:pPr>
            <a:r>
              <a:rPr lang="en-US" baseline="0" dirty="0" smtClean="0"/>
              <a:t>Grades 3 – 12 – The grades come visit us and get to see our facilities and trails first hand</a:t>
            </a:r>
          </a:p>
          <a:p>
            <a:pPr marL="171450" indent="-171450">
              <a:buFont typeface="Arial" panose="020B0604020202020204" pitchFamily="34" charset="0"/>
              <a:buChar char="•"/>
            </a:pPr>
            <a:r>
              <a:rPr lang="en-US" baseline="0" dirty="0" smtClean="0"/>
              <a:t>We also facilitate tours for  college groups and the general public</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Our programs are: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Tw Cen MT" pitchFamily="34" charset="0"/>
                <a:ea typeface="+mn-ea"/>
                <a:cs typeface="+mn-cs"/>
              </a:rPr>
              <a:t>Grade-specific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200" noProof="0" dirty="0" smtClean="0">
                <a:latin typeface="Tw Cen MT" pitchFamily="34" charset="0"/>
              </a:rPr>
              <a:t>Align with the Florida state standards</a:t>
            </a:r>
            <a:endParaRPr kumimoji="0" lang="en-US" sz="1200" b="0" i="0" u="none" strike="noStrike" kern="1200" cap="none" spc="0" normalizeH="0" baseline="0" noProof="0" dirty="0" smtClean="0">
              <a:ln>
                <a:noFill/>
              </a:ln>
              <a:solidFill>
                <a:schemeClr val="tx1"/>
              </a:solidFill>
              <a:effectLst/>
              <a:uLnTx/>
              <a:uFillTx/>
              <a:latin typeface="Tw Cen M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Tw Cen MT" pitchFamily="34" charset="0"/>
                <a:ea typeface="+mn-ea"/>
                <a:cs typeface="+mn-cs"/>
              </a:rPr>
              <a:t>Hands-on Interactive Programs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Tw Cen MT" pitchFamily="34" charset="0"/>
                <a:ea typeface="+mn-ea"/>
                <a:cs typeface="+mn-cs"/>
              </a:rPr>
              <a:t>Available</a:t>
            </a:r>
            <a:r>
              <a:rPr kumimoji="0" lang="en-US" sz="1200" b="0" i="0" u="none" strike="noStrike" kern="1200" cap="none" spc="0" normalizeH="0" noProof="0" dirty="0" smtClean="0">
                <a:ln>
                  <a:noFill/>
                </a:ln>
                <a:solidFill>
                  <a:schemeClr val="tx1"/>
                </a:solidFill>
                <a:effectLst/>
                <a:uLnTx/>
                <a:uFillTx/>
                <a:latin typeface="Tw Cen MT" pitchFamily="34" charset="0"/>
                <a:ea typeface="+mn-ea"/>
                <a:cs typeface="+mn-cs"/>
              </a:rPr>
              <a:t> in Spanish</a:t>
            </a:r>
            <a:endParaRPr kumimoji="0" lang="en-US" sz="1200" b="0" i="0" u="none" strike="noStrike" kern="1200" cap="none" spc="0" normalizeH="0" baseline="0" noProof="0" dirty="0" smtClean="0">
              <a:ln>
                <a:noFill/>
              </a:ln>
              <a:solidFill>
                <a:schemeClr val="tx1"/>
              </a:solidFill>
              <a:effectLst/>
              <a:uLnTx/>
              <a:uFillTx/>
              <a:latin typeface="Tw Cen M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Tw Cen MT" pitchFamily="34" charset="0"/>
                <a:ea typeface="+mn-ea"/>
                <a:cs typeface="+mn-cs"/>
              </a:rPr>
              <a:t>FREE!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91CF1EE-E4E5-4396-943D-38075149C33D}" type="slidenum">
              <a:rPr lang="en-US" smtClean="0"/>
              <a:pPr/>
              <a:t>11</a:t>
            </a:fld>
            <a:endParaRPr lang="en-US"/>
          </a:p>
        </p:txBody>
      </p:sp>
    </p:spTree>
    <p:extLst>
      <p:ext uri="{BB962C8B-B14F-4D97-AF65-F5344CB8AC3E}">
        <p14:creationId xmlns:p14="http://schemas.microsoft.com/office/powerpoint/2010/main" val="4196630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baseline="0" dirty="0" smtClean="0"/>
              <a:t> we are going to focus on our trails programs that we provide for 3</a:t>
            </a:r>
            <a:r>
              <a:rPr lang="en-US" baseline="30000" dirty="0" smtClean="0"/>
              <a:t>rd</a:t>
            </a:r>
            <a:r>
              <a:rPr lang="en-US" baseline="0" dirty="0" smtClean="0"/>
              <a:t> and 7</a:t>
            </a:r>
            <a:r>
              <a:rPr lang="en-US" baseline="30000" dirty="0" smtClean="0"/>
              <a:t>th</a:t>
            </a:r>
            <a:r>
              <a:rPr lang="en-US" baseline="0" dirty="0" smtClean="0"/>
              <a:t> grade….our Industry and Nature Coexist programs!</a:t>
            </a:r>
            <a:endParaRPr lang="en-US" dirty="0"/>
          </a:p>
        </p:txBody>
      </p:sp>
      <p:sp>
        <p:nvSpPr>
          <p:cNvPr id="4" name="Slide Number Placeholder 3"/>
          <p:cNvSpPr>
            <a:spLocks noGrp="1"/>
          </p:cNvSpPr>
          <p:nvPr>
            <p:ph type="sldNum" sz="quarter" idx="10"/>
          </p:nvPr>
        </p:nvSpPr>
        <p:spPr/>
        <p:txBody>
          <a:bodyPr/>
          <a:lstStyle/>
          <a:p>
            <a:fld id="{891CF1EE-E4E5-4396-943D-38075149C33D}" type="slidenum">
              <a:rPr lang="en-US" smtClean="0"/>
              <a:pPr/>
              <a:t>12</a:t>
            </a:fld>
            <a:endParaRPr lang="en-US"/>
          </a:p>
        </p:txBody>
      </p:sp>
    </p:spTree>
    <p:extLst>
      <p:ext uri="{BB962C8B-B14F-4D97-AF65-F5344CB8AC3E}">
        <p14:creationId xmlns:p14="http://schemas.microsoft.com/office/powerpoint/2010/main" val="2430378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For our 3</a:t>
            </a:r>
            <a:r>
              <a:rPr lang="en-US" baseline="30000" dirty="0" smtClean="0"/>
              <a:t>rd</a:t>
            </a:r>
            <a:r>
              <a:rPr lang="en-US" dirty="0" smtClean="0"/>
              <a:t> grade program:</a:t>
            </a:r>
          </a:p>
          <a:p>
            <a:pPr marL="171450" indent="-171450">
              <a:buFontTx/>
              <a:buChar char="-"/>
            </a:pPr>
            <a:r>
              <a:rPr lang="en-US" dirty="0" smtClean="0"/>
              <a:t>We</a:t>
            </a:r>
            <a:r>
              <a:rPr lang="en-US" baseline="0" dirty="0" smtClean="0"/>
              <a:t> complete this worksheet while in our </a:t>
            </a:r>
            <a:r>
              <a:rPr lang="en-US" baseline="0" dirty="0" err="1" smtClean="0"/>
              <a:t>Chickee</a:t>
            </a:r>
            <a:r>
              <a:rPr lang="en-US" baseline="0" dirty="0" smtClean="0"/>
              <a:t> hut and hiking the Butterfly Loop/SWA Greenway Trail System.</a:t>
            </a:r>
          </a:p>
          <a:p>
            <a:pPr marL="171450" indent="-171450">
              <a:buFontTx/>
              <a:buChar char="-"/>
            </a:pPr>
            <a:r>
              <a:rPr lang="en-US" baseline="0" dirty="0" smtClean="0"/>
              <a:t>Major standards we hit are:</a:t>
            </a:r>
          </a:p>
          <a:p>
            <a:pPr marL="628650" lvl="1" indent="-171450" rtl="0">
              <a:buFont typeface="Arial" panose="020B0604020202020204" pitchFamily="34" charset="0"/>
              <a:buChar char="•"/>
            </a:pPr>
            <a:r>
              <a:rPr lang="en-US" sz="1200" kern="1200" dirty="0" smtClean="0">
                <a:solidFill>
                  <a:schemeClr val="tx1"/>
                </a:solidFill>
                <a:effectLst/>
                <a:latin typeface="+mn-lt"/>
                <a:ea typeface="+mn-ea"/>
                <a:cs typeface="+mn-cs"/>
              </a:rPr>
              <a:t>Industry and nature coexist.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Plants and people need clean natural resources for a healthy life.</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Plants and people need water, food/energy, shelter/space, and nutrients.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 SWA protects our natural resources in order for plants and people to live in a healthy community (The booklet reviews how the SWA does that).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Plant identification, as well as parts of a plant and layers of the forest.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Animal identification, as well as signs that animals leave behind to show us they have been there.</a:t>
            </a:r>
            <a:endParaRPr lang="en-US" baseline="0" dirty="0" smtClean="0"/>
          </a:p>
          <a:p>
            <a:pPr marL="628650" lvl="1"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B64E97A0-B812-44D3-857D-88AC2D9772B6}" type="slidenum">
              <a:rPr lang="en-US" smtClean="0"/>
              <a:pPr>
                <a:defRPr/>
              </a:pPr>
              <a:t>13</a:t>
            </a:fld>
            <a:endParaRPr lang="en-US"/>
          </a:p>
        </p:txBody>
      </p:sp>
    </p:spTree>
    <p:extLst>
      <p:ext uri="{BB962C8B-B14F-4D97-AF65-F5344CB8AC3E}">
        <p14:creationId xmlns:p14="http://schemas.microsoft.com/office/powerpoint/2010/main" val="1594133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We also play “Every Tree for Itself” while out on trails. Note that we play our version a little differently due to time constraints and with 3</a:t>
            </a:r>
            <a:r>
              <a:rPr lang="en-US" baseline="30000" dirty="0" smtClean="0"/>
              <a:t>rd</a:t>
            </a:r>
            <a:r>
              <a:rPr lang="en-US" baseline="0" dirty="0" smtClean="0"/>
              <a:t> graders we cannot walk the whole loop and so they do not see all of the habitats. Therefore, instead of comparing habitats we talk about other things that can affect trees (competition and space due to being relocated/development).</a:t>
            </a:r>
          </a:p>
        </p:txBody>
      </p:sp>
      <p:sp>
        <p:nvSpPr>
          <p:cNvPr id="4" name="Slide Number Placeholder 3"/>
          <p:cNvSpPr>
            <a:spLocks noGrp="1"/>
          </p:cNvSpPr>
          <p:nvPr>
            <p:ph type="sldNum" sz="quarter" idx="10"/>
          </p:nvPr>
        </p:nvSpPr>
        <p:spPr/>
        <p:txBody>
          <a:bodyPr/>
          <a:lstStyle/>
          <a:p>
            <a:pPr>
              <a:defRPr/>
            </a:pPr>
            <a:fld id="{B64E97A0-B812-44D3-857D-88AC2D9772B6}" type="slidenum">
              <a:rPr lang="en-US" smtClean="0"/>
              <a:pPr>
                <a:defRPr/>
              </a:pPr>
              <a:t>14</a:t>
            </a:fld>
            <a:endParaRPr lang="en-US"/>
          </a:p>
        </p:txBody>
      </p:sp>
    </p:spTree>
    <p:extLst>
      <p:ext uri="{BB962C8B-B14F-4D97-AF65-F5344CB8AC3E}">
        <p14:creationId xmlns:p14="http://schemas.microsoft.com/office/powerpoint/2010/main" val="637299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For our 7</a:t>
            </a:r>
            <a:r>
              <a:rPr lang="en-US" baseline="30000" dirty="0" smtClean="0"/>
              <a:t>th</a:t>
            </a:r>
            <a:r>
              <a:rPr lang="en-US" dirty="0" smtClean="0"/>
              <a:t> grade program:</a:t>
            </a:r>
          </a:p>
          <a:p>
            <a:pPr marL="171450" indent="-171450">
              <a:buFontTx/>
              <a:buChar char="-"/>
            </a:pPr>
            <a:r>
              <a:rPr lang="en-US" dirty="0" smtClean="0"/>
              <a:t>We</a:t>
            </a:r>
            <a:r>
              <a:rPr lang="en-US" baseline="0" dirty="0" smtClean="0"/>
              <a:t> complete this worksheet while in our </a:t>
            </a:r>
            <a:r>
              <a:rPr lang="en-US" baseline="0" dirty="0" err="1" smtClean="0"/>
              <a:t>Chickee</a:t>
            </a:r>
            <a:r>
              <a:rPr lang="en-US" baseline="0" dirty="0" smtClean="0"/>
              <a:t> hut and hiking the Butterfly Loop/SWA Greenway Trail System</a:t>
            </a:r>
          </a:p>
          <a:p>
            <a:pPr marL="171450" indent="-171450">
              <a:buFontTx/>
              <a:buChar char="-"/>
            </a:pPr>
            <a:r>
              <a:rPr lang="en-US" baseline="0" dirty="0" smtClean="0"/>
              <a:t>Major standards we hit are:</a:t>
            </a:r>
          </a:p>
          <a:p>
            <a:pPr marL="628650" lvl="1" indent="-171450" rtl="0">
              <a:buFont typeface="Arial" panose="020B0604020202020204" pitchFamily="34" charset="0"/>
              <a:buChar char="•"/>
            </a:pPr>
            <a:r>
              <a:rPr lang="en-US" sz="1200" kern="1200" dirty="0" smtClean="0">
                <a:solidFill>
                  <a:schemeClr val="tx1"/>
                </a:solidFill>
                <a:effectLst/>
                <a:latin typeface="+mn-lt"/>
                <a:ea typeface="+mn-ea"/>
                <a:cs typeface="+mn-cs"/>
              </a:rPr>
              <a:t>Industry and nature coexist.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For survival, humans and animals need to adapt to their environment and foster positive relationships. We review what an adaptation is and later do</a:t>
            </a:r>
            <a:r>
              <a:rPr lang="en-US" sz="1200" kern="1200" baseline="0" dirty="0" smtClean="0">
                <a:solidFill>
                  <a:schemeClr val="tx1"/>
                </a:solidFill>
                <a:effectLst/>
                <a:latin typeface="+mn-lt"/>
                <a:ea typeface="+mn-ea"/>
                <a:cs typeface="+mn-cs"/>
              </a:rPr>
              <a:t> an activity that explores bird adaptations.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Food web relationships and energy transfers within nature and within the SWA.</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Plant and animal identification.</a:t>
            </a:r>
            <a:endParaRPr lang="en-US" sz="1100" kern="1200" dirty="0" smtClean="0">
              <a:solidFill>
                <a:schemeClr val="tx1"/>
              </a:solidFill>
              <a:effectLst/>
              <a:latin typeface="+mn-lt"/>
              <a:ea typeface="+mn-ea"/>
              <a:cs typeface="+mn-cs"/>
            </a:endParaRPr>
          </a:p>
          <a:p>
            <a:pPr marL="628650" lvl="1" indent="-171450">
              <a:buFontTx/>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91CF1EE-E4E5-4396-943D-38075149C33D}" type="slidenum">
              <a:rPr lang="en-US" smtClean="0"/>
              <a:pPr/>
              <a:t>15</a:t>
            </a:fld>
            <a:endParaRPr lang="en-US"/>
          </a:p>
        </p:txBody>
      </p:sp>
    </p:spTree>
    <p:extLst>
      <p:ext uri="{BB962C8B-B14F-4D97-AF65-F5344CB8AC3E}">
        <p14:creationId xmlns:p14="http://schemas.microsoft.com/office/powerpoint/2010/main" val="397542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As part of our 7</a:t>
            </a:r>
            <a:r>
              <a:rPr lang="en-US" baseline="30000" dirty="0" smtClean="0"/>
              <a:t>th</a:t>
            </a:r>
            <a:r>
              <a:rPr lang="en-US" baseline="0" dirty="0" smtClean="0"/>
              <a:t> grade lesson, we do an adapted version of Flying WILD’s “Fill the Bill.” Since we do this in the </a:t>
            </a:r>
            <a:r>
              <a:rPr lang="en-US" baseline="0" dirty="0" err="1" smtClean="0"/>
              <a:t>Chickee</a:t>
            </a:r>
            <a:r>
              <a:rPr lang="en-US" baseline="0" dirty="0" smtClean="0"/>
              <a:t> Hut, we have changed it so that our version does not have stations. Instead a set of materials is handed out to each group of students (typically 2-3 students in a group). In the main bag, we have smaller bags. One is filled with photos of birds, another with items that represent their beaks/tools they use to get their food, and the last bag is filled with examples of their food.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students draw a picture of their birds’ beaks, then try to match the beak to the tool. Once they have done that, they match the tool/break with the food the bird eats. Lastly, by using all of the information they have in front of them, they hypothesize what habitat these birds would live in (water, forest, etc.)</a:t>
            </a:r>
          </a:p>
          <a:p>
            <a:endParaRPr lang="en-US" dirty="0"/>
          </a:p>
        </p:txBody>
      </p:sp>
      <p:sp>
        <p:nvSpPr>
          <p:cNvPr id="4" name="Slide Number Placeholder 3"/>
          <p:cNvSpPr>
            <a:spLocks noGrp="1"/>
          </p:cNvSpPr>
          <p:nvPr>
            <p:ph type="sldNum" sz="quarter" idx="10"/>
          </p:nvPr>
        </p:nvSpPr>
        <p:spPr/>
        <p:txBody>
          <a:bodyPr/>
          <a:lstStyle/>
          <a:p>
            <a:fld id="{891CF1EE-E4E5-4396-943D-38075149C33D}" type="slidenum">
              <a:rPr lang="en-US" smtClean="0"/>
              <a:pPr/>
              <a:t>16</a:t>
            </a:fld>
            <a:endParaRPr lang="en-US"/>
          </a:p>
        </p:txBody>
      </p:sp>
    </p:spTree>
    <p:extLst>
      <p:ext uri="{BB962C8B-B14F-4D97-AF65-F5344CB8AC3E}">
        <p14:creationId xmlns:p14="http://schemas.microsoft.com/office/powerpoint/2010/main" val="1761944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a:t>
            </a:r>
            <a:r>
              <a:rPr lang="en-US" baseline="0" dirty="0" smtClean="0"/>
              <a:t> summer, we also host a specialized summer program for grades 6</a:t>
            </a:r>
            <a:r>
              <a:rPr lang="en-US" baseline="30000" dirty="0" smtClean="0"/>
              <a:t>th</a:t>
            </a:r>
            <a:r>
              <a:rPr lang="en-US" baseline="0" dirty="0" smtClean="0"/>
              <a:t> through 8</a:t>
            </a:r>
            <a:r>
              <a:rPr lang="en-US" baseline="30000" dirty="0" smtClean="0"/>
              <a:t>th</a:t>
            </a:r>
            <a:r>
              <a:rPr lang="en-US" baseline="0" dirty="0" smtClean="0"/>
              <a:t> (our 3R Ambassador Program).</a:t>
            </a:r>
          </a:p>
          <a:p>
            <a:r>
              <a:rPr lang="en-US" baseline="0" dirty="0" smtClean="0"/>
              <a:t>During this week in June, they get behind-the-scenes tours of:</a:t>
            </a:r>
          </a:p>
          <a:p>
            <a:pPr marL="628650" lvl="1" indent="-171450">
              <a:buFont typeface="Arial" panose="020B0604020202020204" pitchFamily="34" charset="0"/>
              <a:buChar char="•"/>
            </a:pPr>
            <a:r>
              <a:rPr lang="en-US" baseline="0" dirty="0" smtClean="0"/>
              <a:t>One of our transfer stations</a:t>
            </a:r>
          </a:p>
          <a:p>
            <a:pPr marL="628650" lvl="1" indent="-171450">
              <a:buFont typeface="Arial" panose="020B0604020202020204" pitchFamily="34" charset="0"/>
              <a:buChar char="•"/>
            </a:pPr>
            <a:r>
              <a:rPr lang="en-US" baseline="0" dirty="0" smtClean="0"/>
              <a:t>Recovered Materials Processing Facility (recycling)</a:t>
            </a:r>
          </a:p>
          <a:p>
            <a:pPr marL="628650" lvl="1" indent="-171450">
              <a:buFont typeface="Arial" panose="020B0604020202020204" pitchFamily="34" charset="0"/>
              <a:buChar char="•"/>
            </a:pPr>
            <a:r>
              <a:rPr lang="en-US" baseline="0" dirty="0" smtClean="0"/>
              <a:t>Home Chemical Recycling Center</a:t>
            </a:r>
          </a:p>
          <a:p>
            <a:pPr marL="628650" lvl="1" indent="-171450">
              <a:buFont typeface="Arial" panose="020B0604020202020204" pitchFamily="34" charset="0"/>
              <a:buChar char="•"/>
            </a:pPr>
            <a:r>
              <a:rPr lang="en-US" baseline="0" dirty="0" smtClean="0"/>
              <a:t>Utilities</a:t>
            </a:r>
          </a:p>
          <a:p>
            <a:pPr marL="628650" lvl="1" indent="-171450">
              <a:buFont typeface="Arial" panose="020B0604020202020204" pitchFamily="34" charset="0"/>
              <a:buChar char="•"/>
            </a:pPr>
            <a:r>
              <a:rPr lang="en-US" baseline="0" dirty="0" smtClean="0"/>
              <a:t>Landfill</a:t>
            </a:r>
          </a:p>
          <a:p>
            <a:pPr marL="628650" lvl="1" indent="-171450">
              <a:buFont typeface="Arial" panose="020B0604020202020204" pitchFamily="34" charset="0"/>
              <a:buChar char="•"/>
            </a:pPr>
            <a:r>
              <a:rPr lang="en-US" baseline="0" dirty="0" smtClean="0"/>
              <a:t>Renewable Energy Facility 2</a:t>
            </a:r>
          </a:p>
          <a:p>
            <a:pPr marL="628650" lvl="1" indent="-171450">
              <a:buFont typeface="Arial" panose="020B0604020202020204" pitchFamily="34" charset="0"/>
              <a:buChar char="•"/>
            </a:pPr>
            <a:r>
              <a:rPr lang="en-US" baseline="0" dirty="0" smtClean="0"/>
              <a:t>Butterfly Loop</a:t>
            </a:r>
          </a:p>
          <a:p>
            <a:pPr marL="0" lvl="0" indent="0" algn="thaiDist">
              <a:buFont typeface="Arial" panose="020B0604020202020204" pitchFamily="34" charset="0"/>
              <a:buNone/>
            </a:pPr>
            <a:r>
              <a:rPr lang="en-US" baseline="0" dirty="0" smtClean="0"/>
              <a:t>They also get to participate in some fun activities like:</a:t>
            </a:r>
          </a:p>
          <a:p>
            <a:pPr marL="628650" lvl="1" indent="-171450" algn="thaiDist">
              <a:buFont typeface="Arial" panose="020B0604020202020204" pitchFamily="34" charset="0"/>
              <a:buChar char="•"/>
            </a:pPr>
            <a:r>
              <a:rPr lang="en-US" baseline="0" dirty="0" smtClean="0"/>
              <a:t>Canoeing and swamp tromping at Grassy Waters Preserve (which we share a trail with)</a:t>
            </a:r>
          </a:p>
          <a:p>
            <a:pPr marL="628650" lvl="1" indent="-171450" algn="thaiDist">
              <a:buFont typeface="Arial" panose="020B0604020202020204" pitchFamily="34" charset="0"/>
              <a:buChar char="•"/>
            </a:pPr>
            <a:r>
              <a:rPr lang="en-US" baseline="0" dirty="0" smtClean="0"/>
              <a:t>Making an edible landfill (which if anyone came to our presentation last year, you may have done with us)</a:t>
            </a:r>
          </a:p>
          <a:p>
            <a:pPr marL="628650" lvl="1"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891CF1EE-E4E5-4396-943D-38075149C33D}" type="slidenum">
              <a:rPr lang="en-US" smtClean="0"/>
              <a:pPr/>
              <a:t>17</a:t>
            </a:fld>
            <a:endParaRPr lang="en-US"/>
          </a:p>
        </p:txBody>
      </p:sp>
    </p:spTree>
    <p:extLst>
      <p:ext uri="{BB962C8B-B14F-4D97-AF65-F5344CB8AC3E}">
        <p14:creationId xmlns:p14="http://schemas.microsoft.com/office/powerpoint/2010/main" val="2813323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a:t>
            </a:r>
            <a:r>
              <a:rPr lang="en-US" baseline="0" dirty="0" err="1" smtClean="0"/>
              <a:t>ReTeach</a:t>
            </a:r>
            <a:r>
              <a:rPr lang="en-US" baseline="0" dirty="0" smtClean="0"/>
              <a:t> Waste Program is the educator version of our 3R Ambassador Program! It is a week-long specialized program that provides professional development workshops for the educators using guides and activities through Project Learning Tree, Project WILD and Florida’s Everglades Literacy program.</a:t>
            </a:r>
          </a:p>
          <a:p>
            <a:endParaRPr lang="en-US" baseline="0" dirty="0" smtClean="0"/>
          </a:p>
          <a:p>
            <a:r>
              <a:rPr lang="en-US" baseline="0" dirty="0" smtClean="0"/>
              <a:t>They also participate in behind-the-scenes tours of:</a:t>
            </a:r>
          </a:p>
          <a:p>
            <a:pPr marL="628650" lvl="1" indent="-171450">
              <a:buFont typeface="Arial" panose="020B0604020202020204" pitchFamily="34" charset="0"/>
              <a:buChar char="•"/>
            </a:pPr>
            <a:r>
              <a:rPr lang="en-US" baseline="0" dirty="0" smtClean="0"/>
              <a:t>One of our transfer stations</a:t>
            </a:r>
          </a:p>
          <a:p>
            <a:pPr marL="628650" lvl="1" indent="-171450">
              <a:buFont typeface="Arial" panose="020B0604020202020204" pitchFamily="34" charset="0"/>
              <a:buChar char="•"/>
            </a:pPr>
            <a:r>
              <a:rPr lang="en-US" baseline="0" dirty="0" smtClean="0"/>
              <a:t>Recovered Materials Processing Facility (recycling)</a:t>
            </a:r>
          </a:p>
          <a:p>
            <a:pPr marL="628650" lvl="1" indent="-171450">
              <a:buFont typeface="Arial" panose="020B0604020202020204" pitchFamily="34" charset="0"/>
              <a:buChar char="•"/>
            </a:pPr>
            <a:r>
              <a:rPr lang="en-US" baseline="0" dirty="0" smtClean="0"/>
              <a:t>Renewable Energy Facility 2</a:t>
            </a:r>
          </a:p>
          <a:p>
            <a:pPr marL="628650" lvl="1" indent="-171450">
              <a:buFont typeface="Arial" panose="020B0604020202020204" pitchFamily="34" charset="0"/>
              <a:buChar char="•"/>
            </a:pPr>
            <a:r>
              <a:rPr lang="en-US" baseline="0" dirty="0" smtClean="0"/>
              <a:t>Butterfly Loop</a:t>
            </a:r>
          </a:p>
          <a:p>
            <a:pPr marL="457200" lvl="1" indent="0">
              <a:buFont typeface="Arial" panose="020B0604020202020204" pitchFamily="34" charset="0"/>
              <a:buNone/>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They also get to tour and participate in some fun activities with Resource Depot, which is a reuse center for teachers!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~Show Video!~</a:t>
            </a:r>
          </a:p>
          <a:p>
            <a:endParaRPr lang="en-US" dirty="0"/>
          </a:p>
        </p:txBody>
      </p:sp>
      <p:sp>
        <p:nvSpPr>
          <p:cNvPr id="4" name="Slide Number Placeholder 3"/>
          <p:cNvSpPr>
            <a:spLocks noGrp="1"/>
          </p:cNvSpPr>
          <p:nvPr>
            <p:ph type="sldNum" sz="quarter" idx="10"/>
          </p:nvPr>
        </p:nvSpPr>
        <p:spPr/>
        <p:txBody>
          <a:bodyPr/>
          <a:lstStyle/>
          <a:p>
            <a:fld id="{891CF1EE-E4E5-4396-943D-38075149C33D}" type="slidenum">
              <a:rPr lang="en-US" smtClean="0"/>
              <a:pPr/>
              <a:t>18</a:t>
            </a:fld>
            <a:endParaRPr lang="en-US"/>
          </a:p>
        </p:txBody>
      </p:sp>
    </p:spTree>
    <p:extLst>
      <p:ext uri="{BB962C8B-B14F-4D97-AF65-F5344CB8AC3E}">
        <p14:creationId xmlns:p14="http://schemas.microsoft.com/office/powerpoint/2010/main" val="3099837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people who want to learn</a:t>
            </a:r>
            <a:r>
              <a:rPr lang="en-US" baseline="0" dirty="0" smtClean="0"/>
              <a:t> on their own, we have interpretive signage throughout our trail system:</a:t>
            </a:r>
          </a:p>
          <a:p>
            <a:pPr marL="171450" indent="-171450">
              <a:buFont typeface="Arial" panose="020B0604020202020204" pitchFamily="34" charset="0"/>
              <a:buChar char="•"/>
            </a:pPr>
            <a:r>
              <a:rPr lang="en-US" baseline="0" dirty="0" smtClean="0"/>
              <a:t>Signs have QR codes which will direct them towards our website and more detailed information, if they would like it.</a:t>
            </a:r>
          </a:p>
          <a:p>
            <a:pPr marL="171450" indent="-171450">
              <a:buFont typeface="Arial" panose="020B0604020202020204" pitchFamily="34" charset="0"/>
              <a:buChar char="•"/>
            </a:pPr>
            <a:r>
              <a:rPr lang="en-US" baseline="0" dirty="0" smtClean="0"/>
              <a:t>Plant Identification signs – they also will have QR codes which direct them to more information about these plants if they would like.</a:t>
            </a:r>
          </a:p>
          <a:p>
            <a:pPr marL="171450" indent="-171450">
              <a:buFont typeface="Arial" panose="020B0604020202020204" pitchFamily="34" charset="0"/>
              <a:buChar char="•"/>
            </a:pPr>
            <a:r>
              <a:rPr lang="en-US" baseline="0" dirty="0" smtClean="0"/>
              <a:t>If people cannot make it our to our trails, we offer a virtual tour of our Butterfly Loop on our website.</a:t>
            </a:r>
            <a:endParaRPr lang="en-US" dirty="0"/>
          </a:p>
        </p:txBody>
      </p:sp>
      <p:sp>
        <p:nvSpPr>
          <p:cNvPr id="4" name="Slide Number Placeholder 3"/>
          <p:cNvSpPr>
            <a:spLocks noGrp="1"/>
          </p:cNvSpPr>
          <p:nvPr>
            <p:ph type="sldNum" sz="quarter" idx="10"/>
          </p:nvPr>
        </p:nvSpPr>
        <p:spPr/>
        <p:txBody>
          <a:bodyPr/>
          <a:lstStyle/>
          <a:p>
            <a:fld id="{891CF1EE-E4E5-4396-943D-38075149C33D}" type="slidenum">
              <a:rPr lang="en-US" smtClean="0"/>
              <a:pPr/>
              <a:t>19</a:t>
            </a:fld>
            <a:endParaRPr lang="en-US"/>
          </a:p>
        </p:txBody>
      </p:sp>
    </p:spTree>
    <p:extLst>
      <p:ext uri="{BB962C8B-B14F-4D97-AF65-F5344CB8AC3E}">
        <p14:creationId xmlns:p14="http://schemas.microsoft.com/office/powerpoint/2010/main" val="3328923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today, we will be covering the following…</a:t>
            </a:r>
            <a:endParaRPr lang="en-US" dirty="0"/>
          </a:p>
        </p:txBody>
      </p:sp>
      <p:sp>
        <p:nvSpPr>
          <p:cNvPr id="4" name="Slide Number Placeholder 3"/>
          <p:cNvSpPr>
            <a:spLocks noGrp="1"/>
          </p:cNvSpPr>
          <p:nvPr>
            <p:ph type="sldNum" sz="quarter" idx="10"/>
          </p:nvPr>
        </p:nvSpPr>
        <p:spPr/>
        <p:txBody>
          <a:bodyPr/>
          <a:lstStyle/>
          <a:p>
            <a:fld id="{891CF1EE-E4E5-4396-943D-38075149C33D}" type="slidenum">
              <a:rPr lang="en-US" smtClean="0"/>
              <a:pPr/>
              <a:t>2</a:t>
            </a:fld>
            <a:endParaRPr lang="en-US" dirty="0"/>
          </a:p>
        </p:txBody>
      </p:sp>
    </p:spTree>
    <p:extLst>
      <p:ext uri="{BB962C8B-B14F-4D97-AF65-F5344CB8AC3E}">
        <p14:creationId xmlns:p14="http://schemas.microsoft.com/office/powerpoint/2010/main" val="1344432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self-guided tours, we also provide</a:t>
            </a:r>
            <a:r>
              <a:rPr lang="en-US" baseline="0" dirty="0" smtClean="0"/>
              <a:t> brochures for the public that can be found underneath our trail head maps!</a:t>
            </a:r>
          </a:p>
          <a:p>
            <a:r>
              <a:rPr lang="en-US" baseline="0" dirty="0" smtClean="0"/>
              <a:t>Each brochure has information on plants and a list of plants to identify. On our newest brochure, our Rookery trail brochure, there is information about 5 of our most common birds found in the Rookery and photos so that people can identify them. Afterwards if you would like, you can come up and take one of our brochures as an example.</a:t>
            </a:r>
            <a:endParaRPr lang="en-US" dirty="0"/>
          </a:p>
        </p:txBody>
      </p:sp>
      <p:sp>
        <p:nvSpPr>
          <p:cNvPr id="4" name="Slide Number Placeholder 3"/>
          <p:cNvSpPr>
            <a:spLocks noGrp="1"/>
          </p:cNvSpPr>
          <p:nvPr>
            <p:ph type="sldNum" sz="quarter" idx="10"/>
          </p:nvPr>
        </p:nvSpPr>
        <p:spPr/>
        <p:txBody>
          <a:bodyPr/>
          <a:lstStyle/>
          <a:p>
            <a:fld id="{891CF1EE-E4E5-4396-943D-38075149C33D}" type="slidenum">
              <a:rPr lang="en-US" smtClean="0"/>
              <a:pPr/>
              <a:t>20</a:t>
            </a:fld>
            <a:endParaRPr lang="en-US"/>
          </a:p>
        </p:txBody>
      </p:sp>
    </p:spTree>
    <p:extLst>
      <p:ext uri="{BB962C8B-B14F-4D97-AF65-F5344CB8AC3E}">
        <p14:creationId xmlns:p14="http://schemas.microsoft.com/office/powerpoint/2010/main" val="2809928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kern="1200" dirty="0" smtClean="0">
                <a:solidFill>
                  <a:schemeClr val="tx1"/>
                </a:solidFill>
                <a:effectLst/>
                <a:latin typeface="+mn-lt"/>
                <a:ea typeface="+mn-ea"/>
                <a:cs typeface="+mn-cs"/>
              </a:rPr>
              <a:t>The next couple of slides will explore various ways we reach out to the community beyond students </a:t>
            </a:r>
            <a:r>
              <a:rPr lang="en-US" sz="1200" b="0" i="0" kern="1200" smtClean="0">
                <a:solidFill>
                  <a:schemeClr val="tx1"/>
                </a:solidFill>
                <a:effectLst/>
                <a:latin typeface="+mn-lt"/>
                <a:ea typeface="+mn-ea"/>
                <a:cs typeface="+mn-cs"/>
              </a:rPr>
              <a:t>and teachers</a:t>
            </a:r>
          </a:p>
          <a:p>
            <a:pPr marL="171450" indent="-171450">
              <a:buFontTx/>
              <a:buChar char="-"/>
            </a:pPr>
            <a:r>
              <a:rPr lang="en-US" sz="1200" b="0" i="0" kern="1200" dirty="0" smtClean="0">
                <a:solidFill>
                  <a:schemeClr val="tx1"/>
                </a:solidFill>
                <a:effectLst/>
                <a:latin typeface="+mn-lt"/>
                <a:ea typeface="+mn-ea"/>
                <a:cs typeface="+mn-cs"/>
              </a:rPr>
              <a:t>celebrates the harmony of industry and nature, bringing awareness to recycling and solid waste issues</a:t>
            </a:r>
          </a:p>
          <a:p>
            <a:pPr marL="171450" indent="-171450">
              <a:buFontTx/>
              <a:buChar char="-"/>
            </a:pPr>
            <a:r>
              <a:rPr lang="en-US" sz="1200" b="0" i="0" kern="1200" dirty="0" smtClean="0">
                <a:solidFill>
                  <a:schemeClr val="tx1"/>
                </a:solidFill>
                <a:effectLst/>
                <a:latin typeface="+mn-lt"/>
                <a:ea typeface="+mn-ea"/>
                <a:cs typeface="+mn-cs"/>
              </a:rPr>
              <a:t>Proceeds benefit the nonprofit </a:t>
            </a:r>
            <a:r>
              <a:rPr lang="en-US" sz="1200" b="0" i="0" u="none" kern="1200" dirty="0" smtClean="0">
                <a:solidFill>
                  <a:schemeClr val="tx1"/>
                </a:solidFill>
                <a:effectLst/>
                <a:latin typeface="+mn-lt"/>
                <a:ea typeface="+mn-ea"/>
                <a:cs typeface="+mn-cs"/>
              </a:rPr>
              <a:t>Resource</a:t>
            </a:r>
            <a:r>
              <a:rPr lang="en-US" sz="1200" b="0" i="0" u="none" kern="1200" baseline="0" dirty="0" smtClean="0">
                <a:solidFill>
                  <a:schemeClr val="tx1"/>
                </a:solidFill>
                <a:effectLst/>
                <a:latin typeface="+mn-lt"/>
                <a:ea typeface="+mn-ea"/>
                <a:cs typeface="+mn-cs"/>
              </a:rPr>
              <a:t> Depot and</a:t>
            </a:r>
            <a:r>
              <a:rPr lang="en-US" sz="1200" b="0" i="0" u="none"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their efforts to inspire creativity, conservation and community engagement through reuse</a:t>
            </a:r>
          </a:p>
          <a:p>
            <a:pPr marL="171450" indent="-171450">
              <a:buFontTx/>
              <a:buChar char="-"/>
            </a:pPr>
            <a:r>
              <a:rPr lang="en-US" sz="1200" b="0" i="0" kern="1200" dirty="0" smtClean="0">
                <a:solidFill>
                  <a:schemeClr val="tx1"/>
                </a:solidFill>
                <a:effectLst/>
                <a:latin typeface="+mn-lt"/>
                <a:ea typeface="+mn-ea"/>
                <a:cs typeface="+mn-cs"/>
              </a:rPr>
              <a:t>Before we started this 5k,</a:t>
            </a:r>
            <a:r>
              <a:rPr lang="en-US" sz="1200" b="0" i="0" kern="1200" baseline="0" dirty="0" smtClean="0">
                <a:solidFill>
                  <a:schemeClr val="tx1"/>
                </a:solidFill>
                <a:effectLst/>
                <a:latin typeface="+mn-lt"/>
                <a:ea typeface="+mn-ea"/>
                <a:cs typeface="+mn-cs"/>
              </a:rPr>
              <a:t> our trails were not widely known about or utilized so this was 1 way to bring attention to them</a:t>
            </a:r>
          </a:p>
          <a:p>
            <a:pPr marL="171450" indent="-171450">
              <a:buFontTx/>
              <a:buChar char="-"/>
            </a:pPr>
            <a:r>
              <a:rPr lang="en-US" sz="1200" b="0" i="0" kern="1200" baseline="0" dirty="0" smtClean="0">
                <a:solidFill>
                  <a:schemeClr val="tx1"/>
                </a:solidFill>
                <a:effectLst/>
                <a:latin typeface="+mn-lt"/>
                <a:ea typeface="+mn-ea"/>
                <a:cs typeface="+mn-cs"/>
              </a:rPr>
              <a:t>We get about 300 registrants a year</a:t>
            </a:r>
          </a:p>
          <a:p>
            <a:pPr marL="171450" indent="-171450">
              <a:buFontTx/>
              <a:buChar char="-"/>
            </a:pPr>
            <a:r>
              <a:rPr lang="en-US" sz="1200" b="0" i="0" kern="1200" baseline="0" dirty="0" err="1" smtClean="0">
                <a:solidFill>
                  <a:schemeClr val="tx1"/>
                </a:solidFill>
                <a:effectLst/>
                <a:latin typeface="+mn-lt"/>
                <a:ea typeface="+mn-ea"/>
                <a:cs typeface="+mn-cs"/>
              </a:rPr>
              <a:t>Accuchip</a:t>
            </a:r>
            <a:r>
              <a:rPr lang="en-US" sz="1200" b="0" i="0" kern="1200" baseline="0" dirty="0" smtClean="0">
                <a:solidFill>
                  <a:schemeClr val="tx1"/>
                </a:solidFill>
                <a:effectLst/>
                <a:latin typeface="+mn-lt"/>
                <a:ea typeface="+mn-ea"/>
                <a:cs typeface="+mn-cs"/>
              </a:rPr>
              <a:t> </a:t>
            </a:r>
            <a:endParaRPr lang="en-US" sz="1200" b="0" i="0" kern="1200" dirty="0" smtClean="0">
              <a:solidFill>
                <a:schemeClr val="tx1"/>
              </a:solidFill>
              <a:effectLst/>
              <a:latin typeface="+mn-lt"/>
              <a:ea typeface="+mn-ea"/>
              <a:cs typeface="+mn-cs"/>
            </a:endParaRPr>
          </a:p>
          <a:p>
            <a:pPr marL="171450" indent="-171450">
              <a:buFontTx/>
              <a:buChar char="-"/>
            </a:pPr>
            <a:r>
              <a:rPr lang="en-US" sz="1200" b="0" i="0" kern="1200" dirty="0" smtClean="0">
                <a:solidFill>
                  <a:schemeClr val="tx1"/>
                </a:solidFill>
                <a:effectLst/>
                <a:latin typeface="+mn-lt"/>
                <a:ea typeface="+mn-ea"/>
                <a:cs typeface="+mn-cs"/>
              </a:rPr>
              <a:t>Sunday April 5, 2020 – our 6</a:t>
            </a:r>
            <a:r>
              <a:rPr lang="en-US" sz="1200" b="0" i="0" kern="1200" baseline="30000" dirty="0" smtClean="0">
                <a:solidFill>
                  <a:schemeClr val="tx1"/>
                </a:solidFill>
                <a:effectLst/>
                <a:latin typeface="+mn-lt"/>
                <a:ea typeface="+mn-ea"/>
                <a:cs typeface="+mn-cs"/>
              </a:rPr>
              <a:t>th</a:t>
            </a:r>
            <a:r>
              <a:rPr lang="en-US" sz="1200" b="0" i="0" kern="1200" dirty="0" smtClean="0">
                <a:solidFill>
                  <a:schemeClr val="tx1"/>
                </a:solidFill>
                <a:effectLst/>
                <a:latin typeface="+mn-lt"/>
                <a:ea typeface="+mn-ea"/>
                <a:cs typeface="+mn-cs"/>
              </a:rPr>
              <a:t> annual race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91CF1EE-E4E5-4396-943D-38075149C33D}" type="slidenum">
              <a:rPr lang="en-US" smtClean="0"/>
              <a:pPr/>
              <a:t>21</a:t>
            </a:fld>
            <a:endParaRPr lang="en-US"/>
          </a:p>
        </p:txBody>
      </p:sp>
    </p:spTree>
    <p:extLst>
      <p:ext uri="{BB962C8B-B14F-4D97-AF65-F5344CB8AC3E}">
        <p14:creationId xmlns:p14="http://schemas.microsoft.com/office/powerpoint/2010/main" val="2139666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Geocaches</a:t>
            </a:r>
            <a:r>
              <a:rPr lang="en-US" baseline="0" dirty="0" smtClean="0"/>
              <a:t> have been set up for several years</a:t>
            </a:r>
          </a:p>
          <a:p>
            <a:r>
              <a:rPr lang="en-US" baseline="0" dirty="0" smtClean="0"/>
              <a:t>We maintain the geocaches with log books and the ones big enough with </a:t>
            </a:r>
            <a:r>
              <a:rPr lang="en-US" baseline="0" dirty="0" err="1" smtClean="0"/>
              <a:t>geocoins</a:t>
            </a:r>
            <a:r>
              <a:rPr lang="en-US" baseline="0" dirty="0" smtClean="0"/>
              <a:t> like the new snail kite ones we have</a:t>
            </a:r>
          </a:p>
          <a:p>
            <a:r>
              <a:rPr lang="en-US" baseline="0" dirty="0" smtClean="0"/>
              <a:t>Just purchased new geocache containers with plans to set up new geocache landmarks along the trail wit clues including educational information about the trails, habitats, flora, and fauna</a:t>
            </a:r>
          </a:p>
          <a:p>
            <a:endParaRPr lang="en-US" dirty="0"/>
          </a:p>
        </p:txBody>
      </p:sp>
      <p:sp>
        <p:nvSpPr>
          <p:cNvPr id="4" name="Slide Number Placeholder 3"/>
          <p:cNvSpPr>
            <a:spLocks noGrp="1"/>
          </p:cNvSpPr>
          <p:nvPr>
            <p:ph type="sldNum" sz="quarter" idx="10"/>
          </p:nvPr>
        </p:nvSpPr>
        <p:spPr/>
        <p:txBody>
          <a:bodyPr/>
          <a:lstStyle/>
          <a:p>
            <a:fld id="{891CF1EE-E4E5-4396-943D-38075149C33D}" type="slidenum">
              <a:rPr lang="en-US" smtClean="0"/>
              <a:pPr/>
              <a:t>22</a:t>
            </a:fld>
            <a:endParaRPr lang="en-US"/>
          </a:p>
        </p:txBody>
      </p:sp>
    </p:spTree>
    <p:extLst>
      <p:ext uri="{BB962C8B-B14F-4D97-AF65-F5344CB8AC3E}">
        <p14:creationId xmlns:p14="http://schemas.microsoft.com/office/powerpoint/2010/main" val="929256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of google maps to keep track of where cameras go</a:t>
            </a:r>
          </a:p>
          <a:p>
            <a:r>
              <a:rPr lang="en-US" dirty="0" smtClean="0"/>
              <a:t>-Updated every time the camera is placed in a new area</a:t>
            </a:r>
          </a:p>
          <a:p>
            <a:r>
              <a:rPr lang="en-US" dirty="0" smtClean="0"/>
              <a:t>-Screenshots</a:t>
            </a:r>
            <a:r>
              <a:rPr lang="en-US" baseline="0" dirty="0" smtClean="0"/>
              <a:t> highlighting where the images are from are added into the </a:t>
            </a:r>
            <a:r>
              <a:rPr lang="en-US" baseline="0" dirty="0" err="1" smtClean="0"/>
              <a:t>youtube</a:t>
            </a:r>
            <a:r>
              <a:rPr lang="en-US" baseline="0" dirty="0" smtClean="0"/>
              <a:t> video clip for the month</a:t>
            </a:r>
          </a:p>
          <a:p>
            <a:r>
              <a:rPr lang="en-US" baseline="0" dirty="0" smtClean="0"/>
              <a:t>-Posted on the 1</a:t>
            </a:r>
            <a:r>
              <a:rPr lang="en-US" baseline="30000" dirty="0" smtClean="0"/>
              <a:t>st</a:t>
            </a:r>
            <a:r>
              <a:rPr lang="en-US" baseline="0" dirty="0" smtClean="0"/>
              <a:t> or 2</a:t>
            </a:r>
            <a:r>
              <a:rPr lang="en-US" baseline="30000" dirty="0" smtClean="0"/>
              <a:t>nd</a:t>
            </a:r>
            <a:r>
              <a:rPr lang="en-US" baseline="0" dirty="0" smtClean="0"/>
              <a:t> Thursday of every month #</a:t>
            </a:r>
            <a:r>
              <a:rPr lang="en-US" baseline="0" dirty="0" err="1" smtClean="0"/>
              <a:t>TrailCamThursday</a:t>
            </a:r>
            <a:endParaRPr lang="en-US" baseline="0" dirty="0" smtClean="0"/>
          </a:p>
          <a:p>
            <a:r>
              <a:rPr lang="en-US" baseline="0" dirty="0" smtClean="0"/>
              <a:t>-posted on our Facebook page and Instagram </a:t>
            </a:r>
          </a:p>
          <a:p>
            <a:endParaRPr lang="en-US" dirty="0"/>
          </a:p>
        </p:txBody>
      </p:sp>
      <p:sp>
        <p:nvSpPr>
          <p:cNvPr id="4" name="Slide Number Placeholder 3"/>
          <p:cNvSpPr>
            <a:spLocks noGrp="1"/>
          </p:cNvSpPr>
          <p:nvPr>
            <p:ph type="sldNum" sz="quarter" idx="10"/>
          </p:nvPr>
        </p:nvSpPr>
        <p:spPr/>
        <p:txBody>
          <a:bodyPr/>
          <a:lstStyle/>
          <a:p>
            <a:fld id="{891CF1EE-E4E5-4396-943D-38075149C33D}" type="slidenum">
              <a:rPr lang="en-US" smtClean="0"/>
              <a:pPr/>
              <a:t>23</a:t>
            </a:fld>
            <a:endParaRPr lang="en-US"/>
          </a:p>
        </p:txBody>
      </p:sp>
    </p:spTree>
    <p:extLst>
      <p:ext uri="{BB962C8B-B14F-4D97-AF65-F5344CB8AC3E}">
        <p14:creationId xmlns:p14="http://schemas.microsoft.com/office/powerpoint/2010/main" val="1801005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you can see…. Nature and Industry</a:t>
            </a:r>
            <a:r>
              <a:rPr lang="en-US" baseline="0" dirty="0" smtClean="0"/>
              <a:t> CAN coexist </a:t>
            </a:r>
          </a:p>
          <a:p>
            <a:r>
              <a:rPr lang="en-US" baseline="0" dirty="0" smtClean="0"/>
              <a:t>We use various methods to reach all members of the community from children to adults</a:t>
            </a:r>
            <a:endParaRPr lang="en-US" dirty="0" smtClean="0"/>
          </a:p>
          <a:p>
            <a:r>
              <a:rPr lang="en-US" dirty="0" smtClean="0"/>
              <a:t>How can we follow the 4</a:t>
            </a:r>
            <a:r>
              <a:rPr lang="en-US" baseline="0" dirty="0" smtClean="0"/>
              <a:t> Rs?</a:t>
            </a:r>
          </a:p>
          <a:p>
            <a:r>
              <a:rPr lang="en-US" baseline="0" dirty="0" smtClean="0"/>
              <a:t>There is a reason they are in this order. Explain all of the Rs and give some examples.</a:t>
            </a:r>
          </a:p>
          <a:p>
            <a:endParaRPr lang="en-US" baseline="0" dirty="0" smtClean="0"/>
          </a:p>
          <a:p>
            <a:r>
              <a:rPr lang="en-US" b="1" u="sng" baseline="0" dirty="0" smtClean="0"/>
              <a:t>Reduce &amp; Reuse</a:t>
            </a:r>
          </a:p>
          <a:p>
            <a:pPr marL="232943" indent="-232943">
              <a:buAutoNum type="arabicPeriod"/>
            </a:pPr>
            <a:r>
              <a:rPr lang="en-US" b="0" u="none" baseline="0" dirty="0" smtClean="0"/>
              <a:t>Donate old items</a:t>
            </a:r>
          </a:p>
          <a:p>
            <a:pPr marL="232943" indent="-232943">
              <a:buAutoNum type="arabicPeriod"/>
            </a:pPr>
            <a:r>
              <a:rPr lang="en-US" b="0" u="none" baseline="0" dirty="0" smtClean="0"/>
              <a:t>Repair items</a:t>
            </a:r>
          </a:p>
          <a:p>
            <a:pPr marL="232943" indent="-232943">
              <a:buAutoNum type="arabicPeriod"/>
            </a:pPr>
            <a:r>
              <a:rPr lang="en-US" b="0" u="none" baseline="0" dirty="0" smtClean="0"/>
              <a:t>Reuse bags</a:t>
            </a:r>
          </a:p>
          <a:p>
            <a:pPr marL="232943" indent="-232943">
              <a:buAutoNum type="arabicPeriod"/>
            </a:pPr>
            <a:r>
              <a:rPr lang="en-US" b="0" u="none" baseline="0" dirty="0" err="1" smtClean="0"/>
              <a:t>Enviro</a:t>
            </a:r>
            <a:r>
              <a:rPr lang="en-US" b="0" u="none" baseline="0" dirty="0" smtClean="0"/>
              <a:t>-shop</a:t>
            </a:r>
          </a:p>
          <a:p>
            <a:pPr marL="232943" indent="-232943">
              <a:buAutoNum type="arabicPeriod"/>
            </a:pPr>
            <a:r>
              <a:rPr lang="en-US" b="0" u="none" baseline="0" dirty="0" smtClean="0"/>
              <a:t>Compost</a:t>
            </a:r>
          </a:p>
          <a:p>
            <a:endParaRPr lang="en-US" dirty="0" smtClean="0"/>
          </a:p>
          <a:p>
            <a:r>
              <a:rPr lang="en-US" dirty="0" smtClean="0"/>
              <a:t>Finally, we want to send you home with the most important part of our</a:t>
            </a:r>
            <a:r>
              <a:rPr lang="en-US" baseline="0" dirty="0" smtClean="0"/>
              <a:t> message. We want you to RETHINK your waste. How can you change one thing in your life today to make less waste. Think about this tonight and tomorrow and try to rethink waste everyday.</a:t>
            </a:r>
          </a:p>
          <a:p>
            <a:endParaRPr lang="en-US" baseline="0" dirty="0" smtClean="0"/>
          </a:p>
          <a:p>
            <a:r>
              <a:rPr lang="en-US" baseline="0" dirty="0" smtClean="0"/>
              <a:t>So you see….Nature and Industry CAN coexist!</a:t>
            </a:r>
            <a:endParaRPr lang="en-US" dirty="0"/>
          </a:p>
        </p:txBody>
      </p:sp>
      <p:sp>
        <p:nvSpPr>
          <p:cNvPr id="4" name="Slide Number Placeholder 3"/>
          <p:cNvSpPr>
            <a:spLocks noGrp="1"/>
          </p:cNvSpPr>
          <p:nvPr>
            <p:ph type="sldNum" sz="quarter" idx="10"/>
          </p:nvPr>
        </p:nvSpPr>
        <p:spPr/>
        <p:txBody>
          <a:bodyPr/>
          <a:lstStyle/>
          <a:p>
            <a:fld id="{891CF1EE-E4E5-4396-943D-38075149C33D}" type="slidenum">
              <a:rPr lang="en-US" smtClean="0"/>
              <a:pPr/>
              <a:t>24</a:t>
            </a:fld>
            <a:endParaRPr lang="en-US"/>
          </a:p>
        </p:txBody>
      </p:sp>
    </p:spTree>
    <p:extLst>
      <p:ext uri="{BB962C8B-B14F-4D97-AF65-F5344CB8AC3E}">
        <p14:creationId xmlns:p14="http://schemas.microsoft.com/office/powerpoint/2010/main" val="2138328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Any questions?</a:t>
            </a:r>
          </a:p>
          <a:p>
            <a:endParaRPr lang="en-US" dirty="0" smtClean="0"/>
          </a:p>
          <a:p>
            <a:r>
              <a:rPr lang="en-US" dirty="0" smtClean="0"/>
              <a:t>E-mail</a:t>
            </a:r>
          </a:p>
          <a:p>
            <a:r>
              <a:rPr lang="en-US" dirty="0" smtClean="0"/>
              <a:t>Cards</a:t>
            </a:r>
          </a:p>
          <a:p>
            <a:r>
              <a:rPr lang="en-US" dirty="0" smtClean="0"/>
              <a:t>Examples of our lessons</a:t>
            </a:r>
            <a:endParaRPr lang="en-US" dirty="0"/>
          </a:p>
        </p:txBody>
      </p:sp>
      <p:sp>
        <p:nvSpPr>
          <p:cNvPr id="4" name="Slide Number Placeholder 3"/>
          <p:cNvSpPr>
            <a:spLocks noGrp="1"/>
          </p:cNvSpPr>
          <p:nvPr>
            <p:ph type="sldNum" sz="quarter" idx="10"/>
          </p:nvPr>
        </p:nvSpPr>
        <p:spPr/>
        <p:txBody>
          <a:bodyPr/>
          <a:lstStyle/>
          <a:p>
            <a:fld id="{891CF1EE-E4E5-4396-943D-38075149C33D}" type="slidenum">
              <a:rPr lang="en-US" smtClean="0"/>
              <a:pPr/>
              <a:t>25</a:t>
            </a:fld>
            <a:endParaRPr lang="en-US"/>
          </a:p>
        </p:txBody>
      </p:sp>
    </p:spTree>
    <p:extLst>
      <p:ext uri="{BB962C8B-B14F-4D97-AF65-F5344CB8AC3E}">
        <p14:creationId xmlns:p14="http://schemas.microsoft.com/office/powerpoint/2010/main" val="3385263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happens to your garbage when you throw</a:t>
            </a:r>
            <a:r>
              <a:rPr lang="en-US" baseline="0" dirty="0" smtClean="0"/>
              <a:t> it away?</a:t>
            </a:r>
          </a:p>
          <a:p>
            <a:endParaRPr lang="en-US" baseline="0" dirty="0" smtClean="0"/>
          </a:p>
          <a:p>
            <a:r>
              <a:rPr lang="en-US" baseline="0" dirty="0" smtClean="0"/>
              <a:t>At the Solid Waste Authority of Palm Beach County (SWA), Whether you throw it, recycle it, or flush it, we put your waste to work…</a:t>
            </a:r>
          </a:p>
          <a:p>
            <a:endParaRPr lang="en-US" baseline="0" dirty="0" smtClean="0"/>
          </a:p>
          <a:p>
            <a:r>
              <a:rPr lang="en-US" baseline="0" dirty="0" smtClean="0"/>
              <a:t>Today we will share with you how we manage the waste in Palm Beach County, Florida and how Industry and Nature Coexist.</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891CF1EE-E4E5-4396-943D-38075149C33D}" type="slidenum">
              <a:rPr lang="en-US" smtClean="0"/>
              <a:pPr/>
              <a:t>3</a:t>
            </a:fld>
            <a:endParaRPr lang="en-US" dirty="0"/>
          </a:p>
        </p:txBody>
      </p:sp>
    </p:spTree>
    <p:extLst>
      <p:ext uri="{BB962C8B-B14F-4D97-AF65-F5344CB8AC3E}">
        <p14:creationId xmlns:p14="http://schemas.microsoft.com/office/powerpoint/2010/main" val="2641419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900" dirty="0" smtClean="0">
                <a:latin typeface="Arial" charset="0"/>
              </a:rPr>
              <a:t>The main function of </a:t>
            </a:r>
            <a:r>
              <a:rPr lang="en-US" sz="900" baseline="0" dirty="0" smtClean="0">
                <a:latin typeface="Arial" charset="0"/>
              </a:rPr>
              <a:t>The Solid Waste Authority of Palm Beach County (SWA) </a:t>
            </a:r>
            <a:r>
              <a:rPr lang="en-US" sz="900" dirty="0" smtClean="0">
                <a:latin typeface="Arial" charset="0"/>
              </a:rPr>
              <a:t>is to process all of the solid waste collected in PBC. We are the largest county geographically</a:t>
            </a:r>
            <a:r>
              <a:rPr lang="en-US" sz="900" baseline="0" dirty="0" smtClean="0">
                <a:latin typeface="Arial" charset="0"/>
              </a:rPr>
              <a:t> </a:t>
            </a:r>
            <a:r>
              <a:rPr lang="en-US" sz="900" dirty="0" smtClean="0">
                <a:latin typeface="Arial" charset="0"/>
              </a:rPr>
              <a:t>in Florida and the 3</a:t>
            </a:r>
            <a:r>
              <a:rPr lang="en-US" sz="900" baseline="30000" dirty="0" smtClean="0">
                <a:latin typeface="Arial" charset="0"/>
              </a:rPr>
              <a:t>rd</a:t>
            </a:r>
            <a:r>
              <a:rPr lang="en-US" sz="900" dirty="0" smtClean="0">
                <a:latin typeface="Arial" charset="0"/>
              </a:rPr>
              <a:t> largest county population-wise. Palm Beach</a:t>
            </a:r>
            <a:r>
              <a:rPr lang="en-US" sz="900" baseline="0" dirty="0" smtClean="0">
                <a:latin typeface="Arial" charset="0"/>
              </a:rPr>
              <a:t> County extends from Tequesta and Jupiter in the north to Boca Raton in the South, to Belle Glade in the West, near Lake Okeechobee. </a:t>
            </a:r>
          </a:p>
          <a:p>
            <a:endParaRPr lang="en-US" sz="900" baseline="0" dirty="0" smtClean="0">
              <a:latin typeface="Arial" charset="0"/>
            </a:endParaRPr>
          </a:p>
          <a:p>
            <a:r>
              <a:rPr lang="en-US" sz="900" baseline="0" dirty="0" smtClean="0">
                <a:latin typeface="Arial" charset="0"/>
              </a:rPr>
              <a:t>The SWA is the local government agency responsible for safe disposal of the county waste.</a:t>
            </a:r>
            <a:endParaRPr lang="en-US" sz="900" dirty="0" smtClean="0">
              <a:latin typeface="Arial" charset="0"/>
            </a:endParaRPr>
          </a:p>
          <a:p>
            <a:endParaRPr lang="en-US" sz="900" dirty="0" smtClean="0">
              <a:latin typeface="Arial" charset="0"/>
            </a:endParaRPr>
          </a:p>
          <a:p>
            <a:r>
              <a:rPr lang="en-US" sz="900" dirty="0" smtClean="0">
                <a:latin typeface="Arial" charset="0"/>
              </a:rPr>
              <a:t>Since PBC</a:t>
            </a:r>
            <a:r>
              <a:rPr lang="en-US" sz="900" baseline="0" dirty="0" smtClean="0">
                <a:latin typeface="Arial" charset="0"/>
              </a:rPr>
              <a:t> is so large, we developed an </a:t>
            </a:r>
            <a:r>
              <a:rPr lang="en-US" sz="900" dirty="0" smtClean="0">
                <a:latin typeface="Arial" charset="0"/>
              </a:rPr>
              <a:t>integrated solid waste management system.</a:t>
            </a:r>
            <a:r>
              <a:rPr lang="en-US" sz="900" baseline="0" dirty="0" smtClean="0">
                <a:latin typeface="Arial" charset="0"/>
              </a:rPr>
              <a:t> We have 6 transfer stations strategically located around the county, </a:t>
            </a:r>
            <a:r>
              <a:rPr lang="en-US" sz="900" i="1" baseline="0" dirty="0" smtClean="0">
                <a:latin typeface="Arial" charset="0"/>
              </a:rPr>
              <a:t>Point them our on the map.</a:t>
            </a:r>
          </a:p>
          <a:p>
            <a:r>
              <a:rPr lang="en-US" sz="900" baseline="0" dirty="0" smtClean="0">
                <a:latin typeface="Arial" charset="0"/>
              </a:rPr>
              <a:t>When you put your garbage and recyclables on your curb, the curbside trucks pick up that material.  Those trucks are not SWA, they are private haulers contracted out by the SWA to pickup your trash. Those curbside trucks deliver the material to the closest transfer station. </a:t>
            </a:r>
          </a:p>
          <a:p>
            <a:endParaRPr lang="en-US" sz="900" baseline="0" dirty="0" smtClean="0">
              <a:latin typeface="Arial" charset="0"/>
            </a:endParaRPr>
          </a:p>
          <a:p>
            <a:r>
              <a:rPr lang="en-US" sz="900" baseline="0" dirty="0" smtClean="0">
                <a:latin typeface="Arial" charset="0"/>
              </a:rPr>
              <a:t>For example your garbage goes from your house to </a:t>
            </a:r>
            <a:r>
              <a:rPr lang="en-US" sz="900" u="sng" baseline="0" dirty="0" smtClean="0">
                <a:latin typeface="Arial" charset="0"/>
              </a:rPr>
              <a:t>******* Transfer station located ******. (Find out ahead of time which transfer station is theirs.) </a:t>
            </a:r>
            <a:r>
              <a:rPr lang="en-US" sz="900" u="none" baseline="0" dirty="0" smtClean="0">
                <a:latin typeface="Arial" charset="0"/>
              </a:rPr>
              <a:t>There the material is loaded into our SWA tractor trailers. Our 18-wheeler trucks can hold up to 5 loads of the smaller curbside trucks. This reduces the number of trucks on the road saves substantially on carbon dioxide emissions. </a:t>
            </a:r>
            <a:endParaRPr lang="en-US" sz="900" u="none" dirty="0" smtClean="0">
              <a:latin typeface="Arial" charset="0"/>
            </a:endParaRPr>
          </a:p>
          <a:p>
            <a:r>
              <a:rPr lang="en-US" sz="900" dirty="0" smtClean="0">
                <a:latin typeface="Arial" charset="0"/>
              </a:rPr>
              <a:t>Our</a:t>
            </a:r>
            <a:r>
              <a:rPr lang="en-US" sz="900" baseline="0" dirty="0" smtClean="0">
                <a:latin typeface="Arial" charset="0"/>
              </a:rPr>
              <a:t> SWA tractor trailers then bring the material to our headquarters, the Palm Beach Renewable Energy Park.</a:t>
            </a:r>
          </a:p>
          <a:p>
            <a:endParaRPr lang="en-US" sz="900" u="sng" dirty="0" smtClean="0">
              <a:latin typeface="Arial" charset="0"/>
            </a:endParaRPr>
          </a:p>
          <a:p>
            <a:r>
              <a:rPr lang="en-US" sz="900" u="sng" dirty="0" smtClean="0">
                <a:latin typeface="Arial" charset="0"/>
              </a:rPr>
              <a:t>Transfer Stations </a:t>
            </a:r>
            <a:r>
              <a:rPr lang="en-US" sz="900" u="none" dirty="0" smtClean="0">
                <a:latin typeface="Arial" charset="0"/>
              </a:rPr>
              <a:t>(from North to South)</a:t>
            </a:r>
          </a:p>
          <a:p>
            <a:r>
              <a:rPr lang="en-US" sz="900" b="1" i="0" kern="1200" dirty="0" smtClean="0">
                <a:solidFill>
                  <a:schemeClr val="tx1"/>
                </a:solidFill>
                <a:latin typeface="+mn-lt"/>
                <a:ea typeface="+mn-ea"/>
                <a:cs typeface="+mn-cs"/>
              </a:rPr>
              <a:t>Jupiter</a:t>
            </a:r>
            <a:endParaRPr lang="en-US" sz="900" b="0" i="0" kern="1200" dirty="0" smtClean="0">
              <a:solidFill>
                <a:schemeClr val="tx1"/>
              </a:solidFill>
              <a:latin typeface="+mn-lt"/>
              <a:ea typeface="+mn-ea"/>
              <a:cs typeface="+mn-cs"/>
            </a:endParaRPr>
          </a:p>
          <a:p>
            <a:r>
              <a:rPr lang="en-US" sz="900" b="0" i="0" kern="1200" dirty="0" smtClean="0">
                <a:solidFill>
                  <a:schemeClr val="tx1"/>
                </a:solidFill>
                <a:latin typeface="+mn-lt"/>
                <a:ea typeface="+mn-ea"/>
                <a:cs typeface="+mn-cs"/>
              </a:rPr>
              <a:t>14185 Military Trail (SWA Road) Jupiter, FL 33458</a:t>
            </a:r>
            <a:endParaRPr lang="en-US" sz="900" b="1" i="0" kern="1200" dirty="0" smtClean="0">
              <a:solidFill>
                <a:schemeClr val="tx1"/>
              </a:solidFill>
              <a:latin typeface="+mn-lt"/>
              <a:ea typeface="+mn-ea"/>
              <a:cs typeface="+mn-cs"/>
            </a:endParaRPr>
          </a:p>
          <a:p>
            <a:r>
              <a:rPr lang="en-US" sz="900" b="1" dirty="0" smtClean="0">
                <a:latin typeface="Arial" charset="0"/>
              </a:rPr>
              <a:t>Belle</a:t>
            </a:r>
            <a:r>
              <a:rPr lang="en-US" sz="900" b="1" baseline="0" dirty="0" smtClean="0">
                <a:latin typeface="Arial" charset="0"/>
              </a:rPr>
              <a:t> Glade</a:t>
            </a:r>
            <a:endParaRPr lang="en-US" sz="900" b="0" baseline="0" dirty="0" smtClean="0">
              <a:latin typeface="Arial" charset="0"/>
            </a:endParaRPr>
          </a:p>
          <a:p>
            <a:r>
              <a:rPr lang="en-US" sz="900" b="0" i="0" kern="1200" dirty="0" smtClean="0">
                <a:solidFill>
                  <a:schemeClr val="tx1"/>
                </a:solidFill>
                <a:latin typeface="+mn-lt"/>
                <a:ea typeface="+mn-ea"/>
                <a:cs typeface="+mn-cs"/>
              </a:rPr>
              <a:t>1701 State Road 15 Belle Glade, FL 33430</a:t>
            </a:r>
          </a:p>
          <a:p>
            <a:r>
              <a:rPr lang="en-US" sz="900" b="1" i="0" kern="1200" dirty="0" smtClean="0">
                <a:solidFill>
                  <a:schemeClr val="tx1"/>
                </a:solidFill>
                <a:latin typeface="+mn-lt"/>
                <a:ea typeface="+mn-ea"/>
                <a:cs typeface="+mn-cs"/>
              </a:rPr>
              <a:t>Royal</a:t>
            </a:r>
            <a:r>
              <a:rPr lang="en-US" sz="900" b="1" i="0" kern="1200" baseline="0" dirty="0" smtClean="0">
                <a:solidFill>
                  <a:schemeClr val="tx1"/>
                </a:solidFill>
                <a:latin typeface="+mn-lt"/>
                <a:ea typeface="+mn-ea"/>
                <a:cs typeface="+mn-cs"/>
              </a:rPr>
              <a:t> Palm Beach </a:t>
            </a:r>
            <a:endParaRPr lang="en-US" sz="900" b="0" i="0" kern="1200" baseline="0" dirty="0" smtClean="0">
              <a:solidFill>
                <a:schemeClr val="tx1"/>
              </a:solidFill>
              <a:latin typeface="+mn-lt"/>
              <a:ea typeface="+mn-ea"/>
              <a:cs typeface="+mn-cs"/>
            </a:endParaRPr>
          </a:p>
          <a:p>
            <a:r>
              <a:rPr lang="en-US" sz="900" b="0" i="0" kern="1200" dirty="0" smtClean="0">
                <a:solidFill>
                  <a:schemeClr val="tx1"/>
                </a:solidFill>
                <a:latin typeface="+mn-lt"/>
                <a:ea typeface="+mn-ea"/>
                <a:cs typeface="+mn-cs"/>
              </a:rPr>
              <a:t>9743 Process Drive Royal Palm Beach, FL 33441</a:t>
            </a:r>
            <a:endParaRPr lang="en-US" sz="900" b="1" i="0" kern="1200" dirty="0" smtClean="0">
              <a:solidFill>
                <a:schemeClr val="tx1"/>
              </a:solidFill>
              <a:latin typeface="+mn-lt"/>
              <a:ea typeface="+mn-ea"/>
              <a:cs typeface="+mn-cs"/>
            </a:endParaRPr>
          </a:p>
          <a:p>
            <a:r>
              <a:rPr lang="en-US" sz="900" b="1" dirty="0" smtClean="0">
                <a:latin typeface="Arial" charset="0"/>
              </a:rPr>
              <a:t>Lantana</a:t>
            </a:r>
          </a:p>
          <a:p>
            <a:r>
              <a:rPr lang="en-US" sz="900" b="0" i="0" kern="1200" dirty="0" smtClean="0">
                <a:solidFill>
                  <a:schemeClr val="tx1"/>
                </a:solidFill>
                <a:latin typeface="+mn-lt"/>
                <a:ea typeface="+mn-ea"/>
                <a:cs typeface="+mn-cs"/>
              </a:rPr>
              <a:t>1810 Lantana Road Lantana, FL 33462</a:t>
            </a:r>
          </a:p>
          <a:p>
            <a:r>
              <a:rPr lang="en-US" sz="900" b="1" i="0" kern="1200" dirty="0" smtClean="0">
                <a:solidFill>
                  <a:schemeClr val="tx1"/>
                </a:solidFill>
                <a:latin typeface="+mn-lt"/>
                <a:ea typeface="+mn-ea"/>
                <a:cs typeface="+mn-cs"/>
              </a:rPr>
              <a:t>Delray Beach West</a:t>
            </a:r>
          </a:p>
          <a:p>
            <a:r>
              <a:rPr lang="en-US" sz="900" b="0" i="0" kern="1200" dirty="0" smtClean="0">
                <a:solidFill>
                  <a:schemeClr val="tx1"/>
                </a:solidFill>
                <a:latin typeface="+mn-lt"/>
                <a:ea typeface="+mn-ea"/>
                <a:cs typeface="+mn-cs"/>
              </a:rPr>
              <a:t>13400 South State Road 7 Delray Beach, FL 33446</a:t>
            </a:r>
          </a:p>
          <a:p>
            <a:r>
              <a:rPr lang="en-US" sz="900" b="1" i="0" kern="1200" dirty="0" smtClean="0">
                <a:solidFill>
                  <a:schemeClr val="tx1"/>
                </a:solidFill>
                <a:latin typeface="+mn-lt"/>
                <a:ea typeface="+mn-ea"/>
                <a:cs typeface="+mn-cs"/>
              </a:rPr>
              <a:t>Delray Beach</a:t>
            </a:r>
            <a:r>
              <a:rPr lang="en-US" sz="900" b="0" i="0" kern="1200" dirty="0" smtClean="0">
                <a:solidFill>
                  <a:schemeClr val="tx1"/>
                </a:solidFill>
                <a:latin typeface="+mn-lt"/>
                <a:ea typeface="+mn-ea"/>
                <a:cs typeface="+mn-cs"/>
              </a:rPr>
              <a:t/>
            </a:r>
            <a:br>
              <a:rPr lang="en-US" sz="900" b="0" i="0" kern="1200" dirty="0" smtClean="0">
                <a:solidFill>
                  <a:schemeClr val="tx1"/>
                </a:solidFill>
                <a:latin typeface="+mn-lt"/>
                <a:ea typeface="+mn-ea"/>
                <a:cs typeface="+mn-cs"/>
              </a:rPr>
            </a:br>
            <a:r>
              <a:rPr lang="en-US" sz="900" b="0" i="0" kern="1200" dirty="0" smtClean="0">
                <a:solidFill>
                  <a:schemeClr val="tx1"/>
                </a:solidFill>
                <a:latin typeface="+mn-lt"/>
                <a:ea typeface="+mn-ea"/>
                <a:cs typeface="+mn-cs"/>
              </a:rPr>
              <a:t>1901 SW 4th Avenue Delray Beach, FL 33444</a:t>
            </a:r>
          </a:p>
          <a:p>
            <a:endParaRPr lang="en-US" sz="900" dirty="0" smtClean="0">
              <a:latin typeface="Arial" charset="0"/>
            </a:endParaRPr>
          </a:p>
          <a:p>
            <a:r>
              <a:rPr lang="en-US" sz="900" dirty="0" smtClean="0">
                <a:latin typeface="Arial" charset="0"/>
              </a:rPr>
              <a:t>The SWA was created with the understanding that no person shall operate, maintain, construct, expand, or modify any waste management facility without first having received a valid operating permit from the SWA.</a:t>
            </a:r>
            <a:endParaRPr lang="en-US" sz="900" dirty="0" smtClean="0"/>
          </a:p>
          <a:p>
            <a:endParaRPr lang="en-US" sz="900" dirty="0" smtClean="0"/>
          </a:p>
          <a:p>
            <a:endParaRPr lang="en-US" dirty="0"/>
          </a:p>
        </p:txBody>
      </p:sp>
      <p:sp>
        <p:nvSpPr>
          <p:cNvPr id="4" name="Slide Number Placeholder 3"/>
          <p:cNvSpPr>
            <a:spLocks noGrp="1"/>
          </p:cNvSpPr>
          <p:nvPr>
            <p:ph type="sldNum" sz="quarter" idx="10"/>
          </p:nvPr>
        </p:nvSpPr>
        <p:spPr/>
        <p:txBody>
          <a:bodyPr/>
          <a:lstStyle/>
          <a:p>
            <a:fld id="{891CF1EE-E4E5-4396-943D-38075149C33D}" type="slidenum">
              <a:rPr lang="en-US" smtClean="0"/>
              <a:pPr/>
              <a:t>4</a:t>
            </a:fld>
            <a:endParaRPr lang="en-US" dirty="0"/>
          </a:p>
        </p:txBody>
      </p:sp>
    </p:spTree>
    <p:extLst>
      <p:ext uri="{BB962C8B-B14F-4D97-AF65-F5344CB8AC3E}">
        <p14:creationId xmlns:p14="http://schemas.microsoft.com/office/powerpoint/2010/main" val="1051278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1000" dirty="0" smtClean="0">
                <a:solidFill>
                  <a:schemeClr val="tx1"/>
                </a:solidFill>
              </a:rPr>
              <a:t>Approximately 1.4 million</a:t>
            </a:r>
            <a:r>
              <a:rPr lang="en-US" sz="1000" baseline="0" dirty="0" smtClean="0">
                <a:solidFill>
                  <a:schemeClr val="tx1"/>
                </a:solidFill>
              </a:rPr>
              <a:t> people live in Palm Beach County.</a:t>
            </a:r>
            <a:endParaRPr lang="en-US" sz="1000" b="1" dirty="0" smtClean="0">
              <a:solidFill>
                <a:schemeClr val="tx1"/>
              </a:solidFill>
            </a:endParaRPr>
          </a:p>
          <a:p>
            <a:pPr eaLnBrk="1" hangingPunct="1"/>
            <a:endParaRPr lang="en-US" sz="1000" b="1" dirty="0" smtClean="0">
              <a:solidFill>
                <a:schemeClr val="tx1"/>
              </a:solidFill>
            </a:endParaRPr>
          </a:p>
          <a:p>
            <a:pPr eaLnBrk="1" hangingPunct="1"/>
            <a:r>
              <a:rPr lang="en-US" sz="1000" b="1" dirty="0" smtClean="0">
                <a:solidFill>
                  <a:schemeClr val="tx1"/>
                </a:solidFill>
              </a:rPr>
              <a:t>-Click-</a:t>
            </a:r>
          </a:p>
          <a:p>
            <a:pPr eaLnBrk="1" hangingPunct="1"/>
            <a:endParaRPr lang="en-US" sz="1000" b="1" dirty="0" smtClean="0">
              <a:solidFill>
                <a:schemeClr val="tx1"/>
              </a:solidFill>
            </a:endParaRPr>
          </a:p>
          <a:p>
            <a:pPr eaLnBrk="1" hangingPunct="1"/>
            <a:r>
              <a:rPr lang="en-US" sz="1000" b="1" dirty="0" smtClean="0">
                <a:solidFill>
                  <a:schemeClr val="tx1"/>
                </a:solidFill>
              </a:rPr>
              <a:t>How</a:t>
            </a:r>
            <a:r>
              <a:rPr lang="en-US" sz="1000" b="1" baseline="0" dirty="0" smtClean="0">
                <a:solidFill>
                  <a:schemeClr val="tx1"/>
                </a:solidFill>
              </a:rPr>
              <a:t> many pounds of solid waste do you think you produce in 1 day?</a:t>
            </a:r>
          </a:p>
          <a:p>
            <a:pPr eaLnBrk="1" hangingPunct="1"/>
            <a:endParaRPr lang="en-US" sz="1000" b="1" dirty="0" smtClean="0">
              <a:solidFill>
                <a:schemeClr val="tx1"/>
              </a:solidFill>
            </a:endParaRPr>
          </a:p>
          <a:p>
            <a:pPr eaLnBrk="1" hangingPunct="1"/>
            <a:r>
              <a:rPr lang="en-US" sz="1000" dirty="0" smtClean="0">
                <a:solidFill>
                  <a:schemeClr val="tx1"/>
                </a:solidFill>
              </a:rPr>
              <a:t>In PBC, each person throws away an</a:t>
            </a:r>
            <a:r>
              <a:rPr lang="en-US" sz="1000" baseline="0" dirty="0" smtClean="0">
                <a:solidFill>
                  <a:schemeClr val="tx1"/>
                </a:solidFill>
              </a:rPr>
              <a:t> average of</a:t>
            </a:r>
            <a:r>
              <a:rPr lang="en-US" sz="1000" dirty="0" smtClean="0">
                <a:solidFill>
                  <a:schemeClr val="tx1"/>
                </a:solidFill>
              </a:rPr>
              <a:t> 12</a:t>
            </a:r>
            <a:r>
              <a:rPr lang="en-US" sz="1000" u="sng" dirty="0" smtClean="0">
                <a:solidFill>
                  <a:schemeClr val="tx1"/>
                </a:solidFill>
              </a:rPr>
              <a:t> lbs </a:t>
            </a:r>
            <a:r>
              <a:rPr lang="en-US" sz="1000" dirty="0" smtClean="0">
                <a:solidFill>
                  <a:schemeClr val="tx1"/>
                </a:solidFill>
              </a:rPr>
              <a:t>of solid waste per day</a:t>
            </a:r>
            <a:r>
              <a:rPr lang="en-US" sz="1000" baseline="0" dirty="0" smtClean="0">
                <a:solidFill>
                  <a:schemeClr val="tx1"/>
                </a:solidFill>
              </a:rPr>
              <a:t> – explain briefly that this number includes, </a:t>
            </a:r>
            <a:r>
              <a:rPr lang="en-US" sz="1000" b="1" u="sng" baseline="0" dirty="0" smtClean="0">
                <a:solidFill>
                  <a:schemeClr val="tx1"/>
                </a:solidFill>
              </a:rPr>
              <a:t>garbage</a:t>
            </a:r>
            <a:r>
              <a:rPr lang="en-US" sz="1000" b="1" u="none" baseline="0" dirty="0" smtClean="0">
                <a:solidFill>
                  <a:schemeClr val="tx1"/>
                </a:solidFill>
              </a:rPr>
              <a:t>, </a:t>
            </a:r>
            <a:r>
              <a:rPr lang="en-US" sz="1000" baseline="0" dirty="0" smtClean="0">
                <a:solidFill>
                  <a:schemeClr val="tx1"/>
                </a:solidFill>
              </a:rPr>
              <a:t> and</a:t>
            </a:r>
            <a:r>
              <a:rPr lang="en-US" sz="1000" b="1" baseline="0" dirty="0" smtClean="0">
                <a:solidFill>
                  <a:schemeClr val="tx1"/>
                </a:solidFill>
              </a:rPr>
              <a:t> </a:t>
            </a:r>
            <a:r>
              <a:rPr lang="en-US" sz="1000" b="1" u="sng" baseline="0" dirty="0" smtClean="0">
                <a:solidFill>
                  <a:schemeClr val="tx1"/>
                </a:solidFill>
              </a:rPr>
              <a:t>recyclables</a:t>
            </a:r>
            <a:r>
              <a:rPr lang="en-US" sz="1000" b="1" baseline="0" dirty="0" smtClean="0">
                <a:solidFill>
                  <a:schemeClr val="tx1"/>
                </a:solidFill>
              </a:rPr>
              <a:t> </a:t>
            </a:r>
            <a:r>
              <a:rPr lang="en-US" sz="1000" baseline="0" dirty="0" smtClean="0">
                <a:solidFill>
                  <a:schemeClr val="tx1"/>
                </a:solidFill>
              </a:rPr>
              <a:t>, </a:t>
            </a:r>
            <a:r>
              <a:rPr lang="en-US" sz="1000" b="1" u="sng" baseline="0" dirty="0" smtClean="0">
                <a:solidFill>
                  <a:schemeClr val="tx1"/>
                </a:solidFill>
              </a:rPr>
              <a:t>Biosolids</a:t>
            </a:r>
            <a:r>
              <a:rPr lang="en-US" sz="1000" baseline="0" dirty="0" smtClean="0">
                <a:solidFill>
                  <a:schemeClr val="tx1"/>
                </a:solidFill>
              </a:rPr>
              <a:t>, and </a:t>
            </a:r>
            <a:r>
              <a:rPr lang="en-US" sz="1000" b="1" u="sng" baseline="0" dirty="0" smtClean="0">
                <a:solidFill>
                  <a:schemeClr val="tx1"/>
                </a:solidFill>
              </a:rPr>
              <a:t>House hold hazardous waste</a:t>
            </a:r>
            <a:r>
              <a:rPr lang="en-US" sz="1000" baseline="0" dirty="0" smtClean="0">
                <a:solidFill>
                  <a:schemeClr val="tx1"/>
                </a:solidFill>
              </a:rPr>
              <a:t>. </a:t>
            </a:r>
          </a:p>
          <a:p>
            <a:pPr eaLnBrk="1" hangingPunct="1"/>
            <a:endParaRPr lang="en-US" sz="1000" dirty="0" smtClean="0">
              <a:solidFill>
                <a:schemeClr val="tx1"/>
              </a:solidFill>
            </a:endParaRPr>
          </a:p>
          <a:p>
            <a:pPr eaLnBrk="1" hangingPunct="1"/>
            <a:r>
              <a:rPr lang="en-US" sz="1000" b="1" dirty="0" smtClean="0">
                <a:solidFill>
                  <a:schemeClr val="tx1"/>
                </a:solidFill>
              </a:rPr>
              <a:t>-Click-</a:t>
            </a:r>
          </a:p>
          <a:p>
            <a:pPr eaLnBrk="1" hangingPunct="1"/>
            <a:endParaRPr lang="en-US" sz="1000" b="1" dirty="0" smtClean="0">
              <a:solidFill>
                <a:schemeClr val="tx1"/>
              </a:solidFill>
            </a:endParaRPr>
          </a:p>
          <a:p>
            <a:pPr eaLnBrk="1" hangingPunct="1"/>
            <a:r>
              <a:rPr lang="en-US" sz="1000" dirty="0" smtClean="0">
                <a:solidFill>
                  <a:schemeClr val="tx1"/>
                </a:solidFill>
              </a:rPr>
              <a:t>When you multiply 1.4 million people</a:t>
            </a:r>
            <a:r>
              <a:rPr lang="en-US" sz="1000" baseline="0" dirty="0" smtClean="0">
                <a:solidFill>
                  <a:schemeClr val="tx1"/>
                </a:solidFill>
              </a:rPr>
              <a:t> by 12</a:t>
            </a:r>
            <a:r>
              <a:rPr lang="en-US" sz="1000" dirty="0" smtClean="0">
                <a:solidFill>
                  <a:schemeClr val="tx1"/>
                </a:solidFill>
              </a:rPr>
              <a:t> pounds of solid waste, you get almost 17 million pounds of solid waste per day.</a:t>
            </a:r>
          </a:p>
          <a:p>
            <a:endParaRPr lang="en-US" sz="1000" dirty="0" smtClean="0">
              <a:solidFill>
                <a:schemeClr val="tx1"/>
              </a:solidFill>
            </a:endParaRPr>
          </a:p>
        </p:txBody>
      </p:sp>
      <p:sp>
        <p:nvSpPr>
          <p:cNvPr id="4" name="Slide Number Placeholder 3"/>
          <p:cNvSpPr>
            <a:spLocks noGrp="1"/>
          </p:cNvSpPr>
          <p:nvPr>
            <p:ph type="sldNum" sz="quarter" idx="10"/>
          </p:nvPr>
        </p:nvSpPr>
        <p:spPr/>
        <p:txBody>
          <a:bodyPr/>
          <a:lstStyle/>
          <a:p>
            <a:fld id="{891CF1EE-E4E5-4396-943D-38075149C33D}" type="slidenum">
              <a:rPr lang="en-US" smtClean="0"/>
              <a:pPr/>
              <a:t>5</a:t>
            </a:fld>
            <a:endParaRPr lang="en-US" dirty="0"/>
          </a:p>
        </p:txBody>
      </p:sp>
    </p:spTree>
    <p:extLst>
      <p:ext uri="{BB962C8B-B14F-4D97-AF65-F5344CB8AC3E}">
        <p14:creationId xmlns:p14="http://schemas.microsoft.com/office/powerpoint/2010/main" val="3883132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That</a:t>
            </a:r>
            <a:r>
              <a:rPr lang="en-US" baseline="0" dirty="0" smtClean="0"/>
              <a:t> is approximately </a:t>
            </a:r>
            <a:r>
              <a:rPr lang="en-US" b="1" u="sng" baseline="0" dirty="0" smtClean="0"/>
              <a:t>17 million pounds of solid waste a day!</a:t>
            </a:r>
          </a:p>
          <a:p>
            <a:endParaRPr lang="en-US" baseline="0" dirty="0" smtClean="0"/>
          </a:p>
          <a:p>
            <a:r>
              <a:rPr lang="en-US" dirty="0" smtClean="0"/>
              <a:t>That is enough</a:t>
            </a:r>
            <a:r>
              <a:rPr lang="en-US" baseline="0" dirty="0" smtClean="0"/>
              <a:t> garbage to stack a football field </a:t>
            </a:r>
            <a:r>
              <a:rPr lang="en-US" b="1" u="sng" baseline="0" dirty="0" smtClean="0"/>
              <a:t>approximately 27 feet high</a:t>
            </a:r>
            <a:r>
              <a:rPr lang="en-US" baseline="0" dirty="0" smtClean="0"/>
              <a:t>. That is taller than the goal posts, which are 30 feet high.</a:t>
            </a:r>
          </a:p>
          <a:p>
            <a:endParaRPr lang="en-US" baseline="0" dirty="0" smtClean="0"/>
          </a:p>
          <a:p>
            <a:r>
              <a:rPr lang="en-US" baseline="0" dirty="0" smtClean="0"/>
              <a:t>That’s a lot of trash! Clearly, what we do with it is important. If we don’t take care of it, this could pile up in people’s backyards. </a:t>
            </a:r>
            <a:endParaRPr lang="en-US" dirty="0"/>
          </a:p>
        </p:txBody>
      </p:sp>
      <p:sp>
        <p:nvSpPr>
          <p:cNvPr id="4" name="Slide Number Placeholder 3"/>
          <p:cNvSpPr>
            <a:spLocks noGrp="1"/>
          </p:cNvSpPr>
          <p:nvPr>
            <p:ph type="sldNum" sz="quarter" idx="10"/>
          </p:nvPr>
        </p:nvSpPr>
        <p:spPr/>
        <p:txBody>
          <a:bodyPr/>
          <a:lstStyle/>
          <a:p>
            <a:fld id="{891CF1EE-E4E5-4396-943D-38075149C33D}" type="slidenum">
              <a:rPr lang="en-US" smtClean="0"/>
              <a:pPr/>
              <a:t>6</a:t>
            </a:fld>
            <a:endParaRPr lang="en-US" dirty="0"/>
          </a:p>
        </p:txBody>
      </p:sp>
    </p:spTree>
    <p:extLst>
      <p:ext uri="{BB962C8B-B14F-4D97-AF65-F5344CB8AC3E}">
        <p14:creationId xmlns:p14="http://schemas.microsoft.com/office/powerpoint/2010/main" val="260237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850" i="1" dirty="0" smtClean="0"/>
              <a:t>Briefly</a:t>
            </a:r>
            <a:r>
              <a:rPr lang="en-US" sz="850" i="1" baseline="0" dirty="0" smtClean="0"/>
              <a:t> breakdown the different types of waste as an overview. </a:t>
            </a:r>
          </a:p>
          <a:p>
            <a:endParaRPr lang="en-US" sz="850" baseline="0" dirty="0" smtClean="0"/>
          </a:p>
          <a:p>
            <a:r>
              <a:rPr lang="en-US" sz="850" u="sng" baseline="0" dirty="0" smtClean="0"/>
              <a:t>Recycling</a:t>
            </a:r>
            <a:r>
              <a:rPr lang="en-US" sz="850" baseline="0" dirty="0" smtClean="0"/>
              <a:t> reduces the volume of garbage and saves natural resources. Everything in our blue and yellow bins is made of natural resources, which are limited for use.</a:t>
            </a:r>
          </a:p>
          <a:p>
            <a:endParaRPr lang="en-US" sz="850" baseline="0" dirty="0" smtClean="0"/>
          </a:p>
          <a:p>
            <a:r>
              <a:rPr lang="en-US" sz="850" u="sng" baseline="0" dirty="0" smtClean="0"/>
              <a:t>Hazardous Waste at our Home Chemical and Recycling Center</a:t>
            </a:r>
          </a:p>
          <a:p>
            <a:r>
              <a:rPr lang="en-US" sz="850" baseline="0" dirty="0" smtClean="0"/>
              <a:t>We ask residents to keep hazardous materials out of their regular garbage bin and recycle bin. Many things under our sinks or in our garages have harmful chemicals in them. We want them dropped off at our Home Chemical and Recycling Centers so that we can have these items recycled and disposed of safely. In addition to protecting our environment, we also want to protect the workers that pickup the garbage. They should not be exposed to harmful materials.</a:t>
            </a:r>
          </a:p>
          <a:p>
            <a:r>
              <a:rPr lang="en-US" sz="850" i="1" baseline="0" dirty="0" smtClean="0"/>
              <a:t>Provide a few examples (depending on the group)</a:t>
            </a:r>
          </a:p>
          <a:p>
            <a:pPr>
              <a:buFontTx/>
              <a:buChar char="-"/>
            </a:pPr>
            <a:r>
              <a:rPr lang="en-US" sz="850" baseline="0" dirty="0" smtClean="0"/>
              <a:t>Cooking oil can cause explosions or fires in the garbage.</a:t>
            </a:r>
          </a:p>
          <a:p>
            <a:pPr>
              <a:buFontTx/>
              <a:buChar char="-"/>
            </a:pPr>
            <a:r>
              <a:rPr lang="en-US" sz="850" baseline="0" dirty="0" smtClean="0"/>
              <a:t> many electronics are made with rare and toxic metals that should be recycled safely.</a:t>
            </a:r>
          </a:p>
          <a:p>
            <a:pPr>
              <a:buFontTx/>
              <a:buChar char="-"/>
            </a:pPr>
            <a:r>
              <a:rPr lang="en-US" sz="850" baseline="0" dirty="0" smtClean="0"/>
              <a:t> Propane tanks can cause explosions in our renewable energy facilities.</a:t>
            </a:r>
          </a:p>
          <a:p>
            <a:pPr algn="just">
              <a:buFontTx/>
              <a:buChar char="-"/>
            </a:pPr>
            <a:r>
              <a:rPr lang="en-US" sz="850" baseline="0" dirty="0" smtClean="0"/>
              <a:t> Fluorescent light bulbs contain mercury, a toxic heavy metal. Just a few drops of mercury can contaminate an entire lake. Mercury is toxic to people and exposure can be fatal. </a:t>
            </a:r>
          </a:p>
          <a:p>
            <a:pPr algn="just">
              <a:buFontTx/>
              <a:buChar char="-"/>
            </a:pPr>
            <a:r>
              <a:rPr lang="en-US" sz="850" baseline="0" dirty="0" smtClean="0"/>
              <a:t> Paint: We have an excellent recycled paint program. the SWA collects used paint and we send it to Scott Paints. They recycle all the paint into 12 nice colors for outdoor use, then send it back to use. County residents can apply one time for free paint for the outside of their homes. </a:t>
            </a:r>
          </a:p>
          <a:p>
            <a:pPr algn="just">
              <a:buFontTx/>
              <a:buChar char="-"/>
            </a:pPr>
            <a:endParaRPr lang="en-US" sz="850" baseline="0" dirty="0" smtClean="0"/>
          </a:p>
          <a:p>
            <a:pPr algn="just">
              <a:buFontTx/>
              <a:buNone/>
            </a:pPr>
            <a:r>
              <a:rPr lang="en-US" sz="850" u="sng" baseline="0" dirty="0" smtClean="0"/>
              <a:t>Renewable Energy Facilities 1 &amp; 2</a:t>
            </a:r>
          </a:p>
          <a:p>
            <a:pPr algn="just">
              <a:buFontTx/>
              <a:buNone/>
            </a:pPr>
            <a:r>
              <a:rPr lang="en-US" sz="850" u="none" baseline="0" dirty="0" smtClean="0"/>
              <a:t>The SWA has 2 renewable energy facilities, one built in 1989 and two is our newest just finished in the summer of 2015. We take all of your household garbage (not the recyclables) and burn it and turn it into electricity. We will discuss how we do this in detail.</a:t>
            </a:r>
          </a:p>
          <a:p>
            <a:pPr algn="just">
              <a:buFontTx/>
              <a:buNone/>
            </a:pPr>
            <a:endParaRPr lang="en-US" sz="850" u="none" baseline="0" dirty="0" smtClean="0"/>
          </a:p>
          <a:p>
            <a:pPr algn="just">
              <a:buFontTx/>
              <a:buNone/>
            </a:pPr>
            <a:r>
              <a:rPr lang="en-US" sz="850" u="sng" baseline="0" dirty="0" smtClean="0"/>
              <a:t>Biosolids Processing Facility</a:t>
            </a:r>
            <a:endParaRPr lang="en-US" sz="850" u="none" baseline="0" dirty="0" smtClean="0"/>
          </a:p>
          <a:p>
            <a:pPr algn="just">
              <a:buFontTx/>
              <a:buNone/>
            </a:pPr>
            <a:r>
              <a:rPr lang="en-US" sz="850" u="none" baseline="0" dirty="0" smtClean="0"/>
              <a:t>When residents flush their toilets in palm beach county, it is all sent to each cities water treatment facilities. There they clean the material and separate the liquid from the solid, or sludge. They keep the liquid and treat it further and use it as reclaimed water. The left over sludge is sent to us. We heat it using methane from the landfill to dry it out. This process makes it clean and it is sold as eco-friendly fertilizer. </a:t>
            </a:r>
          </a:p>
          <a:p>
            <a:pPr algn="just">
              <a:buFontTx/>
              <a:buNone/>
            </a:pPr>
            <a:endParaRPr lang="en-US" sz="850" u="none" baseline="0" dirty="0" smtClean="0"/>
          </a:p>
          <a:p>
            <a:pPr algn="just">
              <a:buFontTx/>
              <a:buNone/>
            </a:pPr>
            <a:r>
              <a:rPr lang="en-US" sz="850" u="none" baseline="0" dirty="0" smtClean="0"/>
              <a:t>Depending on the audience you can make it a bit funny or bring it full circle:</a:t>
            </a:r>
          </a:p>
          <a:p>
            <a:pPr algn="just">
              <a:buFontTx/>
              <a:buNone/>
            </a:pPr>
            <a:r>
              <a:rPr lang="en-US" sz="850" u="none" baseline="0" dirty="0" smtClean="0"/>
              <a:t>This fertilizer is safe to be used on agriculture, or farms, so we can grow more food and then eat it and then make more fertilizer. </a:t>
            </a:r>
          </a:p>
          <a:p>
            <a:pPr algn="just">
              <a:buFontTx/>
              <a:buNone/>
            </a:pPr>
            <a:r>
              <a:rPr lang="en-US" sz="850" u="none" baseline="0" dirty="0" smtClean="0"/>
              <a:t>This is actually an excellent use of something that we literally had no use for in the past. Before we used this technology, we had to put all of this sludge onto the landfill. </a:t>
            </a:r>
          </a:p>
          <a:p>
            <a:pPr algn="just">
              <a:buFontTx/>
              <a:buNone/>
            </a:pPr>
            <a:endParaRPr lang="en-US" sz="850" u="none" baseline="0" dirty="0" smtClean="0"/>
          </a:p>
          <a:p>
            <a:pPr algn="just">
              <a:buFontTx/>
              <a:buNone/>
            </a:pPr>
            <a:r>
              <a:rPr lang="en-US" sz="850" u="sng" baseline="0" dirty="0" smtClean="0"/>
              <a:t>Landfill</a:t>
            </a:r>
            <a:endParaRPr lang="en-US" sz="850" u="none" baseline="0" dirty="0" smtClean="0"/>
          </a:p>
          <a:p>
            <a:pPr algn="just">
              <a:buFontTx/>
              <a:buNone/>
            </a:pPr>
            <a:r>
              <a:rPr lang="en-US" sz="850" u="none" baseline="0" dirty="0" smtClean="0"/>
              <a:t>This is our last resort. We want to take every measure possible to keep waste out of the landfill. </a:t>
            </a:r>
            <a:endParaRPr lang="en-US" sz="850" u="sng" baseline="0" dirty="0" smtClean="0"/>
          </a:p>
          <a:p>
            <a:endParaRPr lang="en-US" sz="850" dirty="0"/>
          </a:p>
        </p:txBody>
      </p:sp>
      <p:sp>
        <p:nvSpPr>
          <p:cNvPr id="4" name="Slide Number Placeholder 3"/>
          <p:cNvSpPr>
            <a:spLocks noGrp="1"/>
          </p:cNvSpPr>
          <p:nvPr>
            <p:ph type="sldNum" sz="quarter" idx="10"/>
          </p:nvPr>
        </p:nvSpPr>
        <p:spPr/>
        <p:txBody>
          <a:bodyPr/>
          <a:lstStyle/>
          <a:p>
            <a:fld id="{891CF1EE-E4E5-4396-943D-38075149C33D}" type="slidenum">
              <a:rPr lang="en-US" smtClean="0"/>
              <a:pPr/>
              <a:t>7</a:t>
            </a:fld>
            <a:endParaRPr lang="en-US" dirty="0"/>
          </a:p>
        </p:txBody>
      </p:sp>
    </p:spTree>
    <p:extLst>
      <p:ext uri="{BB962C8B-B14F-4D97-AF65-F5344CB8AC3E}">
        <p14:creationId xmlns:p14="http://schemas.microsoft.com/office/powerpoint/2010/main" val="2276158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400" dirty="0" smtClean="0">
                <a:solidFill>
                  <a:srgbClr val="00B050"/>
                </a:solidFill>
                <a:latin typeface="Trebuchet MS" panose="020B0603020202020204" pitchFamily="34" charset="0"/>
              </a:rPr>
              <a:t>So now that you know who we are and what we do, let’s discuss how the</a:t>
            </a:r>
            <a:r>
              <a:rPr lang="en-US" sz="1200" b="1" kern="1400" baseline="0" dirty="0" smtClean="0">
                <a:solidFill>
                  <a:srgbClr val="00B050"/>
                </a:solidFill>
                <a:latin typeface="Trebuchet MS" panose="020B0603020202020204" pitchFamily="34" charset="0"/>
              </a:rPr>
              <a:t> Solid Waste Authority of Palm Beach County acts as environmental stewards.</a:t>
            </a:r>
          </a:p>
          <a:p>
            <a:r>
              <a:rPr lang="en-US" sz="1200" b="1" kern="1400" baseline="0" dirty="0" smtClean="0">
                <a:solidFill>
                  <a:srgbClr val="00B050"/>
                </a:solidFill>
                <a:latin typeface="Trebuchet MS" panose="020B0603020202020204" pitchFamily="34" charset="0"/>
              </a:rPr>
              <a:t>We do the following, plus more: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200" dirty="0" smtClean="0">
                <a:latin typeface="Tw Cen MT" pitchFamily="34" charset="0"/>
              </a:rPr>
              <a:t>Water monitoring (surface</a:t>
            </a:r>
            <a:r>
              <a:rPr lang="en-US" sz="1200" baseline="0" dirty="0" smtClean="0">
                <a:latin typeface="Tw Cen MT" pitchFamily="34" charset="0"/>
              </a:rPr>
              <a:t> and ground water wells – over 200)</a:t>
            </a:r>
            <a:endParaRPr lang="en-US" sz="1200" dirty="0" smtClean="0">
              <a:latin typeface="Tw Cen MT"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Tw Cen MT" pitchFamily="34" charset="0"/>
              </a:rPr>
              <a:t>Monthly</a:t>
            </a:r>
            <a:r>
              <a:rPr kumimoji="0" lang="en-US" sz="1200" b="0" i="0" u="none" strike="noStrike" kern="1200" cap="none" spc="0" normalizeH="0" noProof="0" dirty="0" smtClean="0">
                <a:ln>
                  <a:noFill/>
                </a:ln>
                <a:solidFill>
                  <a:schemeClr val="tx1"/>
                </a:solidFill>
                <a:effectLst/>
                <a:uLnTx/>
                <a:uFillTx/>
                <a:latin typeface="Tw Cen MT" pitchFamily="34" charset="0"/>
              </a:rPr>
              <a:t> bird counts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200" baseline="0" dirty="0" smtClean="0">
                <a:latin typeface="Tw Cen MT" pitchFamily="34" charset="0"/>
              </a:rPr>
              <a:t>Landfill</a:t>
            </a:r>
            <a:r>
              <a:rPr lang="en-US" sz="1200" dirty="0" smtClean="0">
                <a:latin typeface="Tw Cen MT" pitchFamily="34" charset="0"/>
              </a:rPr>
              <a:t> gas monitoring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Tw Cen MT" pitchFamily="34" charset="0"/>
              </a:rPr>
              <a:t>Invasive</a:t>
            </a:r>
            <a:r>
              <a:rPr kumimoji="0" lang="en-US" sz="1200" b="0" i="0" u="none" strike="noStrike" kern="1200" cap="none" spc="0" normalizeH="0" noProof="0" dirty="0" smtClean="0">
                <a:ln>
                  <a:noFill/>
                </a:ln>
                <a:solidFill>
                  <a:schemeClr val="tx1"/>
                </a:solidFill>
                <a:effectLst/>
                <a:uLnTx/>
                <a:uFillTx/>
                <a:latin typeface="Tw Cen MT" pitchFamily="34" charset="0"/>
              </a:rPr>
              <a:t> plant removal (on our Greenway Trail system)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200" baseline="0" dirty="0" smtClean="0">
                <a:latin typeface="Tw Cen MT" pitchFamily="34" charset="0"/>
              </a:rPr>
              <a:t>Continuous</a:t>
            </a:r>
            <a:r>
              <a:rPr lang="en-US" sz="1200" dirty="0" smtClean="0">
                <a:latin typeface="Tw Cen MT" pitchFamily="34" charset="0"/>
              </a:rPr>
              <a:t> emissions monitoring (at our Waste-to-Energy</a:t>
            </a:r>
            <a:r>
              <a:rPr lang="en-US" sz="1200" baseline="0" dirty="0" smtClean="0">
                <a:latin typeface="Tw Cen MT" pitchFamily="34" charset="0"/>
              </a:rPr>
              <a:t> facilities)</a:t>
            </a:r>
            <a:endParaRPr kumimoji="0" lang="en-US" sz="1200" b="0" i="0" u="none" strike="noStrike" kern="1200" cap="none" spc="0" normalizeH="0" baseline="0" noProof="0" dirty="0" smtClean="0">
              <a:ln>
                <a:noFill/>
              </a:ln>
              <a:solidFill>
                <a:schemeClr val="tx1"/>
              </a:solidFill>
              <a:effectLst/>
              <a:uLnTx/>
              <a:uFillTx/>
              <a:latin typeface="Tw Cen MT" pitchFamily="34" charset="0"/>
            </a:endParaRPr>
          </a:p>
          <a:p>
            <a:endParaRPr lang="en-US" sz="1200" b="1" kern="1400" dirty="0" smtClean="0">
              <a:solidFill>
                <a:srgbClr val="00B050"/>
              </a:solidFill>
              <a:latin typeface="Trebuchet MS" panose="020B0603020202020204" pitchFamily="34" charset="0"/>
            </a:endParaRPr>
          </a:p>
          <a:p>
            <a:r>
              <a:rPr lang="en-US" sz="1200" b="1" kern="1400" dirty="0" smtClean="0">
                <a:solidFill>
                  <a:srgbClr val="00B050"/>
                </a:solidFill>
                <a:latin typeface="Trebuchet MS" panose="020B0603020202020204" pitchFamily="34" charset="0"/>
              </a:rPr>
              <a:t>Our Environmental Programs Department and the SWA goes Above and Beyond!</a:t>
            </a:r>
          </a:p>
          <a:p>
            <a:r>
              <a:rPr lang="en-US" sz="1200" kern="1400" dirty="0" smtClean="0">
                <a:solidFill>
                  <a:srgbClr val="000000"/>
                </a:solidFill>
                <a:latin typeface="Trebuchet MS" panose="020B0603020202020204" pitchFamily="34" charset="0"/>
              </a:rPr>
              <a:t> </a:t>
            </a:r>
          </a:p>
          <a:p>
            <a:r>
              <a:rPr lang="en-US" sz="1200" kern="1400" dirty="0" smtClean="0">
                <a:solidFill>
                  <a:srgbClr val="000000"/>
                </a:solidFill>
                <a:latin typeface="Trebuchet MS" panose="020B0603020202020204" pitchFamily="34" charset="0"/>
              </a:rPr>
              <a:t>The SWA has won many awards for our </a:t>
            </a:r>
          </a:p>
          <a:p>
            <a:r>
              <a:rPr lang="en-US" sz="1200" kern="1400" dirty="0" smtClean="0">
                <a:solidFill>
                  <a:srgbClr val="000000"/>
                </a:solidFill>
                <a:latin typeface="Trebuchet MS" panose="020B0603020202020204" pitchFamily="34" charset="0"/>
              </a:rPr>
              <a:t>facilities and environmental efforts from:</a:t>
            </a:r>
          </a:p>
          <a:p>
            <a:r>
              <a:rPr lang="en-US" sz="1200" kern="1400" dirty="0" smtClean="0">
                <a:solidFill>
                  <a:srgbClr val="000000"/>
                </a:solidFill>
                <a:latin typeface="Trebuchet MS" panose="020B0603020202020204" pitchFamily="34" charset="0"/>
              </a:rPr>
              <a:t>· Solid Waste Association of North America</a:t>
            </a:r>
          </a:p>
          <a:p>
            <a:r>
              <a:rPr lang="en-US" sz="1200" kern="1400" dirty="0" smtClean="0">
                <a:solidFill>
                  <a:srgbClr val="000000"/>
                </a:solidFill>
                <a:latin typeface="Trebuchet MS" panose="020B0603020202020204" pitchFamily="34" charset="0"/>
              </a:rPr>
              <a:t>· US Green Building Council</a:t>
            </a:r>
          </a:p>
          <a:p>
            <a:pPr marL="228600" indent="-228600"/>
            <a:r>
              <a:rPr lang="en-US" sz="1200" kern="1400" dirty="0" smtClean="0">
                <a:solidFill>
                  <a:srgbClr val="000000"/>
                </a:solidFill>
                <a:latin typeface="Trebuchet MS" panose="020B0603020202020204" pitchFamily="34" charset="0"/>
              </a:rPr>
              <a:t>· Florida’s Project Learning Tree, and more!</a:t>
            </a:r>
          </a:p>
          <a:p>
            <a:r>
              <a:rPr lang="en-US" sz="800" kern="1400" dirty="0" smtClean="0">
                <a:solidFill>
                  <a:srgbClr val="000000"/>
                </a:solidFill>
                <a:latin typeface="Times New Roman" panose="02020603050405020304" pitchFamily="18" charset="0"/>
              </a:rPr>
              <a:t> </a:t>
            </a:r>
            <a:endParaRPr lang="en-US" sz="800" kern="1400" dirty="0" smtClean="0">
              <a:ln>
                <a:noFill/>
              </a:ln>
              <a:solidFill>
                <a:srgbClr val="000000"/>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91CF1EE-E4E5-4396-943D-38075149C33D}" type="slidenum">
              <a:rPr lang="en-US" smtClean="0"/>
              <a:pPr/>
              <a:t>8</a:t>
            </a:fld>
            <a:endParaRPr lang="en-US"/>
          </a:p>
        </p:txBody>
      </p:sp>
    </p:spTree>
    <p:extLst>
      <p:ext uri="{BB962C8B-B14F-4D97-AF65-F5344CB8AC3E}">
        <p14:creationId xmlns:p14="http://schemas.microsoft.com/office/powerpoint/2010/main" val="1257260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SWA strives to be a good neighbor for people and wildlife. Protecting the balance of industry and nature is necessary today and for future generations. </a:t>
            </a:r>
          </a:p>
          <a:p>
            <a:r>
              <a:rPr lang="en-US" baseline="0" dirty="0" smtClean="0"/>
              <a:t>We have 5 miles of biking and hiking trails on our 300 acre conservation area. These trails are free and open to the public 7 days a week from dawn to dusk. The trails are connected to Grassy Waters Preserve. Many bird species live here including blue herons</a:t>
            </a:r>
            <a:r>
              <a:rPr lang="en-US" baseline="0" smtClean="0"/>
              <a:t>, threatened wood </a:t>
            </a:r>
            <a:r>
              <a:rPr lang="en-US" baseline="0" dirty="0" smtClean="0"/>
              <a:t>storks, egrets, ibis, bald eagles and the endangered snail kite. As well as other animals like alligators, bobcats, and deer.</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-Click to Next Slide-</a:t>
            </a:r>
          </a:p>
          <a:p>
            <a:endParaRPr lang="en-US" dirty="0"/>
          </a:p>
        </p:txBody>
      </p:sp>
      <p:sp>
        <p:nvSpPr>
          <p:cNvPr id="4" name="Slide Number Placeholder 3"/>
          <p:cNvSpPr>
            <a:spLocks noGrp="1"/>
          </p:cNvSpPr>
          <p:nvPr>
            <p:ph type="sldNum" sz="quarter" idx="10"/>
          </p:nvPr>
        </p:nvSpPr>
        <p:spPr/>
        <p:txBody>
          <a:bodyPr/>
          <a:lstStyle/>
          <a:p>
            <a:fld id="{891CF1EE-E4E5-4396-943D-38075149C33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06697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5162"/>
          </a:xfrm>
          <a:prstGeom prst="rect">
            <a:avLst/>
          </a:prstGeom>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a:prstGeom prst="rect">
            <a:avLst/>
          </a:prstGeo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9890036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1100831"/>
            <a:ext cx="760021" cy="5757170"/>
          </a:xfrm>
          <a:prstGeom prst="rect">
            <a:avLst/>
          </a:prstGeom>
          <a:solidFill>
            <a:srgbClr val="4A9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a:off x="0" y="6377049"/>
            <a:ext cx="9140149" cy="486469"/>
          </a:xfrm>
          <a:custGeom>
            <a:avLst/>
            <a:gdLst>
              <a:gd name="connsiteX0" fmla="*/ 78330 w 8127432"/>
              <a:gd name="connsiteY0" fmla="*/ 0 h 469970"/>
              <a:gd name="connsiteX1" fmla="*/ 8049102 w 8127432"/>
              <a:gd name="connsiteY1" fmla="*/ 0 h 469970"/>
              <a:gd name="connsiteX2" fmla="*/ 8127432 w 8127432"/>
              <a:gd name="connsiteY2" fmla="*/ 78330 h 469970"/>
              <a:gd name="connsiteX3" fmla="*/ 8127432 w 8127432"/>
              <a:gd name="connsiteY3" fmla="*/ 469970 h 469970"/>
              <a:gd name="connsiteX4" fmla="*/ 8127432 w 8127432"/>
              <a:gd name="connsiteY4" fmla="*/ 469970 h 469970"/>
              <a:gd name="connsiteX5" fmla="*/ 0 w 8127432"/>
              <a:gd name="connsiteY5" fmla="*/ 469970 h 469970"/>
              <a:gd name="connsiteX6" fmla="*/ 0 w 8127432"/>
              <a:gd name="connsiteY6" fmla="*/ 469970 h 469970"/>
              <a:gd name="connsiteX7" fmla="*/ 0 w 8127432"/>
              <a:gd name="connsiteY7" fmla="*/ 78330 h 469970"/>
              <a:gd name="connsiteX8" fmla="*/ 78330 w 8127432"/>
              <a:gd name="connsiteY8" fmla="*/ 0 h 469970"/>
              <a:gd name="connsiteX0" fmla="*/ 3919831 w 8127432"/>
              <a:gd name="connsiteY0" fmla="*/ 0 h 556812"/>
              <a:gd name="connsiteX1" fmla="*/ 8049102 w 8127432"/>
              <a:gd name="connsiteY1" fmla="*/ 86842 h 556812"/>
              <a:gd name="connsiteX2" fmla="*/ 8127432 w 8127432"/>
              <a:gd name="connsiteY2" fmla="*/ 165172 h 556812"/>
              <a:gd name="connsiteX3" fmla="*/ 8127432 w 8127432"/>
              <a:gd name="connsiteY3" fmla="*/ 556812 h 556812"/>
              <a:gd name="connsiteX4" fmla="*/ 8127432 w 8127432"/>
              <a:gd name="connsiteY4" fmla="*/ 556812 h 556812"/>
              <a:gd name="connsiteX5" fmla="*/ 0 w 8127432"/>
              <a:gd name="connsiteY5" fmla="*/ 556812 h 556812"/>
              <a:gd name="connsiteX6" fmla="*/ 0 w 8127432"/>
              <a:gd name="connsiteY6" fmla="*/ 556812 h 556812"/>
              <a:gd name="connsiteX7" fmla="*/ 0 w 8127432"/>
              <a:gd name="connsiteY7" fmla="*/ 165172 h 556812"/>
              <a:gd name="connsiteX8" fmla="*/ 3919831 w 8127432"/>
              <a:gd name="connsiteY8" fmla="*/ 0 h 556812"/>
              <a:gd name="connsiteX0" fmla="*/ 3608220 w 8127432"/>
              <a:gd name="connsiteY0" fmla="*/ 0 h 572137"/>
              <a:gd name="connsiteX1" fmla="*/ 8049102 w 8127432"/>
              <a:gd name="connsiteY1" fmla="*/ 102167 h 572137"/>
              <a:gd name="connsiteX2" fmla="*/ 8127432 w 8127432"/>
              <a:gd name="connsiteY2" fmla="*/ 180497 h 572137"/>
              <a:gd name="connsiteX3" fmla="*/ 8127432 w 8127432"/>
              <a:gd name="connsiteY3" fmla="*/ 572137 h 572137"/>
              <a:gd name="connsiteX4" fmla="*/ 8127432 w 8127432"/>
              <a:gd name="connsiteY4" fmla="*/ 572137 h 572137"/>
              <a:gd name="connsiteX5" fmla="*/ 0 w 8127432"/>
              <a:gd name="connsiteY5" fmla="*/ 572137 h 572137"/>
              <a:gd name="connsiteX6" fmla="*/ 0 w 8127432"/>
              <a:gd name="connsiteY6" fmla="*/ 572137 h 572137"/>
              <a:gd name="connsiteX7" fmla="*/ 0 w 8127432"/>
              <a:gd name="connsiteY7" fmla="*/ 180497 h 572137"/>
              <a:gd name="connsiteX8" fmla="*/ 3608220 w 8127432"/>
              <a:gd name="connsiteY8" fmla="*/ 0 h 572137"/>
              <a:gd name="connsiteX0" fmla="*/ 3664412 w 8127432"/>
              <a:gd name="connsiteY0" fmla="*/ 0 h 572137"/>
              <a:gd name="connsiteX1" fmla="*/ 8049102 w 8127432"/>
              <a:gd name="connsiteY1" fmla="*/ 102167 h 572137"/>
              <a:gd name="connsiteX2" fmla="*/ 8127432 w 8127432"/>
              <a:gd name="connsiteY2" fmla="*/ 180497 h 572137"/>
              <a:gd name="connsiteX3" fmla="*/ 8127432 w 8127432"/>
              <a:gd name="connsiteY3" fmla="*/ 572137 h 572137"/>
              <a:gd name="connsiteX4" fmla="*/ 8127432 w 8127432"/>
              <a:gd name="connsiteY4" fmla="*/ 572137 h 572137"/>
              <a:gd name="connsiteX5" fmla="*/ 0 w 8127432"/>
              <a:gd name="connsiteY5" fmla="*/ 572137 h 572137"/>
              <a:gd name="connsiteX6" fmla="*/ 0 w 8127432"/>
              <a:gd name="connsiteY6" fmla="*/ 572137 h 572137"/>
              <a:gd name="connsiteX7" fmla="*/ 0 w 8127432"/>
              <a:gd name="connsiteY7" fmla="*/ 180497 h 572137"/>
              <a:gd name="connsiteX8" fmla="*/ 3664412 w 8127432"/>
              <a:gd name="connsiteY8" fmla="*/ 0 h 572137"/>
              <a:gd name="connsiteX0" fmla="*/ 3664412 w 8127432"/>
              <a:gd name="connsiteY0" fmla="*/ 0 h 572137"/>
              <a:gd name="connsiteX1" fmla="*/ 8049102 w 8127432"/>
              <a:gd name="connsiteY1" fmla="*/ 102167 h 572137"/>
              <a:gd name="connsiteX2" fmla="*/ 8127432 w 8127432"/>
              <a:gd name="connsiteY2" fmla="*/ 180497 h 572137"/>
              <a:gd name="connsiteX3" fmla="*/ 8127432 w 8127432"/>
              <a:gd name="connsiteY3" fmla="*/ 572137 h 572137"/>
              <a:gd name="connsiteX4" fmla="*/ 8127432 w 8127432"/>
              <a:gd name="connsiteY4" fmla="*/ 572137 h 572137"/>
              <a:gd name="connsiteX5" fmla="*/ 0 w 8127432"/>
              <a:gd name="connsiteY5" fmla="*/ 572137 h 572137"/>
              <a:gd name="connsiteX6" fmla="*/ 0 w 8127432"/>
              <a:gd name="connsiteY6" fmla="*/ 572137 h 572137"/>
              <a:gd name="connsiteX7" fmla="*/ 0 w 8127432"/>
              <a:gd name="connsiteY7" fmla="*/ 180497 h 572137"/>
              <a:gd name="connsiteX8" fmla="*/ 3664412 w 8127432"/>
              <a:gd name="connsiteY8" fmla="*/ 0 h 572137"/>
              <a:gd name="connsiteX0" fmla="*/ 3664412 w 8127432"/>
              <a:gd name="connsiteY0" fmla="*/ 11920 h 584057"/>
              <a:gd name="connsiteX1" fmla="*/ 8049102 w 8127432"/>
              <a:gd name="connsiteY1" fmla="*/ 114087 h 584057"/>
              <a:gd name="connsiteX2" fmla="*/ 8127432 w 8127432"/>
              <a:gd name="connsiteY2" fmla="*/ 192417 h 584057"/>
              <a:gd name="connsiteX3" fmla="*/ 8127432 w 8127432"/>
              <a:gd name="connsiteY3" fmla="*/ 584057 h 584057"/>
              <a:gd name="connsiteX4" fmla="*/ 8127432 w 8127432"/>
              <a:gd name="connsiteY4" fmla="*/ 584057 h 584057"/>
              <a:gd name="connsiteX5" fmla="*/ 0 w 8127432"/>
              <a:gd name="connsiteY5" fmla="*/ 584057 h 584057"/>
              <a:gd name="connsiteX6" fmla="*/ 0 w 8127432"/>
              <a:gd name="connsiteY6" fmla="*/ 584057 h 584057"/>
              <a:gd name="connsiteX7" fmla="*/ 0 w 8127432"/>
              <a:gd name="connsiteY7" fmla="*/ 192417 h 584057"/>
              <a:gd name="connsiteX8" fmla="*/ 3664412 w 8127432"/>
              <a:gd name="connsiteY8" fmla="*/ 11920 h 584057"/>
              <a:gd name="connsiteX0" fmla="*/ 3664412 w 8127432"/>
              <a:gd name="connsiteY0" fmla="*/ 11920 h 584057"/>
              <a:gd name="connsiteX1" fmla="*/ 8049102 w 8127432"/>
              <a:gd name="connsiteY1" fmla="*/ 114087 h 584057"/>
              <a:gd name="connsiteX2" fmla="*/ 8127432 w 8127432"/>
              <a:gd name="connsiteY2" fmla="*/ 192417 h 584057"/>
              <a:gd name="connsiteX3" fmla="*/ 8127432 w 8127432"/>
              <a:gd name="connsiteY3" fmla="*/ 584057 h 584057"/>
              <a:gd name="connsiteX4" fmla="*/ 8127432 w 8127432"/>
              <a:gd name="connsiteY4" fmla="*/ 584057 h 584057"/>
              <a:gd name="connsiteX5" fmla="*/ 0 w 8127432"/>
              <a:gd name="connsiteY5" fmla="*/ 584057 h 584057"/>
              <a:gd name="connsiteX6" fmla="*/ 0 w 8127432"/>
              <a:gd name="connsiteY6" fmla="*/ 584057 h 584057"/>
              <a:gd name="connsiteX7" fmla="*/ 0 w 8127432"/>
              <a:gd name="connsiteY7" fmla="*/ 192417 h 584057"/>
              <a:gd name="connsiteX8" fmla="*/ 3664412 w 8127432"/>
              <a:gd name="connsiteY8" fmla="*/ 11920 h 584057"/>
              <a:gd name="connsiteX0" fmla="*/ 3664412 w 8127432"/>
              <a:gd name="connsiteY0" fmla="*/ 0 h 572137"/>
              <a:gd name="connsiteX1" fmla="*/ 8127432 w 8127432"/>
              <a:gd name="connsiteY1" fmla="*/ 180497 h 572137"/>
              <a:gd name="connsiteX2" fmla="*/ 8127432 w 8127432"/>
              <a:gd name="connsiteY2" fmla="*/ 572137 h 572137"/>
              <a:gd name="connsiteX3" fmla="*/ 8127432 w 8127432"/>
              <a:gd name="connsiteY3" fmla="*/ 572137 h 572137"/>
              <a:gd name="connsiteX4" fmla="*/ 0 w 8127432"/>
              <a:gd name="connsiteY4" fmla="*/ 572137 h 572137"/>
              <a:gd name="connsiteX5" fmla="*/ 0 w 8127432"/>
              <a:gd name="connsiteY5" fmla="*/ 572137 h 572137"/>
              <a:gd name="connsiteX6" fmla="*/ 0 w 8127432"/>
              <a:gd name="connsiteY6" fmla="*/ 180497 h 572137"/>
              <a:gd name="connsiteX7" fmla="*/ 3664412 w 8127432"/>
              <a:gd name="connsiteY7" fmla="*/ 0 h 572137"/>
              <a:gd name="connsiteX0" fmla="*/ 3909614 w 8127432"/>
              <a:gd name="connsiteY0" fmla="*/ 0 h 567028"/>
              <a:gd name="connsiteX1" fmla="*/ 8127432 w 8127432"/>
              <a:gd name="connsiteY1" fmla="*/ 175388 h 567028"/>
              <a:gd name="connsiteX2" fmla="*/ 8127432 w 8127432"/>
              <a:gd name="connsiteY2" fmla="*/ 567028 h 567028"/>
              <a:gd name="connsiteX3" fmla="*/ 8127432 w 8127432"/>
              <a:gd name="connsiteY3" fmla="*/ 567028 h 567028"/>
              <a:gd name="connsiteX4" fmla="*/ 0 w 8127432"/>
              <a:gd name="connsiteY4" fmla="*/ 567028 h 567028"/>
              <a:gd name="connsiteX5" fmla="*/ 0 w 8127432"/>
              <a:gd name="connsiteY5" fmla="*/ 567028 h 567028"/>
              <a:gd name="connsiteX6" fmla="*/ 0 w 8127432"/>
              <a:gd name="connsiteY6" fmla="*/ 175388 h 567028"/>
              <a:gd name="connsiteX7" fmla="*/ 3909614 w 8127432"/>
              <a:gd name="connsiteY7" fmla="*/ 0 h 567028"/>
              <a:gd name="connsiteX0" fmla="*/ 3909614 w 8127432"/>
              <a:gd name="connsiteY0" fmla="*/ 0 h 567028"/>
              <a:gd name="connsiteX1" fmla="*/ 8127432 w 8127432"/>
              <a:gd name="connsiteY1" fmla="*/ 175388 h 567028"/>
              <a:gd name="connsiteX2" fmla="*/ 8127432 w 8127432"/>
              <a:gd name="connsiteY2" fmla="*/ 567028 h 567028"/>
              <a:gd name="connsiteX3" fmla="*/ 8127432 w 8127432"/>
              <a:gd name="connsiteY3" fmla="*/ 567028 h 567028"/>
              <a:gd name="connsiteX4" fmla="*/ 0 w 8127432"/>
              <a:gd name="connsiteY4" fmla="*/ 567028 h 567028"/>
              <a:gd name="connsiteX5" fmla="*/ 0 w 8127432"/>
              <a:gd name="connsiteY5" fmla="*/ 567028 h 567028"/>
              <a:gd name="connsiteX6" fmla="*/ 0 w 8127432"/>
              <a:gd name="connsiteY6" fmla="*/ 175388 h 567028"/>
              <a:gd name="connsiteX7" fmla="*/ 3909614 w 8127432"/>
              <a:gd name="connsiteY7" fmla="*/ 0 h 567028"/>
              <a:gd name="connsiteX0" fmla="*/ 3909614 w 8127432"/>
              <a:gd name="connsiteY0" fmla="*/ 16459 h 583487"/>
              <a:gd name="connsiteX1" fmla="*/ 8127432 w 8127432"/>
              <a:gd name="connsiteY1" fmla="*/ 191847 h 583487"/>
              <a:gd name="connsiteX2" fmla="*/ 8127432 w 8127432"/>
              <a:gd name="connsiteY2" fmla="*/ 583487 h 583487"/>
              <a:gd name="connsiteX3" fmla="*/ 8127432 w 8127432"/>
              <a:gd name="connsiteY3" fmla="*/ 583487 h 583487"/>
              <a:gd name="connsiteX4" fmla="*/ 0 w 8127432"/>
              <a:gd name="connsiteY4" fmla="*/ 583487 h 583487"/>
              <a:gd name="connsiteX5" fmla="*/ 0 w 8127432"/>
              <a:gd name="connsiteY5" fmla="*/ 583487 h 583487"/>
              <a:gd name="connsiteX6" fmla="*/ 0 w 8127432"/>
              <a:gd name="connsiteY6" fmla="*/ 191847 h 583487"/>
              <a:gd name="connsiteX7" fmla="*/ 3909614 w 8127432"/>
              <a:gd name="connsiteY7" fmla="*/ 16459 h 58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7432" h="583487">
                <a:moveTo>
                  <a:pt x="3909614" y="16459"/>
                </a:moveTo>
                <a:cubicBezTo>
                  <a:pt x="5264186" y="16459"/>
                  <a:pt x="7383595" y="96491"/>
                  <a:pt x="8127432" y="191847"/>
                </a:cubicBezTo>
                <a:lnTo>
                  <a:pt x="8127432" y="583487"/>
                </a:lnTo>
                <a:lnTo>
                  <a:pt x="8127432" y="583487"/>
                </a:lnTo>
                <a:lnTo>
                  <a:pt x="0" y="583487"/>
                </a:lnTo>
                <a:lnTo>
                  <a:pt x="0" y="583487"/>
                </a:lnTo>
                <a:lnTo>
                  <a:pt x="0" y="191847"/>
                </a:lnTo>
                <a:cubicBezTo>
                  <a:pt x="1221471" y="131681"/>
                  <a:pt x="2677926" y="0"/>
                  <a:pt x="3909614" y="16459"/>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0" y="6541345"/>
            <a:ext cx="1878181" cy="307777"/>
          </a:xfrm>
          <a:prstGeom prst="rect">
            <a:avLst/>
          </a:prstGeom>
          <a:noFill/>
          <a:effectLst>
            <a:outerShdw blurRad="50800" dist="38100" algn="l" rotWithShape="0">
              <a:prstClr val="black">
                <a:alpha val="40000"/>
              </a:prstClr>
            </a:outerShdw>
          </a:effectLst>
        </p:spPr>
        <p:txBody>
          <a:bodyPr wrap="square" rtlCol="0">
            <a:spAutoFit/>
          </a:bodyPr>
          <a:lstStyle/>
          <a:p>
            <a:r>
              <a:rPr lang="en-US" sz="1400" dirty="0" smtClean="0">
                <a:solidFill>
                  <a:schemeClr val="bg1"/>
                </a:solidFill>
                <a:latin typeface="Trebuchet MS" panose="020B0603020202020204" pitchFamily="34" charset="0"/>
                <a:cs typeface="Arial" pitchFamily="34" charset="0"/>
              </a:rPr>
              <a:t>Education</a:t>
            </a:r>
            <a:r>
              <a:rPr lang="en-US" sz="1100" dirty="0" smtClean="0">
                <a:solidFill>
                  <a:schemeClr val="bg1"/>
                </a:solidFill>
                <a:latin typeface="Trebuchet MS" panose="020B0603020202020204" pitchFamily="34" charset="0"/>
                <a:cs typeface="Arial" pitchFamily="34" charset="0"/>
              </a:rPr>
              <a:t>@</a:t>
            </a:r>
            <a:r>
              <a:rPr lang="en-US" sz="1400" dirty="0" smtClean="0">
                <a:solidFill>
                  <a:schemeClr val="bg1"/>
                </a:solidFill>
                <a:latin typeface="Trebuchet MS" panose="020B0603020202020204" pitchFamily="34" charset="0"/>
                <a:cs typeface="Arial" pitchFamily="34" charset="0"/>
              </a:rPr>
              <a:t>SWA.org</a:t>
            </a:r>
            <a:endParaRPr lang="en-US" sz="1400" dirty="0">
              <a:solidFill>
                <a:schemeClr val="bg1"/>
              </a:solidFill>
              <a:latin typeface="Trebuchet MS" panose="020B0603020202020204" pitchFamily="34" charset="0"/>
              <a:cs typeface="Arial" pitchFamily="34" charset="0"/>
            </a:endParaRPr>
          </a:p>
        </p:txBody>
      </p:sp>
      <p:sp>
        <p:nvSpPr>
          <p:cNvPr id="10" name="TextBox 9"/>
          <p:cNvSpPr txBox="1"/>
          <p:nvPr userDrawn="1"/>
        </p:nvSpPr>
        <p:spPr>
          <a:xfrm>
            <a:off x="6953355" y="6541345"/>
            <a:ext cx="2190645" cy="307777"/>
          </a:xfrm>
          <a:prstGeom prst="rect">
            <a:avLst/>
          </a:prstGeom>
          <a:noFill/>
          <a:effectLst>
            <a:outerShdw blurRad="50800" dist="38100" algn="l" rotWithShape="0">
              <a:prstClr val="black">
                <a:alpha val="40000"/>
              </a:prstClr>
            </a:outerShdw>
          </a:effectLst>
        </p:spPr>
        <p:txBody>
          <a:bodyPr wrap="square" rtlCol="0">
            <a:spAutoFit/>
          </a:bodyPr>
          <a:lstStyle/>
          <a:p>
            <a:pPr algn="r"/>
            <a:r>
              <a:rPr lang="en-US" sz="1400" dirty="0" smtClean="0">
                <a:solidFill>
                  <a:schemeClr val="bg1"/>
                </a:solidFill>
                <a:latin typeface="Trebuchet MS" panose="020B0603020202020204" pitchFamily="34" charset="0"/>
                <a:cs typeface="Arial" pitchFamily="34" charset="0"/>
              </a:rPr>
              <a:t>SWA.org/Education</a:t>
            </a:r>
            <a:endParaRPr lang="en-US" sz="1400" dirty="0">
              <a:solidFill>
                <a:schemeClr val="bg1"/>
              </a:solidFill>
              <a:latin typeface="Trebuchet MS" panose="020B0603020202020204" pitchFamily="34" charset="0"/>
              <a:cs typeface="Arial" pitchFamily="34" charset="0"/>
            </a:endParaRPr>
          </a:p>
        </p:txBody>
      </p:sp>
      <p:pic>
        <p:nvPicPr>
          <p:cNvPr id="16" name="Picture 15" descr="SWA Logo with PBC Final 6.28.16.jpg"/>
          <p:cNvPicPr>
            <a:picLocks noChangeAspect="1"/>
          </p:cNvPicPr>
          <p:nvPr userDrawn="1"/>
        </p:nvPicPr>
        <p:blipFill>
          <a:blip r:embed="rId8" cstate="print"/>
          <a:stretch>
            <a:fillRect/>
          </a:stretch>
        </p:blipFill>
        <p:spPr>
          <a:xfrm>
            <a:off x="2428" y="49459"/>
            <a:ext cx="760408" cy="10212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jpeg"/><Relationship Id="rId7"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hyperlink" Target="https://www.youtube.com/watch?v=yvDgTsh_7MM&amp;t=4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hyperlink" Target="https://swa.org/Facilities/Facility/Details/SWA-Greenway-Trail-System-10"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www.geocaching.com/" TargetMode="External"/><Relationship Id="rId5" Type="http://schemas.openxmlformats.org/officeDocument/2006/relationships/image" Target="../media/image52.jp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www.facebook.com/SolidWasteAuthority/" TargetMode="External"/><Relationship Id="rId5" Type="http://schemas.openxmlformats.org/officeDocument/2006/relationships/image" Target="../media/image55.pn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jpg"/></Relationships>
</file>

<file path=ppt/slides/_rels/slide25.xml.rels><?xml version="1.0" encoding="UTF-8" standalone="yes"?>
<Relationships xmlns="http://schemas.openxmlformats.org/package/2006/relationships"><Relationship Id="rId3" Type="http://schemas.openxmlformats.org/officeDocument/2006/relationships/hyperlink" Target="mailto:dperez@swa.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mailto:mwozny@swa.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48144" y="225912"/>
            <a:ext cx="8395856" cy="4339650"/>
          </a:xfrm>
          <a:prstGeom prst="rect">
            <a:avLst/>
          </a:prstGeom>
          <a:noFill/>
        </p:spPr>
        <p:txBody>
          <a:bodyPr wrap="square" lIns="91440" tIns="45720" rIns="91440" bIns="45720">
            <a:spAutoFit/>
          </a:bodyPr>
          <a:lstStyle/>
          <a:p>
            <a:pPr algn="ctr"/>
            <a:r>
              <a:rPr lang="en-US" sz="4800" b="1" dirty="0" smtClean="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rPr>
              <a:t>Garbage and Greenways:</a:t>
            </a:r>
          </a:p>
          <a:p>
            <a:pPr algn="ctr"/>
            <a:r>
              <a:rPr lang="en-US" sz="4800" b="1" dirty="0">
                <a:ln w="3175">
                  <a:noFill/>
                </a:ln>
                <a:solidFill>
                  <a:srgbClr val="4A9436"/>
                </a:solidFill>
                <a:effectLst>
                  <a:outerShdw blurRad="38100" dist="38100" dir="2700000" algn="tl">
                    <a:srgbClr val="000000">
                      <a:alpha val="43137"/>
                    </a:srgbClr>
                  </a:outerShdw>
                </a:effectLst>
                <a:latin typeface="Trebuchet MS" panose="020B0603020202020204" pitchFamily="34" charset="0"/>
              </a:rPr>
              <a:t>Industry and Nature </a:t>
            </a:r>
            <a:endParaRPr lang="en-US" sz="4800" b="1" dirty="0" smtClean="0">
              <a:ln w="3175">
                <a:noFill/>
              </a:ln>
              <a:solidFill>
                <a:srgbClr val="4A9436"/>
              </a:solidFill>
              <a:effectLst>
                <a:outerShdw blurRad="38100" dist="38100" dir="2700000" algn="tl">
                  <a:srgbClr val="000000">
                    <a:alpha val="43137"/>
                  </a:srgbClr>
                </a:outerShdw>
              </a:effectLst>
              <a:latin typeface="Trebuchet MS" panose="020B0603020202020204" pitchFamily="34" charset="0"/>
            </a:endParaRPr>
          </a:p>
          <a:p>
            <a:pPr algn="ctr"/>
            <a:r>
              <a:rPr lang="en-US" sz="4800" b="1" dirty="0" smtClean="0">
                <a:ln w="3175">
                  <a:noFill/>
                </a:ln>
                <a:solidFill>
                  <a:srgbClr val="4A9436"/>
                </a:solidFill>
                <a:effectLst>
                  <a:outerShdw blurRad="38100" dist="38100" dir="2700000" algn="tl">
                    <a:srgbClr val="000000">
                      <a:alpha val="43137"/>
                    </a:srgbClr>
                  </a:outerShdw>
                </a:effectLst>
                <a:latin typeface="Trebuchet MS" panose="020B0603020202020204" pitchFamily="34" charset="0"/>
              </a:rPr>
              <a:t>CAN Coexist</a:t>
            </a:r>
            <a:endParaRPr lang="en-US" sz="4800" b="1" dirty="0">
              <a:ln w="3175">
                <a:noFill/>
              </a:ln>
              <a:solidFill>
                <a:srgbClr val="4A9436"/>
              </a:solidFill>
              <a:effectLst>
                <a:outerShdw blurRad="38100" dist="38100" dir="2700000" algn="tl">
                  <a:srgbClr val="000000">
                    <a:alpha val="43137"/>
                  </a:srgbClr>
                </a:outerShdw>
              </a:effectLst>
              <a:latin typeface="Trebuchet MS" panose="020B0603020202020204" pitchFamily="34" charset="0"/>
            </a:endParaRPr>
          </a:p>
          <a:p>
            <a:pPr algn="ctr"/>
            <a:endParaRPr lang="en-US" sz="6600" b="1" dirty="0" smtClean="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endParaRPr>
          </a:p>
          <a:p>
            <a:pPr algn="ctr"/>
            <a:endParaRPr lang="en-US" sz="6600" b="1" cap="none" spc="0" dirty="0" smtClean="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287" y="2498607"/>
            <a:ext cx="3849313" cy="3849313"/>
          </a:xfrm>
          <a:prstGeom prst="rect">
            <a:avLst/>
          </a:prstGeom>
          <a:effectLst>
            <a:softEdge rad="50800"/>
          </a:effec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8626" y="187185"/>
            <a:ext cx="8375374" cy="1200329"/>
          </a:xfrm>
          <a:prstGeom prst="rect">
            <a:avLst/>
          </a:prstGeom>
          <a:noFill/>
        </p:spPr>
        <p:txBody>
          <a:bodyPr wrap="square" lIns="91440" tIns="45720" rIns="91440" bIns="45720">
            <a:spAutoFit/>
          </a:bodyPr>
          <a:lstStyle/>
          <a:p>
            <a:pPr algn="ctr"/>
            <a:r>
              <a:rPr lang="en-US" sz="3600" b="1" dirty="0" smtClean="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rPr>
              <a:t>History of the SWA </a:t>
            </a:r>
          </a:p>
          <a:p>
            <a:pPr algn="ctr"/>
            <a:r>
              <a:rPr lang="en-US" sz="3600" b="1" dirty="0" smtClean="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rPr>
              <a:t>Greenway Trail System</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9432" y="2137410"/>
            <a:ext cx="2710737" cy="4066106"/>
          </a:xfrm>
          <a:prstGeom prst="rect">
            <a:avLst/>
          </a:prstGeom>
          <a:ln>
            <a:noFill/>
          </a:ln>
          <a:effectLst>
            <a:softEdge rad="112500"/>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680" y="3728374"/>
            <a:ext cx="3587885" cy="2475141"/>
          </a:xfrm>
          <a:prstGeom prst="rect">
            <a:avLst/>
          </a:prstGeom>
          <a:ln>
            <a:noFill/>
          </a:ln>
          <a:effectLst>
            <a:softEdge rad="11250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0492" y="1608070"/>
            <a:ext cx="2015013" cy="2990271"/>
          </a:xfrm>
          <a:prstGeom prst="rect">
            <a:avLst/>
          </a:prstGeom>
          <a:ln>
            <a:noFill/>
          </a:ln>
          <a:effectLst>
            <a:softEdge rad="112500"/>
          </a:effectLst>
        </p:spPr>
      </p:pic>
    </p:spTree>
    <p:extLst>
      <p:ext uri="{BB962C8B-B14F-4D97-AF65-F5344CB8AC3E}">
        <p14:creationId xmlns:p14="http://schemas.microsoft.com/office/powerpoint/2010/main" val="2150049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86813"/>
            <a:ext cx="8229599" cy="1200329"/>
          </a:xfrm>
          <a:prstGeom prst="rect">
            <a:avLst/>
          </a:prstGeom>
          <a:noFill/>
        </p:spPr>
        <p:txBody>
          <a:bodyPr wrap="square" rtlCol="0">
            <a:spAutoFit/>
          </a:bodyPr>
          <a:lstStyle/>
          <a:p>
            <a:pPr algn="ctr"/>
            <a:r>
              <a:rPr lang="en-US" sz="3600" b="1" dirty="0" smtClean="0">
                <a:ln w="3175">
                  <a:noFill/>
                </a:ln>
                <a:solidFill>
                  <a:srgbClr val="FF6600"/>
                </a:solidFill>
                <a:effectLst>
                  <a:outerShdw blurRad="38100" dist="38100" dir="2700000" algn="tl">
                    <a:srgbClr val="000000">
                      <a:alpha val="43137"/>
                    </a:srgbClr>
                  </a:outerShdw>
                </a:effectLst>
                <a:latin typeface="Trebuchet MS" panose="020B0603020202020204" pitchFamily="34" charset="0"/>
              </a:rPr>
              <a:t>Education Programs</a:t>
            </a:r>
          </a:p>
          <a:p>
            <a:pPr algn="ctr"/>
            <a:endParaRPr lang="en-US" sz="3600" b="1" dirty="0">
              <a:ln w="3175">
                <a:noFill/>
              </a:ln>
              <a:solidFill>
                <a:srgbClr val="4A9436"/>
              </a:solidFill>
              <a:effectLst>
                <a:outerShdw blurRad="38100" dist="38100" dir="2700000" algn="tl">
                  <a:srgbClr val="000000">
                    <a:alpha val="43137"/>
                  </a:srgbClr>
                </a:outerShdw>
              </a:effectLst>
              <a:latin typeface="Trebuchet MS" panose="020B0603020202020204" pitchFamily="34" charset="0"/>
            </a:endParaRPr>
          </a:p>
        </p:txBody>
      </p:sp>
      <p:sp>
        <p:nvSpPr>
          <p:cNvPr id="9" name="Content Placeholder 2"/>
          <p:cNvSpPr txBox="1">
            <a:spLocks/>
          </p:cNvSpPr>
          <p:nvPr/>
        </p:nvSpPr>
        <p:spPr>
          <a:xfrm>
            <a:off x="880064" y="1406287"/>
            <a:ext cx="5798240" cy="2934269"/>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w Cen MT" pitchFamily="34" charset="0"/>
                <a:ea typeface="+mn-ea"/>
                <a:cs typeface="+mn-cs"/>
              </a:rPr>
              <a:t>Grade-specific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noProof="0" dirty="0" smtClean="0">
                <a:latin typeface="Tw Cen MT" pitchFamily="34" charset="0"/>
              </a:rPr>
              <a:t>Align with the Florida state standards</a:t>
            </a:r>
            <a:endParaRPr kumimoji="0" lang="en-US" sz="2800" b="0" i="0" u="none" strike="noStrike" kern="1200" cap="none" spc="0" normalizeH="0" baseline="0" noProof="0" dirty="0" smtClean="0">
              <a:ln>
                <a:noFill/>
              </a:ln>
              <a:solidFill>
                <a:schemeClr val="tx1"/>
              </a:solidFill>
              <a:effectLst/>
              <a:uLnTx/>
              <a:uFillTx/>
              <a:latin typeface="Tw Cen M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w Cen MT" pitchFamily="34" charset="0"/>
                <a:ea typeface="+mn-ea"/>
                <a:cs typeface="+mn-cs"/>
              </a:rPr>
              <a:t>Hands-on Interactive Programs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w Cen MT" pitchFamily="34" charset="0"/>
                <a:ea typeface="+mn-ea"/>
                <a:cs typeface="+mn-cs"/>
              </a:rPr>
              <a:t>Available</a:t>
            </a:r>
            <a:r>
              <a:rPr kumimoji="0" lang="en-US" sz="2800" b="0" i="0" u="none" strike="noStrike" kern="1200" cap="none" spc="0" normalizeH="0" noProof="0" dirty="0" smtClean="0">
                <a:ln>
                  <a:noFill/>
                </a:ln>
                <a:solidFill>
                  <a:schemeClr val="tx1"/>
                </a:solidFill>
                <a:effectLst/>
                <a:uLnTx/>
                <a:uFillTx/>
                <a:latin typeface="Tw Cen MT" pitchFamily="34" charset="0"/>
                <a:ea typeface="+mn-ea"/>
                <a:cs typeface="+mn-cs"/>
              </a:rPr>
              <a:t> in Spanish</a:t>
            </a:r>
            <a:endParaRPr kumimoji="0" lang="en-US" sz="2800" b="0" i="0" u="none" strike="noStrike" kern="1200" cap="none" spc="0" normalizeH="0" baseline="0" noProof="0" dirty="0" smtClean="0">
              <a:ln>
                <a:noFill/>
              </a:ln>
              <a:solidFill>
                <a:schemeClr val="tx1"/>
              </a:solidFill>
              <a:effectLst/>
              <a:uLnTx/>
              <a:uFillTx/>
              <a:latin typeface="Tw Cen MT"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w Cen MT" pitchFamily="34" charset="0"/>
                <a:ea typeface="+mn-ea"/>
                <a:cs typeface="+mn-cs"/>
              </a:rPr>
              <a:t>FREE!</a:t>
            </a:r>
            <a:endParaRPr kumimoji="0" lang="en-US" sz="2800" b="0" i="0" u="none" strike="noStrike" kern="1200" cap="none" spc="0" normalizeH="0" baseline="0" noProof="0" dirty="0">
              <a:ln>
                <a:noFill/>
              </a:ln>
              <a:solidFill>
                <a:schemeClr val="tx1"/>
              </a:solidFill>
              <a:effectLst/>
              <a:uLnTx/>
              <a:uFillTx/>
              <a:latin typeface="Tw Cen MT" pitchFamily="34" charset="0"/>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6998" y="1101165"/>
            <a:ext cx="2634062" cy="2634062"/>
          </a:xfrm>
          <a:prstGeom prst="rect">
            <a:avLst/>
          </a:prstGeom>
          <a:effectLst>
            <a:softEdge rad="1016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4050" y="3878058"/>
            <a:ext cx="3742519" cy="2496232"/>
          </a:xfrm>
          <a:prstGeom prst="rect">
            <a:avLst/>
          </a:prstGeom>
          <a:effectLst>
            <a:softEdge rad="101600"/>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0271" y="3735227"/>
            <a:ext cx="1484473" cy="2639063"/>
          </a:xfrm>
          <a:prstGeom prst="rect">
            <a:avLst/>
          </a:prstGeom>
          <a:effectLst>
            <a:softEdge rad="50800"/>
          </a:effectLst>
        </p:spPr>
      </p:pic>
    </p:spTree>
    <p:extLst>
      <p:ext uri="{BB962C8B-B14F-4D97-AF65-F5344CB8AC3E}">
        <p14:creationId xmlns:p14="http://schemas.microsoft.com/office/powerpoint/2010/main" val="209116502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14400" y="186813"/>
            <a:ext cx="8229599" cy="1200329"/>
          </a:xfrm>
          <a:prstGeom prst="rect">
            <a:avLst/>
          </a:prstGeom>
          <a:noFill/>
        </p:spPr>
        <p:txBody>
          <a:bodyPr wrap="square" rtlCol="0">
            <a:spAutoFit/>
          </a:bodyPr>
          <a:lstStyle/>
          <a:p>
            <a:pPr algn="ctr"/>
            <a:r>
              <a:rPr lang="en-US" sz="3600" b="1" dirty="0" smtClean="0">
                <a:ln w="3175">
                  <a:noFill/>
                </a:ln>
                <a:solidFill>
                  <a:srgbClr val="FF6600"/>
                </a:solidFill>
                <a:effectLst>
                  <a:outerShdw blurRad="38100" dist="38100" dir="2700000" algn="tl">
                    <a:srgbClr val="000000">
                      <a:alpha val="43137"/>
                    </a:srgbClr>
                  </a:outerShdw>
                </a:effectLst>
                <a:latin typeface="Trebuchet MS" panose="020B0603020202020204" pitchFamily="34" charset="0"/>
              </a:rPr>
              <a:t>Education Programs</a:t>
            </a:r>
          </a:p>
          <a:p>
            <a:pPr algn="ctr"/>
            <a:r>
              <a:rPr lang="en-US" sz="3600" b="1" dirty="0" smtClean="0">
                <a:ln w="3175">
                  <a:noFill/>
                </a:ln>
                <a:solidFill>
                  <a:srgbClr val="4A9436"/>
                </a:solidFill>
                <a:effectLst>
                  <a:outerShdw blurRad="38100" dist="38100" dir="2700000" algn="tl">
                    <a:srgbClr val="000000">
                      <a:alpha val="43137"/>
                    </a:srgbClr>
                  </a:outerShdw>
                </a:effectLst>
                <a:latin typeface="Trebuchet MS" panose="020B0603020202020204" pitchFamily="34" charset="0"/>
              </a:rPr>
              <a:t>Industry and Nature Coexist</a:t>
            </a:r>
            <a:endParaRPr lang="en-US" sz="3600" b="1" dirty="0">
              <a:ln w="3175">
                <a:noFill/>
              </a:ln>
              <a:solidFill>
                <a:srgbClr val="4A9436"/>
              </a:solidFill>
              <a:effectLst>
                <a:outerShdw blurRad="38100" dist="38100" dir="2700000" algn="tl">
                  <a:srgbClr val="000000">
                    <a:alpha val="43137"/>
                  </a:srgbClr>
                </a:outerShdw>
              </a:effectLst>
              <a:latin typeface="Trebuchet MS" panose="020B0603020202020204" pitchFamily="34" charset="0"/>
            </a:endParaRPr>
          </a:p>
        </p:txBody>
      </p:sp>
      <p:pic>
        <p:nvPicPr>
          <p:cNvPr id="1027" name="Picture 3" descr="G:\PAR\Education\Photos\Village Academy Trail Pics 2015-10-26\20151026_110931.jpg"/>
          <p:cNvPicPr>
            <a:picLocks noChangeAspect="1" noChangeArrowheads="1"/>
          </p:cNvPicPr>
          <p:nvPr/>
        </p:nvPicPr>
        <p:blipFill>
          <a:blip r:embed="rId3" cstate="print"/>
          <a:srcRect t="47167"/>
          <a:stretch>
            <a:fillRect/>
          </a:stretch>
        </p:blipFill>
        <p:spPr bwMode="auto">
          <a:xfrm>
            <a:off x="1080752" y="1660218"/>
            <a:ext cx="3222330" cy="2178332"/>
          </a:xfrm>
          <a:prstGeom prst="rect">
            <a:avLst/>
          </a:prstGeom>
          <a:ln>
            <a:noFill/>
          </a:ln>
          <a:effectLst>
            <a:softEdge rad="112500"/>
          </a:effectLst>
        </p:spPr>
      </p:pic>
      <p:pic>
        <p:nvPicPr>
          <p:cNvPr id="2055" name="Picture 7" descr="G:\PAR\Education\Photos\Village Academy Trail Pics 2015-10-26\20151026_110655.jpg"/>
          <p:cNvPicPr>
            <a:picLocks noChangeAspect="1" noChangeArrowheads="1"/>
          </p:cNvPicPr>
          <p:nvPr/>
        </p:nvPicPr>
        <p:blipFill>
          <a:blip r:embed="rId4" cstate="print"/>
          <a:srcRect/>
          <a:stretch>
            <a:fillRect/>
          </a:stretch>
        </p:blipFill>
        <p:spPr bwMode="auto">
          <a:xfrm>
            <a:off x="770021" y="4111626"/>
            <a:ext cx="3843792" cy="2162133"/>
          </a:xfrm>
          <a:prstGeom prst="rect">
            <a:avLst/>
          </a:prstGeom>
          <a:ln>
            <a:noFill/>
          </a:ln>
          <a:effectLst>
            <a:softEdge rad="112500"/>
          </a:effec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0921" t="13509"/>
          <a:stretch/>
        </p:blipFill>
        <p:spPr>
          <a:xfrm>
            <a:off x="4613813" y="2140427"/>
            <a:ext cx="4473151" cy="3669323"/>
          </a:xfrm>
          <a:prstGeom prst="rect">
            <a:avLst/>
          </a:prstGeom>
          <a:effectLst>
            <a:softEdge rad="50800"/>
          </a:effectLst>
        </p:spPr>
      </p:pic>
    </p:spTree>
    <p:extLst>
      <p:ext uri="{BB962C8B-B14F-4D97-AF65-F5344CB8AC3E}">
        <p14:creationId xmlns:p14="http://schemas.microsoft.com/office/powerpoint/2010/main" val="138960074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0"/>
            <a:ext cx="8382000" cy="665162"/>
          </a:xfrm>
        </p:spPr>
        <p:txBody>
          <a:bodyPr/>
          <a:lstStyle/>
          <a:p>
            <a:r>
              <a:rPr lang="en-US" b="1" dirty="0" smtClean="0">
                <a:solidFill>
                  <a:schemeClr val="bg1"/>
                </a:solidFill>
              </a:rPr>
              <a:t>Field, Forest and Stream</a:t>
            </a:r>
            <a:endParaRPr lang="en-US" b="1" dirty="0">
              <a:solidFill>
                <a:schemeClr val="bg1"/>
              </a:solidFill>
            </a:endParaRPr>
          </a:p>
        </p:txBody>
      </p:sp>
      <p:sp>
        <p:nvSpPr>
          <p:cNvPr id="6" name="Rectangle 5"/>
          <p:cNvSpPr/>
          <p:nvPr/>
        </p:nvSpPr>
        <p:spPr>
          <a:xfrm>
            <a:off x="695739" y="35996"/>
            <a:ext cx="8375374" cy="1631216"/>
          </a:xfrm>
          <a:prstGeom prst="rect">
            <a:avLst/>
          </a:prstGeom>
          <a:noFill/>
        </p:spPr>
        <p:txBody>
          <a:bodyPr wrap="square" lIns="91440" tIns="45720" rIns="91440" bIns="45720">
            <a:spAutoFit/>
          </a:bodyPr>
          <a:lstStyle/>
          <a:p>
            <a:pPr algn="ctr"/>
            <a:r>
              <a:rPr lang="en-US" sz="3200" b="1" dirty="0" smtClean="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rPr>
              <a:t>Industry and Nature Coexist</a:t>
            </a:r>
          </a:p>
          <a:p>
            <a:pPr algn="ctr"/>
            <a:r>
              <a:rPr lang="en-US" sz="3200" b="1" dirty="0" smtClean="0">
                <a:ln w="3175">
                  <a:noFill/>
                </a:ln>
                <a:solidFill>
                  <a:srgbClr val="4A9436"/>
                </a:solidFill>
                <a:effectLst>
                  <a:outerShdw blurRad="38100" dist="38100" dir="2700000" algn="tl">
                    <a:srgbClr val="000000">
                      <a:alpha val="43137"/>
                    </a:srgbClr>
                  </a:outerShdw>
                </a:effectLst>
                <a:latin typeface="Trebuchet MS" panose="020B0603020202020204" pitchFamily="34" charset="0"/>
              </a:rPr>
              <a:t>Grade 3</a:t>
            </a:r>
            <a:endParaRPr lang="en-US" sz="3200" b="1" dirty="0" smtClean="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endParaRPr>
          </a:p>
          <a:p>
            <a:pPr algn="ctr"/>
            <a:endParaRPr lang="en-US" sz="3600" b="1" dirty="0" smtClean="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401" y="1015185"/>
            <a:ext cx="4169912" cy="294886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6313" y="3351297"/>
            <a:ext cx="4152770" cy="2935895"/>
          </a:xfrm>
          <a:prstGeom prst="rect">
            <a:avLst/>
          </a:prstGeom>
        </p:spPr>
      </p:pic>
      <p:pic>
        <p:nvPicPr>
          <p:cNvPr id="1026"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5657" y="1015185"/>
            <a:ext cx="2336112" cy="23361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lum bright="1000"/>
            <a:extLst>
              <a:ext uri="{BEBA8EAE-BF5A-486C-A8C5-ECC9F3942E4B}">
                <a14:imgProps xmlns:a14="http://schemas.microsoft.com/office/drawing/2010/main">
                  <a14:imgLayer r:embed="rId7">
                    <a14:imgEffect>
                      <a14:brightnessContrast bright="21000"/>
                    </a14:imgEffect>
                  </a14:imgLayer>
                </a14:imgProps>
              </a:ext>
              <a:ext uri="{28A0092B-C50C-407E-A947-70E740481C1C}">
                <a14:useLocalDpi xmlns:a14="http://schemas.microsoft.com/office/drawing/2010/main" val="0"/>
              </a:ext>
            </a:extLst>
          </a:blip>
          <a:stretch>
            <a:fillRect/>
          </a:stretch>
        </p:blipFill>
        <p:spPr>
          <a:xfrm>
            <a:off x="998621" y="3994730"/>
            <a:ext cx="3176337" cy="2382253"/>
          </a:xfrm>
          <a:prstGeom prst="rect">
            <a:avLst/>
          </a:prstGeom>
          <a:effectLst>
            <a:softEdge rad="50800"/>
          </a:effectLst>
        </p:spPr>
      </p:pic>
    </p:spTree>
    <p:extLst>
      <p:ext uri="{BB962C8B-B14F-4D97-AF65-F5344CB8AC3E}">
        <p14:creationId xmlns:p14="http://schemas.microsoft.com/office/powerpoint/2010/main" val="406846128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0"/>
            <a:ext cx="8382000" cy="665162"/>
          </a:xfrm>
        </p:spPr>
        <p:txBody>
          <a:bodyPr/>
          <a:lstStyle/>
          <a:p>
            <a:r>
              <a:rPr lang="en-US" b="1" dirty="0" smtClean="0">
                <a:solidFill>
                  <a:schemeClr val="bg1"/>
                </a:solidFill>
              </a:rPr>
              <a:t>Field, Forest and Stream</a:t>
            </a:r>
            <a:endParaRPr lang="en-US" b="1" dirty="0">
              <a:solidFill>
                <a:schemeClr val="bg1"/>
              </a:solidFill>
            </a:endParaRPr>
          </a:p>
        </p:txBody>
      </p:sp>
      <p:sp>
        <p:nvSpPr>
          <p:cNvPr id="6" name="Rectangle 5"/>
          <p:cNvSpPr/>
          <p:nvPr/>
        </p:nvSpPr>
        <p:spPr>
          <a:xfrm>
            <a:off x="768626" y="187185"/>
            <a:ext cx="8375374" cy="646331"/>
          </a:xfrm>
          <a:prstGeom prst="rect">
            <a:avLst/>
          </a:prstGeom>
          <a:noFill/>
        </p:spPr>
        <p:txBody>
          <a:bodyPr wrap="square" lIns="91440" tIns="45720" rIns="91440" bIns="45720">
            <a:spAutoFit/>
          </a:bodyPr>
          <a:lstStyle/>
          <a:p>
            <a:pPr algn="ctr"/>
            <a:r>
              <a:rPr lang="en-US" sz="3600" b="1" dirty="0" smtClean="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rPr>
              <a:t>Industry and Nature Coexist</a:t>
            </a:r>
          </a:p>
        </p:txBody>
      </p:sp>
      <p:sp>
        <p:nvSpPr>
          <p:cNvPr id="3" name="Rectangle 2"/>
          <p:cNvSpPr/>
          <p:nvPr/>
        </p:nvSpPr>
        <p:spPr>
          <a:xfrm>
            <a:off x="925830" y="761596"/>
            <a:ext cx="7966709" cy="1077218"/>
          </a:xfrm>
          <a:prstGeom prst="rect">
            <a:avLst/>
          </a:prstGeom>
        </p:spPr>
        <p:txBody>
          <a:bodyPr wrap="square">
            <a:spAutoFit/>
          </a:bodyPr>
          <a:lstStyle/>
          <a:p>
            <a:pPr lvl="0" algn="ctr"/>
            <a:r>
              <a:rPr lang="en-US" sz="3200" b="1" dirty="0" smtClean="0">
                <a:ln w="3175">
                  <a:noFill/>
                </a:ln>
                <a:solidFill>
                  <a:srgbClr val="4A9436"/>
                </a:solidFill>
                <a:effectLst>
                  <a:outerShdw blurRad="38100" dist="38100" dir="2700000" algn="tl">
                    <a:srgbClr val="000000">
                      <a:alpha val="43137"/>
                    </a:srgbClr>
                  </a:outerShdw>
                </a:effectLst>
                <a:latin typeface="Trebuchet MS" panose="020B0603020202020204" pitchFamily="34" charset="0"/>
              </a:rPr>
              <a:t>Project Learning Tree: </a:t>
            </a:r>
          </a:p>
          <a:p>
            <a:pPr lvl="0" algn="ctr"/>
            <a:r>
              <a:rPr lang="en-US" sz="3200" b="1" dirty="0" smtClean="0">
                <a:ln w="3175">
                  <a:noFill/>
                </a:ln>
                <a:solidFill>
                  <a:srgbClr val="4A9436"/>
                </a:solidFill>
                <a:effectLst>
                  <a:outerShdw blurRad="38100" dist="38100" dir="2700000" algn="tl">
                    <a:srgbClr val="000000">
                      <a:alpha val="43137"/>
                    </a:srgbClr>
                  </a:outerShdw>
                </a:effectLst>
                <a:latin typeface="Trebuchet MS" panose="020B0603020202020204" pitchFamily="34" charset="0"/>
              </a:rPr>
              <a:t>Every Tree for Itself</a:t>
            </a:r>
            <a:endParaRPr lang="en-US" sz="3200" b="1" dirty="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6927" y="1792703"/>
            <a:ext cx="6075948" cy="4556962"/>
          </a:xfrm>
          <a:prstGeom prst="rect">
            <a:avLst/>
          </a:prstGeom>
          <a:effectLst>
            <a:softEdge rad="50800"/>
          </a:effectLst>
        </p:spPr>
      </p:pic>
    </p:spTree>
    <p:extLst>
      <p:ext uri="{BB962C8B-B14F-4D97-AF65-F5344CB8AC3E}">
        <p14:creationId xmlns:p14="http://schemas.microsoft.com/office/powerpoint/2010/main" val="236182416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 y="93028"/>
            <a:ext cx="8382000" cy="665162"/>
          </a:xfrm>
        </p:spPr>
        <p:txBody>
          <a:bodyPr/>
          <a:lstStyle/>
          <a:p>
            <a:r>
              <a:rPr lang="en-US" sz="3600" b="1" dirty="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rPr>
              <a:t>Industry and Nature Coexist</a:t>
            </a:r>
            <a:br>
              <a:rPr lang="en-US" sz="3600" b="1" dirty="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rPr>
            </a:br>
            <a:r>
              <a:rPr lang="en-US" sz="3600" b="1" dirty="0">
                <a:ln w="3175">
                  <a:noFill/>
                </a:ln>
                <a:solidFill>
                  <a:srgbClr val="4A9436"/>
                </a:solidFill>
                <a:effectLst>
                  <a:outerShdw blurRad="38100" dist="38100" dir="2700000" algn="tl">
                    <a:srgbClr val="000000">
                      <a:alpha val="43137"/>
                    </a:srgbClr>
                  </a:outerShdw>
                </a:effectLst>
                <a:latin typeface="Trebuchet MS" panose="020B0603020202020204" pitchFamily="34" charset="0"/>
              </a:rPr>
              <a:t>Grade </a:t>
            </a:r>
            <a:r>
              <a:rPr lang="en-US" sz="3600" b="1" dirty="0" smtClean="0">
                <a:ln w="3175">
                  <a:noFill/>
                </a:ln>
                <a:solidFill>
                  <a:srgbClr val="4A9436"/>
                </a:solidFill>
                <a:effectLst>
                  <a:outerShdw blurRad="38100" dist="38100" dir="2700000" algn="tl">
                    <a:srgbClr val="000000">
                      <a:alpha val="43137"/>
                    </a:srgbClr>
                  </a:outerShdw>
                </a:effectLst>
                <a:latin typeface="Trebuchet MS" panose="020B0603020202020204" pitchFamily="34" charset="0"/>
              </a:rPr>
              <a:t>7</a:t>
            </a:r>
            <a:r>
              <a:rPr lang="en-US" b="1" dirty="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rPr>
              <a:t/>
            </a:r>
            <a:br>
              <a:rPr lang="en-US" b="1" dirty="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rPr>
            </a:br>
            <a:endParaRPr lang="en-US" dirty="0"/>
          </a:p>
        </p:txBody>
      </p:sp>
      <p:pic>
        <p:nvPicPr>
          <p:cNvPr id="5" name="Picture 4"/>
          <p:cNvPicPr>
            <a:picLocks noChangeAspect="1"/>
          </p:cNvPicPr>
          <p:nvPr/>
        </p:nvPicPr>
        <p:blipFill>
          <a:blip r:embed="rId3"/>
          <a:stretch>
            <a:fillRect/>
          </a:stretch>
        </p:blipFill>
        <p:spPr>
          <a:xfrm>
            <a:off x="978288" y="1403177"/>
            <a:ext cx="3742302" cy="4981963"/>
          </a:xfrm>
          <a:prstGeom prst="rect">
            <a:avLst/>
          </a:prstGeom>
        </p:spPr>
      </p:pic>
      <p:pic>
        <p:nvPicPr>
          <p:cNvPr id="6" name="Picture 5"/>
          <p:cNvPicPr>
            <a:picLocks noChangeAspect="1"/>
          </p:cNvPicPr>
          <p:nvPr/>
        </p:nvPicPr>
        <p:blipFill rotWithShape="1">
          <a:blip r:embed="rId4"/>
          <a:srcRect l="22250" t="7111" r="22500" b="40445"/>
          <a:stretch/>
        </p:blipFill>
        <p:spPr>
          <a:xfrm>
            <a:off x="4707662" y="1403177"/>
            <a:ext cx="4436337" cy="2368723"/>
          </a:xfrm>
          <a:prstGeom prst="rect">
            <a:avLst/>
          </a:prstGeom>
        </p:spPr>
      </p:pic>
      <p:sp>
        <p:nvSpPr>
          <p:cNvPr id="7" name="AutoShape 4" descr="Image result for value of trees pho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Image result for value of trees phot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Image result for value of trees 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7429" y="3771900"/>
            <a:ext cx="2502535" cy="2502535"/>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84803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 y="241618"/>
            <a:ext cx="8382000" cy="665162"/>
          </a:xfrm>
        </p:spPr>
        <p:txBody>
          <a:bodyPr/>
          <a:lstStyle/>
          <a:p>
            <a:r>
              <a:rPr lang="en-US" sz="3600" b="1" dirty="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rPr>
              <a:t>Industry and Nature Coexist</a:t>
            </a:r>
            <a:br>
              <a:rPr lang="en-US" sz="3600" b="1" dirty="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rPr>
            </a:br>
            <a:r>
              <a:rPr lang="en-US" sz="3600" b="1" dirty="0" smtClean="0">
                <a:ln w="3175">
                  <a:noFill/>
                </a:ln>
                <a:solidFill>
                  <a:srgbClr val="4A9436"/>
                </a:solidFill>
                <a:effectLst>
                  <a:outerShdw blurRad="38100" dist="38100" dir="2700000" algn="tl">
                    <a:srgbClr val="000000">
                      <a:alpha val="43137"/>
                    </a:srgbClr>
                  </a:outerShdw>
                </a:effectLst>
                <a:latin typeface="Trebuchet MS" panose="020B0603020202020204" pitchFamily="34" charset="0"/>
              </a:rPr>
              <a:t>Flying WILD:</a:t>
            </a:r>
            <a:br>
              <a:rPr lang="en-US" sz="3600" b="1" dirty="0" smtClean="0">
                <a:ln w="3175">
                  <a:noFill/>
                </a:ln>
                <a:solidFill>
                  <a:srgbClr val="4A9436"/>
                </a:solidFill>
                <a:effectLst>
                  <a:outerShdw blurRad="38100" dist="38100" dir="2700000" algn="tl">
                    <a:srgbClr val="000000">
                      <a:alpha val="43137"/>
                    </a:srgbClr>
                  </a:outerShdw>
                </a:effectLst>
                <a:latin typeface="Trebuchet MS" panose="020B0603020202020204" pitchFamily="34" charset="0"/>
              </a:rPr>
            </a:br>
            <a:r>
              <a:rPr lang="en-US" sz="3600" b="1" dirty="0" smtClean="0">
                <a:ln w="3175">
                  <a:noFill/>
                </a:ln>
                <a:solidFill>
                  <a:srgbClr val="4A9436"/>
                </a:solidFill>
                <a:effectLst>
                  <a:outerShdw blurRad="38100" dist="38100" dir="2700000" algn="tl">
                    <a:srgbClr val="000000">
                      <a:alpha val="43137"/>
                    </a:srgbClr>
                  </a:outerShdw>
                </a:effectLst>
                <a:latin typeface="Trebuchet MS" panose="020B0603020202020204" pitchFamily="34" charset="0"/>
              </a:rPr>
              <a:t>Fill the Bill</a:t>
            </a:r>
            <a:r>
              <a:rPr lang="en-US" b="1" dirty="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rPr>
              <a:t/>
            </a:r>
            <a:br>
              <a:rPr lang="en-US" b="1" dirty="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rPr>
            </a:br>
            <a:endParaRPr lang="en-US" dirty="0"/>
          </a:p>
        </p:txBody>
      </p:sp>
      <p:pic>
        <p:nvPicPr>
          <p:cNvPr id="3" name="Picture 4" descr="C:\Users\dformica\Desktop\more bird beaks.jpg"/>
          <p:cNvPicPr>
            <a:picLocks noChangeAspect="1" noChangeArrowheads="1"/>
          </p:cNvPicPr>
          <p:nvPr/>
        </p:nvPicPr>
        <p:blipFill>
          <a:blip r:embed="rId3" cstate="print"/>
          <a:srcRect/>
          <a:stretch>
            <a:fillRect/>
          </a:stretch>
        </p:blipFill>
        <p:spPr bwMode="auto">
          <a:xfrm>
            <a:off x="5886450" y="2072466"/>
            <a:ext cx="3128010" cy="2491914"/>
          </a:xfrm>
          <a:prstGeom prst="rect">
            <a:avLst/>
          </a:prstGeom>
          <a:noFill/>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8125" t="7249" r="7125" b="23189"/>
          <a:stretch/>
        </p:blipFill>
        <p:spPr>
          <a:xfrm>
            <a:off x="765810" y="2525844"/>
            <a:ext cx="5277585" cy="3779892"/>
          </a:xfrm>
          <a:prstGeom prst="rect">
            <a:avLst/>
          </a:prstGeom>
          <a:effectLst>
            <a:softEdge rad="50800"/>
          </a:effectLst>
        </p:spPr>
      </p:pic>
    </p:spTree>
    <p:extLst>
      <p:ext uri="{BB962C8B-B14F-4D97-AF65-F5344CB8AC3E}">
        <p14:creationId xmlns:p14="http://schemas.microsoft.com/office/powerpoint/2010/main" val="72536670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8626" y="170116"/>
            <a:ext cx="8375374" cy="1200329"/>
          </a:xfrm>
          <a:prstGeom prst="rect">
            <a:avLst/>
          </a:prstGeom>
          <a:noFill/>
        </p:spPr>
        <p:txBody>
          <a:bodyPr wrap="square" lIns="91440" tIns="45720" rIns="91440" bIns="45720">
            <a:spAutoFit/>
          </a:bodyPr>
          <a:lstStyle/>
          <a:p>
            <a:pPr algn="ctr"/>
            <a:r>
              <a:rPr lang="en-US" sz="3600" b="1" dirty="0" smtClean="0">
                <a:ln w="28575" cmpd="sng">
                  <a:noFill/>
                  <a:prstDash val="solid"/>
                </a:ln>
                <a:solidFill>
                  <a:srgbClr val="FF6600"/>
                </a:solidFill>
                <a:effectLst>
                  <a:outerShdw blurRad="50800" dist="38100" dir="2700000" algn="tl" rotWithShape="0">
                    <a:prstClr val="black">
                      <a:alpha val="40000"/>
                    </a:prstClr>
                  </a:outerShdw>
                </a:effectLst>
                <a:latin typeface="Trebuchet MS" pitchFamily="34" charset="0"/>
              </a:rPr>
              <a:t>Education Programs </a:t>
            </a:r>
          </a:p>
          <a:p>
            <a:pPr algn="ctr"/>
            <a:r>
              <a:rPr lang="en-US" sz="3600" b="1" dirty="0" smtClean="0">
                <a:ln w="28575" cmpd="sng">
                  <a:noFill/>
                  <a:prstDash val="solid"/>
                </a:ln>
                <a:solidFill>
                  <a:srgbClr val="4A9436"/>
                </a:solidFill>
                <a:effectLst>
                  <a:outerShdw blurRad="50800" dist="38100" dir="2700000" algn="tl" rotWithShape="0">
                    <a:prstClr val="black">
                      <a:alpha val="40000"/>
                    </a:prstClr>
                  </a:outerShdw>
                </a:effectLst>
                <a:latin typeface="Trebuchet MS" pitchFamily="34" charset="0"/>
              </a:rPr>
              <a:t>3R Ambassador Program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6845" y="3634559"/>
            <a:ext cx="4029347" cy="2686231"/>
          </a:xfrm>
          <a:prstGeom prst="rect">
            <a:avLst/>
          </a:prstGeom>
          <a:effectLst>
            <a:softEdge rad="1016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1868" y="1521836"/>
            <a:ext cx="3169085" cy="2112723"/>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673" y="1341147"/>
            <a:ext cx="3440119" cy="2293412"/>
          </a:xfrm>
          <a:prstGeom prst="rect">
            <a:avLst/>
          </a:prstGeom>
          <a:ln>
            <a:noFill/>
          </a:ln>
          <a:effectLst>
            <a:softEdge rad="112500"/>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0299" y="3634559"/>
            <a:ext cx="3372222" cy="2529167"/>
          </a:xfrm>
          <a:prstGeom prst="rect">
            <a:avLst/>
          </a:prstGeom>
          <a:ln>
            <a:noFill/>
          </a:ln>
          <a:effectLst>
            <a:softEdge rad="112500"/>
          </a:effectLst>
        </p:spPr>
      </p:pic>
    </p:spTree>
    <p:extLst>
      <p:ext uri="{BB962C8B-B14F-4D97-AF65-F5344CB8AC3E}">
        <p14:creationId xmlns:p14="http://schemas.microsoft.com/office/powerpoint/2010/main" val="766085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14400" y="186813"/>
            <a:ext cx="8229599" cy="1200329"/>
          </a:xfrm>
          <a:prstGeom prst="rect">
            <a:avLst/>
          </a:prstGeom>
          <a:noFill/>
        </p:spPr>
        <p:txBody>
          <a:bodyPr wrap="square" rtlCol="0">
            <a:spAutoFit/>
          </a:bodyPr>
          <a:lstStyle/>
          <a:p>
            <a:pPr algn="ctr"/>
            <a:r>
              <a:rPr lang="en-US" sz="3600" b="1" dirty="0" smtClean="0">
                <a:ln w="3175">
                  <a:noFill/>
                </a:ln>
                <a:solidFill>
                  <a:srgbClr val="FF6600"/>
                </a:solidFill>
                <a:effectLst>
                  <a:outerShdw blurRad="38100" dist="38100" dir="2700000" algn="tl">
                    <a:srgbClr val="000000">
                      <a:alpha val="43137"/>
                    </a:srgbClr>
                  </a:outerShdw>
                </a:effectLst>
                <a:latin typeface="Trebuchet MS" panose="020B0603020202020204" pitchFamily="34" charset="0"/>
              </a:rPr>
              <a:t>Education Programs</a:t>
            </a:r>
          </a:p>
          <a:p>
            <a:pPr algn="ctr"/>
            <a:r>
              <a:rPr lang="en-US" sz="3600" b="1" dirty="0" err="1" smtClean="0">
                <a:ln w="3175">
                  <a:noFill/>
                </a:ln>
                <a:solidFill>
                  <a:srgbClr val="4A9436"/>
                </a:solidFill>
                <a:effectLst>
                  <a:outerShdw blurRad="38100" dist="38100" dir="2700000" algn="tl">
                    <a:srgbClr val="000000">
                      <a:alpha val="43137"/>
                    </a:srgbClr>
                  </a:outerShdw>
                </a:effectLst>
                <a:latin typeface="Trebuchet MS" panose="020B0603020202020204" pitchFamily="34" charset="0"/>
              </a:rPr>
              <a:t>ReTeach</a:t>
            </a:r>
            <a:r>
              <a:rPr lang="en-US" sz="3600" b="1" dirty="0" smtClean="0">
                <a:ln w="3175">
                  <a:noFill/>
                </a:ln>
                <a:solidFill>
                  <a:srgbClr val="4A9436"/>
                </a:solidFill>
                <a:effectLst>
                  <a:outerShdw blurRad="38100" dist="38100" dir="2700000" algn="tl">
                    <a:srgbClr val="000000">
                      <a:alpha val="43137"/>
                    </a:srgbClr>
                  </a:outerShdw>
                </a:effectLst>
                <a:latin typeface="Trebuchet MS" panose="020B0603020202020204" pitchFamily="34" charset="0"/>
              </a:rPr>
              <a:t> Waste Program</a:t>
            </a:r>
            <a:endParaRPr lang="en-US" sz="3600" b="1" dirty="0">
              <a:ln w="3175">
                <a:noFill/>
              </a:ln>
              <a:solidFill>
                <a:srgbClr val="4A9436"/>
              </a:solidFill>
              <a:effectLst>
                <a:outerShdw blurRad="38100" dist="38100" dir="2700000" algn="tl">
                  <a:srgbClr val="000000">
                    <a:alpha val="43137"/>
                  </a:srgbClr>
                </a:outerShdw>
              </a:effectLst>
              <a:latin typeface="Trebuchet MS" panose="020B0603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387142"/>
            <a:ext cx="1575210" cy="1575210"/>
          </a:xfrm>
          <a:prstGeom prst="rect">
            <a:avLst/>
          </a:prstGeom>
        </p:spPr>
      </p:pic>
      <p:sp>
        <p:nvSpPr>
          <p:cNvPr id="3" name="Rectangle 2">
            <a:hlinkClick r:id="rId4"/>
          </p:cNvPr>
          <p:cNvSpPr/>
          <p:nvPr/>
        </p:nvSpPr>
        <p:spPr>
          <a:xfrm>
            <a:off x="3590741" y="6010365"/>
            <a:ext cx="5642975" cy="369332"/>
          </a:xfrm>
          <a:prstGeom prst="rect">
            <a:avLst/>
          </a:prstGeom>
        </p:spPr>
        <p:txBody>
          <a:bodyPr wrap="square">
            <a:spAutoFit/>
          </a:bodyPr>
          <a:lstStyle/>
          <a:p>
            <a:r>
              <a:rPr lang="en-US" dirty="0">
                <a:hlinkClick r:id="rId4"/>
              </a:rPr>
              <a:t>https://www.youtube.com/watch?v=yvDgTsh_7MM&amp;t=4s</a:t>
            </a: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2805" y="1784556"/>
            <a:ext cx="2981195" cy="1987463"/>
          </a:xfrm>
          <a:prstGeom prst="rect">
            <a:avLst/>
          </a:prstGeom>
          <a:ln>
            <a:noFill/>
          </a:ln>
          <a:effectLst>
            <a:softEdge rad="112500"/>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9199" y="4049932"/>
            <a:ext cx="3078648" cy="2052432"/>
          </a:xfrm>
          <a:prstGeom prst="rect">
            <a:avLst/>
          </a:prstGeom>
          <a:ln>
            <a:noFill/>
          </a:ln>
          <a:effectLst>
            <a:softEdge rad="112500"/>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3956" y="3940346"/>
            <a:ext cx="3228812" cy="2152541"/>
          </a:xfrm>
          <a:prstGeom prst="rect">
            <a:avLst/>
          </a:prstGeom>
          <a:ln>
            <a:noFill/>
          </a:ln>
          <a:effectLst>
            <a:softEdge rad="76200"/>
          </a:effec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3691" y="1599310"/>
            <a:ext cx="3505032" cy="2357954"/>
          </a:xfrm>
          <a:prstGeom prst="rect">
            <a:avLst/>
          </a:prstGeom>
          <a:effectLst>
            <a:softEdge rad="50800"/>
          </a:effectLst>
        </p:spPr>
      </p:pic>
    </p:spTree>
    <p:extLst>
      <p:ext uri="{BB962C8B-B14F-4D97-AF65-F5344CB8AC3E}">
        <p14:creationId xmlns:p14="http://schemas.microsoft.com/office/powerpoint/2010/main" val="219966497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5820" y="168325"/>
            <a:ext cx="7909560" cy="1200329"/>
          </a:xfrm>
          <a:prstGeom prst="rect">
            <a:avLst/>
          </a:prstGeom>
        </p:spPr>
        <p:txBody>
          <a:bodyPr wrap="square">
            <a:spAutoFit/>
          </a:bodyPr>
          <a:lstStyle/>
          <a:p>
            <a:pPr algn="ctr"/>
            <a:r>
              <a:rPr lang="en-US" sz="3600" b="1" dirty="0" smtClean="0">
                <a:ln w="3175">
                  <a:noFill/>
                </a:ln>
                <a:solidFill>
                  <a:srgbClr val="FF6600"/>
                </a:solidFill>
                <a:effectLst>
                  <a:outerShdw blurRad="38100" dist="38100" dir="2700000" algn="tl">
                    <a:srgbClr val="000000">
                      <a:alpha val="43137"/>
                    </a:srgbClr>
                  </a:outerShdw>
                </a:effectLst>
                <a:latin typeface="Trebuchet MS" panose="020B0603020202020204" pitchFamily="34" charset="0"/>
              </a:rPr>
              <a:t>Trail Signage</a:t>
            </a:r>
            <a:endParaRPr lang="en-US" sz="3600" b="1" dirty="0">
              <a:ln w="3175">
                <a:noFill/>
              </a:ln>
              <a:solidFill>
                <a:srgbClr val="FF6600"/>
              </a:solidFill>
              <a:effectLst>
                <a:outerShdw blurRad="38100" dist="38100" dir="2700000" algn="tl">
                  <a:srgbClr val="000000">
                    <a:alpha val="43137"/>
                  </a:srgbClr>
                </a:outerShdw>
              </a:effectLst>
              <a:latin typeface="Trebuchet MS" panose="020B0603020202020204" pitchFamily="34" charset="0"/>
            </a:endParaRPr>
          </a:p>
          <a:p>
            <a:pPr algn="ctr"/>
            <a:endParaRPr lang="en-US" sz="3600" b="1" dirty="0">
              <a:ln w="3175">
                <a:noFill/>
              </a:ln>
              <a:solidFill>
                <a:srgbClr val="4A9436"/>
              </a:solidFill>
              <a:effectLst>
                <a:outerShdw blurRad="38100" dist="38100" dir="2700000" algn="tl">
                  <a:srgbClr val="000000">
                    <a:alpha val="43137"/>
                  </a:srgbClr>
                </a:outerShdw>
              </a:effectLst>
              <a:latin typeface="Trebuchet MS" panose="020B0603020202020204" pitchFamily="34" charset="0"/>
            </a:endParaRPr>
          </a:p>
        </p:txBody>
      </p:sp>
      <p:pic>
        <p:nvPicPr>
          <p:cNvPr id="4" name="Picture 3" descr="G:\PAR\PHOTOS &amp; VIDEOS\2016-07-06 Trail Signs\IMAG8265.jpg"/>
          <p:cNvPicPr/>
          <p:nvPr/>
        </p:nvPicPr>
        <p:blipFill rotWithShape="1">
          <a:blip r:embed="rId3" cstate="print">
            <a:extLst>
              <a:ext uri="{28A0092B-C50C-407E-A947-70E740481C1C}">
                <a14:useLocalDpi xmlns:a14="http://schemas.microsoft.com/office/drawing/2010/main" val="0"/>
              </a:ext>
            </a:extLst>
          </a:blip>
          <a:srcRect l="11378" t="1122" r="28205" b="35897"/>
          <a:stretch/>
        </p:blipFill>
        <p:spPr bwMode="auto">
          <a:xfrm>
            <a:off x="6126480" y="768489"/>
            <a:ext cx="2308860" cy="2651760"/>
          </a:xfrm>
          <a:prstGeom prst="rect">
            <a:avLst/>
          </a:prstGeom>
          <a:noFill/>
          <a:ln>
            <a:noFill/>
          </a:ln>
          <a:effectLst>
            <a:softEdge rad="50800"/>
          </a:effectLst>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4"/>
          <a:srcRect l="24750" t="23111" r="46125" b="9557"/>
          <a:stretch/>
        </p:blipFill>
        <p:spPr>
          <a:xfrm>
            <a:off x="891540" y="1368654"/>
            <a:ext cx="2663190" cy="3463290"/>
          </a:xfrm>
          <a:prstGeom prst="rect">
            <a:avLst/>
          </a:prstGeom>
          <a:effectLst>
            <a:softEdge rad="25400"/>
          </a:effectLst>
        </p:spPr>
      </p:pic>
      <p:pic>
        <p:nvPicPr>
          <p:cNvPr id="7" name="Picture 6"/>
          <p:cNvPicPr>
            <a:picLocks noChangeAspect="1"/>
          </p:cNvPicPr>
          <p:nvPr/>
        </p:nvPicPr>
        <p:blipFill rotWithShape="1">
          <a:blip r:embed="rId5"/>
          <a:srcRect l="21625" t="21334" r="19875" b="11333"/>
          <a:stretch/>
        </p:blipFill>
        <p:spPr>
          <a:xfrm>
            <a:off x="4653815" y="3420249"/>
            <a:ext cx="4480560" cy="2900875"/>
          </a:xfrm>
          <a:prstGeom prst="rect">
            <a:avLst/>
          </a:prstGeom>
          <a:effectLst>
            <a:softEdge rad="25400"/>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0450" y="1039104"/>
            <a:ext cx="2205990" cy="2205990"/>
          </a:xfrm>
          <a:prstGeom prst="rect">
            <a:avLst/>
          </a:prstGeom>
          <a:effectLst>
            <a:softEdge rad="50800"/>
          </a:effectLst>
        </p:spPr>
      </p:pic>
      <p:sp>
        <p:nvSpPr>
          <p:cNvPr id="9" name="TextBox 8"/>
          <p:cNvSpPr txBox="1"/>
          <p:nvPr/>
        </p:nvSpPr>
        <p:spPr>
          <a:xfrm>
            <a:off x="771525" y="5447498"/>
            <a:ext cx="4029075" cy="584775"/>
          </a:xfrm>
          <a:prstGeom prst="rect">
            <a:avLst/>
          </a:prstGeom>
          <a:noFill/>
        </p:spPr>
        <p:txBody>
          <a:bodyPr wrap="square" rtlCol="0">
            <a:spAutoFit/>
          </a:bodyPr>
          <a:lstStyle/>
          <a:p>
            <a:r>
              <a:rPr lang="en-US" sz="1600" dirty="0">
                <a:hlinkClick r:id="rId7"/>
              </a:rPr>
              <a:t>https://swa.org/Facilities/Facility/Details/SWA-Greenway-Trail-System-10</a:t>
            </a:r>
            <a:endParaRPr lang="en-US" sz="1600" dirty="0"/>
          </a:p>
        </p:txBody>
      </p:sp>
    </p:spTree>
    <p:extLst>
      <p:ext uri="{BB962C8B-B14F-4D97-AF65-F5344CB8AC3E}">
        <p14:creationId xmlns:p14="http://schemas.microsoft.com/office/powerpoint/2010/main" val="33433645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48144" y="123042"/>
            <a:ext cx="8395856" cy="707886"/>
          </a:xfrm>
          <a:prstGeom prst="rect">
            <a:avLst/>
          </a:prstGeom>
          <a:noFill/>
        </p:spPr>
        <p:txBody>
          <a:bodyPr wrap="square" lIns="91440" tIns="45720" rIns="91440" bIns="45720">
            <a:spAutoFit/>
          </a:bodyPr>
          <a:lstStyle/>
          <a:p>
            <a:pPr algn="ctr"/>
            <a:r>
              <a:rPr lang="en-US" sz="4000" b="1" dirty="0" smtClean="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rPr>
              <a:t>Overview</a:t>
            </a:r>
            <a:endParaRPr lang="en-US" sz="4000" b="1" cap="none" spc="0" dirty="0" smtClean="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endParaRPr>
          </a:p>
        </p:txBody>
      </p:sp>
      <p:sp>
        <p:nvSpPr>
          <p:cNvPr id="8" name="Rectangle 7"/>
          <p:cNvSpPr/>
          <p:nvPr/>
        </p:nvSpPr>
        <p:spPr>
          <a:xfrm>
            <a:off x="1186880" y="1196688"/>
            <a:ext cx="7518383" cy="4893647"/>
          </a:xfrm>
          <a:prstGeom prst="rect">
            <a:avLst/>
          </a:prstGeom>
          <a:noFill/>
        </p:spPr>
        <p:txBody>
          <a:bodyPr wrap="square" lIns="91440" tIns="45720" rIns="91440" bIns="45720">
            <a:spAutoFit/>
          </a:bodyPr>
          <a:lstStyle/>
          <a:p>
            <a:pPr marL="457200" indent="-457200">
              <a:buFont typeface="Arial" panose="020B0604020202020204" pitchFamily="34" charset="0"/>
              <a:buChar char="•"/>
            </a:pPr>
            <a:r>
              <a:rPr lang="en-US" sz="2400" b="1" cap="none" spc="0" dirty="0" smtClean="0">
                <a:ln w="28575" cmpd="sng">
                  <a:noFill/>
                  <a:prstDash val="solid"/>
                </a:ln>
                <a:solidFill>
                  <a:srgbClr val="4A9436"/>
                </a:solidFill>
                <a:effectLst/>
                <a:latin typeface="Trebuchet MS" panose="020B0603020202020204" pitchFamily="34" charset="0"/>
              </a:rPr>
              <a:t>How AWAY Works</a:t>
            </a:r>
          </a:p>
          <a:p>
            <a:pPr marL="457200" indent="-457200">
              <a:buFont typeface="Arial" panose="020B0604020202020204" pitchFamily="34" charset="0"/>
              <a:buChar char="•"/>
            </a:pPr>
            <a:endParaRPr lang="en-US" sz="2400" b="1" dirty="0" smtClean="0">
              <a:ln w="28575" cmpd="sng">
                <a:noFill/>
                <a:prstDash val="solid"/>
              </a:ln>
              <a:solidFill>
                <a:srgbClr val="4A9436"/>
              </a:solidFill>
              <a:latin typeface="Trebuchet MS" panose="020B0603020202020204" pitchFamily="34" charset="0"/>
            </a:endParaRPr>
          </a:p>
          <a:p>
            <a:pPr marL="457200" indent="-457200">
              <a:buFont typeface="Arial" panose="020B0604020202020204" pitchFamily="34" charset="0"/>
              <a:buChar char="•"/>
            </a:pPr>
            <a:r>
              <a:rPr lang="en-US" sz="2400" b="1" dirty="0" smtClean="0">
                <a:ln w="28575" cmpd="sng">
                  <a:noFill/>
                  <a:prstDash val="solid"/>
                </a:ln>
                <a:solidFill>
                  <a:srgbClr val="4A9436"/>
                </a:solidFill>
                <a:latin typeface="Trebuchet MS" panose="020B0603020202020204" pitchFamily="34" charset="0"/>
              </a:rPr>
              <a:t>Education Programs</a:t>
            </a:r>
          </a:p>
          <a:p>
            <a:pPr marL="457200" indent="-457200">
              <a:buFont typeface="Arial" panose="020B0604020202020204" pitchFamily="34" charset="0"/>
              <a:buChar char="•"/>
            </a:pPr>
            <a:endParaRPr lang="en-US" sz="2400" b="1" cap="none" spc="0" dirty="0" smtClean="0">
              <a:ln w="28575" cmpd="sng">
                <a:noFill/>
                <a:prstDash val="solid"/>
              </a:ln>
              <a:solidFill>
                <a:srgbClr val="4A9436"/>
              </a:solidFill>
              <a:effectLst/>
              <a:latin typeface="Trebuchet MS" panose="020B0603020202020204" pitchFamily="34" charset="0"/>
            </a:endParaRPr>
          </a:p>
          <a:p>
            <a:pPr marL="457200" indent="-457200">
              <a:buFont typeface="Arial" panose="020B0604020202020204" pitchFamily="34" charset="0"/>
              <a:buChar char="•"/>
            </a:pPr>
            <a:r>
              <a:rPr lang="en-US" sz="2400" b="1" dirty="0" smtClean="0">
                <a:ln w="28575" cmpd="sng">
                  <a:noFill/>
                  <a:prstDash val="solid"/>
                </a:ln>
                <a:solidFill>
                  <a:srgbClr val="4A9436"/>
                </a:solidFill>
                <a:latin typeface="Trebuchet MS" panose="020B0603020202020204" pitchFamily="34" charset="0"/>
              </a:rPr>
              <a:t>Trail Signage</a:t>
            </a:r>
            <a:endParaRPr lang="en-US" sz="2400" b="1" cap="none" spc="0" dirty="0" smtClean="0">
              <a:ln w="28575" cmpd="sng">
                <a:noFill/>
                <a:prstDash val="solid"/>
              </a:ln>
              <a:solidFill>
                <a:srgbClr val="4A9436"/>
              </a:solidFill>
              <a:effectLst/>
              <a:latin typeface="Trebuchet MS" panose="020B0603020202020204" pitchFamily="34" charset="0"/>
            </a:endParaRPr>
          </a:p>
          <a:p>
            <a:pPr marL="457200" indent="-457200">
              <a:buFont typeface="Arial" panose="020B0604020202020204" pitchFamily="34" charset="0"/>
              <a:buChar char="•"/>
            </a:pPr>
            <a:endParaRPr lang="en-US" sz="2400" b="1" dirty="0" smtClean="0">
              <a:ln w="28575" cmpd="sng">
                <a:noFill/>
                <a:prstDash val="solid"/>
              </a:ln>
              <a:solidFill>
                <a:srgbClr val="4A9436"/>
              </a:solidFill>
              <a:latin typeface="Trebuchet MS" panose="020B0603020202020204" pitchFamily="34" charset="0"/>
            </a:endParaRPr>
          </a:p>
          <a:p>
            <a:pPr marL="457200" indent="-457200">
              <a:buFont typeface="Arial" panose="020B0604020202020204" pitchFamily="34" charset="0"/>
              <a:buChar char="•"/>
            </a:pPr>
            <a:r>
              <a:rPr lang="en-US" sz="2400" b="1" dirty="0" smtClean="0">
                <a:ln w="28575" cmpd="sng">
                  <a:noFill/>
                  <a:prstDash val="solid"/>
                </a:ln>
                <a:solidFill>
                  <a:srgbClr val="4A9436"/>
                </a:solidFill>
                <a:latin typeface="Trebuchet MS" panose="020B0603020202020204" pitchFamily="34" charset="0"/>
              </a:rPr>
              <a:t>5K Run AWAY</a:t>
            </a:r>
          </a:p>
          <a:p>
            <a:pPr marL="457200" indent="-457200">
              <a:buFont typeface="Arial" panose="020B0604020202020204" pitchFamily="34" charset="0"/>
              <a:buChar char="•"/>
            </a:pPr>
            <a:endParaRPr lang="en-US" sz="2400" b="1" dirty="0">
              <a:ln w="28575" cmpd="sng">
                <a:noFill/>
                <a:prstDash val="solid"/>
              </a:ln>
              <a:solidFill>
                <a:srgbClr val="4A9436"/>
              </a:solidFill>
              <a:latin typeface="Trebuchet MS" panose="020B0603020202020204" pitchFamily="34" charset="0"/>
            </a:endParaRPr>
          </a:p>
          <a:p>
            <a:pPr marL="457200" indent="-457200">
              <a:buFont typeface="Arial" panose="020B0604020202020204" pitchFamily="34" charset="0"/>
              <a:buChar char="•"/>
            </a:pPr>
            <a:r>
              <a:rPr lang="en-US" sz="2400" b="1" dirty="0" smtClean="0">
                <a:ln w="28575" cmpd="sng">
                  <a:noFill/>
                  <a:prstDash val="solid"/>
                </a:ln>
                <a:solidFill>
                  <a:srgbClr val="4A9436"/>
                </a:solidFill>
                <a:latin typeface="Trebuchet MS" panose="020B0603020202020204" pitchFamily="34" charset="0"/>
              </a:rPr>
              <a:t>Geocache Program</a:t>
            </a:r>
          </a:p>
          <a:p>
            <a:pPr marL="457200" indent="-457200">
              <a:buFont typeface="Arial" panose="020B0604020202020204" pitchFamily="34" charset="0"/>
              <a:buChar char="•"/>
            </a:pPr>
            <a:endParaRPr lang="en-US" sz="2400" b="1" dirty="0">
              <a:ln w="28575" cmpd="sng">
                <a:noFill/>
                <a:prstDash val="solid"/>
              </a:ln>
              <a:solidFill>
                <a:srgbClr val="4A9436"/>
              </a:solidFill>
              <a:latin typeface="Trebuchet MS" panose="020B0603020202020204" pitchFamily="34" charset="0"/>
            </a:endParaRPr>
          </a:p>
          <a:p>
            <a:pPr marL="457200" indent="-457200">
              <a:buFont typeface="Arial" panose="020B0604020202020204" pitchFamily="34" charset="0"/>
              <a:buChar char="•"/>
            </a:pPr>
            <a:r>
              <a:rPr lang="en-US" sz="2400" b="1" dirty="0" smtClean="0">
                <a:ln w="28575" cmpd="sng">
                  <a:noFill/>
                  <a:prstDash val="solid"/>
                </a:ln>
                <a:solidFill>
                  <a:srgbClr val="4A9436"/>
                </a:solidFill>
                <a:latin typeface="Trebuchet MS" panose="020B0603020202020204" pitchFamily="34" charset="0"/>
              </a:rPr>
              <a:t>Trail Cameras</a:t>
            </a:r>
          </a:p>
          <a:p>
            <a:pPr marL="457200" indent="-457200">
              <a:buFont typeface="Arial" panose="020B0604020202020204" pitchFamily="34" charset="0"/>
              <a:buChar char="•"/>
            </a:pPr>
            <a:endParaRPr lang="en-US" sz="2400" b="1" cap="none" spc="0" dirty="0">
              <a:ln w="28575" cmpd="sng">
                <a:noFill/>
                <a:prstDash val="solid"/>
              </a:ln>
              <a:solidFill>
                <a:srgbClr val="4A9436"/>
              </a:solidFill>
              <a:effectLst/>
              <a:latin typeface="Trebuchet MS" panose="020B0603020202020204" pitchFamily="34" charset="0"/>
            </a:endParaRPr>
          </a:p>
          <a:p>
            <a:pPr marL="457200" indent="-457200">
              <a:buFont typeface="Arial" panose="020B0604020202020204" pitchFamily="34" charset="0"/>
              <a:buChar char="•"/>
            </a:pPr>
            <a:r>
              <a:rPr lang="en-US" sz="2400" b="1" dirty="0" smtClean="0">
                <a:ln w="28575" cmpd="sng">
                  <a:noFill/>
                  <a:prstDash val="solid"/>
                </a:ln>
                <a:solidFill>
                  <a:srgbClr val="4A9436"/>
                </a:solidFill>
                <a:latin typeface="Trebuchet MS" panose="020B0603020202020204" pitchFamily="34" charset="0"/>
              </a:rPr>
              <a:t>Questions?</a:t>
            </a:r>
            <a:endParaRPr lang="en-US" sz="2400" b="1" cap="none" spc="0" dirty="0" smtClean="0">
              <a:ln w="28575" cmpd="sng">
                <a:noFill/>
                <a:prstDash val="solid"/>
              </a:ln>
              <a:solidFill>
                <a:srgbClr val="4A9436"/>
              </a:solidFill>
              <a:effectLst/>
              <a:latin typeface="Trebuchet MS" panose="020B0603020202020204" pitchFamily="34" charset="0"/>
            </a:endParaRPr>
          </a:p>
        </p:txBody>
      </p:sp>
    </p:spTree>
    <p:extLst>
      <p:ext uri="{BB962C8B-B14F-4D97-AF65-F5344CB8AC3E}">
        <p14:creationId xmlns:p14="http://schemas.microsoft.com/office/powerpoint/2010/main" val="256314938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14400" y="186813"/>
            <a:ext cx="8229599" cy="646331"/>
          </a:xfrm>
          <a:prstGeom prst="rect">
            <a:avLst/>
          </a:prstGeom>
          <a:noFill/>
        </p:spPr>
        <p:txBody>
          <a:bodyPr wrap="square" rtlCol="0">
            <a:spAutoFit/>
          </a:bodyPr>
          <a:lstStyle/>
          <a:p>
            <a:pPr algn="ctr"/>
            <a:r>
              <a:rPr lang="en-US" sz="3600" b="1" dirty="0" smtClean="0">
                <a:ln w="3175">
                  <a:noFill/>
                </a:ln>
                <a:solidFill>
                  <a:srgbClr val="FF6600"/>
                </a:solidFill>
                <a:effectLst>
                  <a:outerShdw blurRad="38100" dist="38100" dir="2700000" algn="tl">
                    <a:srgbClr val="000000">
                      <a:alpha val="43137"/>
                    </a:srgbClr>
                  </a:outerShdw>
                </a:effectLst>
                <a:latin typeface="Trebuchet MS" panose="020B0603020202020204" pitchFamily="34" charset="0"/>
              </a:rPr>
              <a:t>Trail Brochures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560" y="1004594"/>
            <a:ext cx="5303520" cy="5303520"/>
          </a:xfrm>
          <a:prstGeom prst="rect">
            <a:avLst/>
          </a:prstGeom>
          <a:effectLst>
            <a:softEdge rad="50800"/>
          </a:effectLst>
        </p:spPr>
      </p:pic>
    </p:spTree>
    <p:extLst>
      <p:ext uri="{BB962C8B-B14F-4D97-AF65-F5344CB8AC3E}">
        <p14:creationId xmlns:p14="http://schemas.microsoft.com/office/powerpoint/2010/main" val="99978518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110" y="157357"/>
            <a:ext cx="4995556" cy="3317943"/>
          </a:xfrm>
          <a:prstGeom prst="rect">
            <a:avLst/>
          </a:prstGeom>
          <a:effectLst>
            <a:softEdge rad="508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113" y="1403180"/>
            <a:ext cx="3103887" cy="3615388"/>
          </a:xfrm>
          <a:prstGeom prst="rect">
            <a:avLst/>
          </a:prstGeom>
          <a:effectLst>
            <a:softEdge rad="5080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670" y="3622315"/>
            <a:ext cx="2335780" cy="2335780"/>
          </a:xfrm>
          <a:prstGeom prst="rect">
            <a:avLst/>
          </a:prstGeom>
          <a:effectLst>
            <a:softEdge rad="5080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6673" y="3622315"/>
            <a:ext cx="2751216" cy="2751216"/>
          </a:xfrm>
          <a:prstGeom prst="rect">
            <a:avLst/>
          </a:prstGeom>
        </p:spPr>
      </p:pic>
    </p:spTree>
    <p:extLst>
      <p:ext uri="{BB962C8B-B14F-4D97-AF65-F5344CB8AC3E}">
        <p14:creationId xmlns:p14="http://schemas.microsoft.com/office/powerpoint/2010/main" val="173744784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14400" y="186813"/>
            <a:ext cx="8229599" cy="646331"/>
          </a:xfrm>
          <a:prstGeom prst="rect">
            <a:avLst/>
          </a:prstGeom>
          <a:noFill/>
        </p:spPr>
        <p:txBody>
          <a:bodyPr wrap="square" rtlCol="0">
            <a:spAutoFit/>
          </a:bodyPr>
          <a:lstStyle/>
          <a:p>
            <a:pPr algn="ctr"/>
            <a:r>
              <a:rPr lang="en-US" sz="3600" b="1" dirty="0" smtClean="0">
                <a:ln w="3175">
                  <a:noFill/>
                </a:ln>
                <a:solidFill>
                  <a:srgbClr val="FF6600"/>
                </a:solidFill>
                <a:effectLst>
                  <a:outerShdw blurRad="38100" dist="38100" dir="2700000" algn="tl">
                    <a:srgbClr val="000000">
                      <a:alpha val="43137"/>
                    </a:srgbClr>
                  </a:outerShdw>
                </a:effectLst>
                <a:latin typeface="Trebuchet MS" panose="020B0603020202020204" pitchFamily="34" charset="0"/>
              </a:rPr>
              <a:t>Cache In!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493" t="18106" r="13095" b="22105"/>
          <a:stretch/>
        </p:blipFill>
        <p:spPr>
          <a:xfrm>
            <a:off x="744582" y="2373506"/>
            <a:ext cx="4405535" cy="2690948"/>
          </a:xfrm>
          <a:prstGeom prst="rect">
            <a:avLst/>
          </a:prstGeom>
          <a:effectLst>
            <a:softEdge rad="50800"/>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3541"/>
          <a:stretch/>
        </p:blipFill>
        <p:spPr>
          <a:xfrm>
            <a:off x="5150117" y="3790558"/>
            <a:ext cx="3929083" cy="2547791"/>
          </a:xfrm>
          <a:prstGeom prst="rect">
            <a:avLst/>
          </a:prstGeom>
          <a:effectLst>
            <a:softEdge rad="508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335279">
            <a:off x="952866" y="894018"/>
            <a:ext cx="3001222" cy="772283"/>
          </a:xfrm>
          <a:prstGeom prst="rect">
            <a:avLst/>
          </a:prstGeom>
        </p:spPr>
      </p:pic>
      <p:sp>
        <p:nvSpPr>
          <p:cNvPr id="2" name="TextBox 1"/>
          <p:cNvSpPr txBox="1"/>
          <p:nvPr/>
        </p:nvSpPr>
        <p:spPr>
          <a:xfrm>
            <a:off x="5434149" y="1533827"/>
            <a:ext cx="3709851" cy="800219"/>
          </a:xfrm>
          <a:prstGeom prst="rect">
            <a:avLst/>
          </a:prstGeom>
          <a:noFill/>
        </p:spPr>
        <p:txBody>
          <a:bodyPr wrap="square" rtlCol="0">
            <a:spAutoFit/>
          </a:bodyPr>
          <a:lstStyle/>
          <a:p>
            <a:r>
              <a:rPr lang="en-US" sz="2800" dirty="0" smtClean="0">
                <a:hlinkClick r:id="rId6"/>
              </a:rPr>
              <a:t>www.geocaching.com</a:t>
            </a:r>
            <a:endParaRPr lang="en-US" sz="2800" dirty="0" smtClean="0"/>
          </a:p>
          <a:p>
            <a:endParaRPr lang="en-US" dirty="0"/>
          </a:p>
        </p:txBody>
      </p:sp>
    </p:spTree>
    <p:extLst>
      <p:ext uri="{BB962C8B-B14F-4D97-AF65-F5344CB8AC3E}">
        <p14:creationId xmlns:p14="http://schemas.microsoft.com/office/powerpoint/2010/main" val="340250634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14401" y="186811"/>
            <a:ext cx="8229599" cy="646331"/>
          </a:xfrm>
          <a:prstGeom prst="rect">
            <a:avLst/>
          </a:prstGeom>
          <a:noFill/>
        </p:spPr>
        <p:txBody>
          <a:bodyPr wrap="square" rtlCol="0">
            <a:spAutoFit/>
          </a:bodyPr>
          <a:lstStyle/>
          <a:p>
            <a:pPr algn="ctr"/>
            <a:r>
              <a:rPr lang="en-US" sz="3600" b="1" dirty="0" smtClean="0">
                <a:ln w="3175">
                  <a:noFill/>
                </a:ln>
                <a:solidFill>
                  <a:srgbClr val="FF6600"/>
                </a:solidFill>
                <a:effectLst>
                  <a:outerShdw blurRad="38100" dist="38100" dir="2700000" algn="tl">
                    <a:srgbClr val="000000">
                      <a:alpha val="43137"/>
                    </a:srgbClr>
                  </a:outerShdw>
                </a:effectLst>
                <a:latin typeface="Trebuchet MS" panose="020B0603020202020204" pitchFamily="34" charset="0"/>
              </a:rPr>
              <a:t>Trail Cam Thursdays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032" y="882393"/>
            <a:ext cx="3028652" cy="2670425"/>
          </a:xfrm>
          <a:prstGeom prst="rect">
            <a:avLst/>
          </a:prstGeom>
          <a:effectLst>
            <a:softEdge rad="50800"/>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9685"/>
          <a:stretch/>
        </p:blipFill>
        <p:spPr>
          <a:xfrm>
            <a:off x="3213575" y="3602069"/>
            <a:ext cx="5654842" cy="2777954"/>
          </a:xfrm>
          <a:prstGeom prst="rect">
            <a:avLst/>
          </a:prstGeom>
          <a:effectLst>
            <a:softEdge rad="50800"/>
          </a:effectLst>
        </p:spPr>
      </p:pic>
      <p:pic>
        <p:nvPicPr>
          <p:cNvPr id="4" name="Picture 3"/>
          <p:cNvPicPr>
            <a:picLocks noChangeAspect="1"/>
          </p:cNvPicPr>
          <p:nvPr/>
        </p:nvPicPr>
        <p:blipFill>
          <a:blip r:embed="rId5"/>
          <a:stretch>
            <a:fillRect/>
          </a:stretch>
        </p:blipFill>
        <p:spPr>
          <a:xfrm>
            <a:off x="4728618" y="882394"/>
            <a:ext cx="4139799" cy="2670425"/>
          </a:xfrm>
          <a:prstGeom prst="rect">
            <a:avLst/>
          </a:prstGeom>
          <a:effectLst>
            <a:softEdge rad="50800"/>
          </a:effectLst>
        </p:spPr>
      </p:pic>
      <p:sp>
        <p:nvSpPr>
          <p:cNvPr id="5" name="TextBox 4"/>
          <p:cNvSpPr txBox="1"/>
          <p:nvPr/>
        </p:nvSpPr>
        <p:spPr>
          <a:xfrm rot="19971309">
            <a:off x="623249" y="3875246"/>
            <a:ext cx="2551180" cy="461665"/>
          </a:xfrm>
          <a:prstGeom prst="rect">
            <a:avLst/>
          </a:prstGeom>
          <a:noFill/>
        </p:spPr>
        <p:txBody>
          <a:bodyPr wrap="square" rtlCol="0">
            <a:spAutoFit/>
          </a:bodyPr>
          <a:lstStyle/>
          <a:p>
            <a:r>
              <a:rPr lang="en-US" sz="2400" b="1" dirty="0" smtClean="0">
                <a:solidFill>
                  <a:schemeClr val="accent4">
                    <a:lumMod val="75000"/>
                  </a:schemeClr>
                </a:solidFill>
              </a:rPr>
              <a:t>#</a:t>
            </a:r>
            <a:r>
              <a:rPr lang="en-US" sz="2200" b="1" dirty="0" err="1" smtClean="0">
                <a:solidFill>
                  <a:schemeClr val="accent4">
                    <a:lumMod val="75000"/>
                  </a:schemeClr>
                </a:solidFill>
              </a:rPr>
              <a:t>TrailCamThursday</a:t>
            </a:r>
            <a:endParaRPr lang="en-US" sz="2200" b="1" dirty="0">
              <a:solidFill>
                <a:schemeClr val="accent4">
                  <a:lumMod val="75000"/>
                </a:schemeClr>
              </a:solidFill>
            </a:endParaRPr>
          </a:p>
        </p:txBody>
      </p:sp>
      <p:sp>
        <p:nvSpPr>
          <p:cNvPr id="6" name="TextBox 5"/>
          <p:cNvSpPr txBox="1"/>
          <p:nvPr/>
        </p:nvSpPr>
        <p:spPr>
          <a:xfrm>
            <a:off x="783772" y="4788789"/>
            <a:ext cx="2429803" cy="1569660"/>
          </a:xfrm>
          <a:prstGeom prst="rect">
            <a:avLst/>
          </a:prstGeom>
          <a:noFill/>
        </p:spPr>
        <p:txBody>
          <a:bodyPr wrap="square" rtlCol="0">
            <a:spAutoFit/>
          </a:bodyPr>
          <a:lstStyle/>
          <a:p>
            <a:r>
              <a:rPr lang="en-US" sz="1600" dirty="0" smtClean="0"/>
              <a:t>Facebook: </a:t>
            </a:r>
            <a:r>
              <a:rPr lang="en-US" sz="1600" dirty="0">
                <a:hlinkClick r:id="rId6"/>
              </a:rPr>
              <a:t>https://www.facebook.com/SolidWasteAuthority/</a:t>
            </a:r>
            <a:r>
              <a:rPr lang="en-US" sz="1600" dirty="0" smtClean="0"/>
              <a:t> </a:t>
            </a:r>
          </a:p>
          <a:p>
            <a:endParaRPr lang="en-US" sz="1600" dirty="0" smtClean="0"/>
          </a:p>
          <a:p>
            <a:r>
              <a:rPr lang="en-US" sz="1600" dirty="0" smtClean="0"/>
              <a:t>Instagram:</a:t>
            </a:r>
          </a:p>
          <a:p>
            <a:r>
              <a:rPr lang="en-US" sz="1600" b="1" dirty="0" smtClean="0">
                <a:solidFill>
                  <a:schemeClr val="accent5">
                    <a:lumMod val="75000"/>
                  </a:schemeClr>
                </a:solidFill>
              </a:rPr>
              <a:t>SWAPBC</a:t>
            </a:r>
            <a:endParaRPr lang="en-US" sz="1600" b="1" dirty="0">
              <a:solidFill>
                <a:schemeClr val="accent5">
                  <a:lumMod val="75000"/>
                </a:schemeClr>
              </a:solidFill>
            </a:endParaRPr>
          </a:p>
        </p:txBody>
      </p:sp>
    </p:spTree>
    <p:extLst>
      <p:ext uri="{BB962C8B-B14F-4D97-AF65-F5344CB8AC3E}">
        <p14:creationId xmlns:p14="http://schemas.microsoft.com/office/powerpoint/2010/main" val="199496372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08154" y="0"/>
            <a:ext cx="8229600" cy="2123658"/>
          </a:xfrm>
          <a:prstGeom prst="rect">
            <a:avLst/>
          </a:prstGeom>
          <a:noFill/>
        </p:spPr>
        <p:txBody>
          <a:bodyPr wrap="square" lIns="91440" tIns="45720" rIns="91440" bIns="45720">
            <a:spAutoFit/>
          </a:bodyPr>
          <a:lstStyle/>
          <a:p>
            <a:pPr algn="ctr"/>
            <a:r>
              <a:rPr lang="en-US" sz="4400" b="1" dirty="0" smtClean="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rPr>
              <a:t>So You See…</a:t>
            </a:r>
          </a:p>
          <a:p>
            <a:pPr algn="ctr"/>
            <a:r>
              <a:rPr lang="en-US" sz="4400" b="1" dirty="0" smtClean="0">
                <a:ln w="28575" cmpd="sng">
                  <a:noFill/>
                  <a:prstDash val="solid"/>
                </a:ln>
                <a:solidFill>
                  <a:srgbClr val="00B050"/>
                </a:solidFill>
                <a:effectLst>
                  <a:outerShdw blurRad="50800" dist="38100" dir="2700000" algn="tl" rotWithShape="0">
                    <a:prstClr val="black">
                      <a:alpha val="40000"/>
                    </a:prstClr>
                  </a:outerShdw>
                </a:effectLst>
                <a:latin typeface="Trebuchet MS" panose="020B0603020202020204" pitchFamily="34" charset="0"/>
              </a:rPr>
              <a:t>Nature and Industry CAN Coexist</a:t>
            </a:r>
            <a:endParaRPr lang="en-US" sz="4400" b="1" cap="none" spc="0" dirty="0" smtClean="0">
              <a:ln w="28575" cmpd="sng">
                <a:noFill/>
                <a:prstDash val="solid"/>
              </a:ln>
              <a:solidFill>
                <a:srgbClr val="00B050"/>
              </a:solidFill>
              <a:effectLst>
                <a:outerShdw blurRad="50800" dist="38100" dir="2700000" algn="tl" rotWithShape="0">
                  <a:prstClr val="black">
                    <a:alpha val="40000"/>
                  </a:prstClr>
                </a:outerShdw>
              </a:effectLst>
              <a:latin typeface="Trebuchet MS" panose="020B0603020202020204" pitchFamily="34" charset="0"/>
            </a:endParaRPr>
          </a:p>
        </p:txBody>
      </p:sp>
      <p:grpSp>
        <p:nvGrpSpPr>
          <p:cNvPr id="2" name="Group 1"/>
          <p:cNvGrpSpPr/>
          <p:nvPr/>
        </p:nvGrpSpPr>
        <p:grpSpPr>
          <a:xfrm>
            <a:off x="5992032" y="1707947"/>
            <a:ext cx="3042745" cy="4651149"/>
            <a:chOff x="5430637" y="1236394"/>
            <a:chExt cx="3042745" cy="4651149"/>
          </a:xfrm>
        </p:grpSpPr>
        <p:pic>
          <p:nvPicPr>
            <p:cNvPr id="6" name="Picture 3"/>
            <p:cNvPicPr>
              <a:picLocks noChangeAspect="1" noChangeArrowheads="1"/>
            </p:cNvPicPr>
            <p:nvPr/>
          </p:nvPicPr>
          <p:blipFill>
            <a:blip r:embed="rId3" cstate="print"/>
            <a:srcRect/>
            <a:stretch>
              <a:fillRect/>
            </a:stretch>
          </p:blipFill>
          <p:spPr bwMode="auto">
            <a:xfrm>
              <a:off x="5527661" y="1236394"/>
              <a:ext cx="2848698" cy="2842129"/>
            </a:xfrm>
            <a:prstGeom prst="rect">
              <a:avLst/>
            </a:prstGeom>
            <a:noFill/>
            <a:ln w="9525">
              <a:noFill/>
              <a:miter lim="800000"/>
              <a:headEnd/>
              <a:tailEnd/>
            </a:ln>
            <a:effectLst>
              <a:softEdge rad="254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0637" y="4288436"/>
              <a:ext cx="3042745" cy="1599107"/>
            </a:xfrm>
            <a:prstGeom prst="rect">
              <a:avLst/>
            </a:prstGeom>
            <a:effectLst>
              <a:softEdge rad="63500"/>
            </a:effectLst>
          </p:spPr>
        </p:pic>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066" y="2502812"/>
            <a:ext cx="4998720" cy="3334107"/>
          </a:xfrm>
          <a:prstGeom prst="rect">
            <a:avLst/>
          </a:prstGeom>
          <a:effectLst>
            <a:softEdge rad="50800"/>
          </a:effectLst>
        </p:spPr>
      </p:pic>
    </p:spTree>
    <p:extLst>
      <p:ext uri="{BB962C8B-B14F-4D97-AF65-F5344CB8AC3E}">
        <p14:creationId xmlns:p14="http://schemas.microsoft.com/office/powerpoint/2010/main" val="22385373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14400" y="67921"/>
            <a:ext cx="8229600" cy="923330"/>
          </a:xfrm>
          <a:prstGeom prst="rect">
            <a:avLst/>
          </a:prstGeom>
          <a:noFill/>
        </p:spPr>
        <p:txBody>
          <a:bodyPr wrap="square" lIns="91440" tIns="45720" rIns="91440" bIns="45720">
            <a:spAutoFit/>
          </a:bodyPr>
          <a:lstStyle/>
          <a:p>
            <a:pPr algn="ctr"/>
            <a:r>
              <a:rPr lang="en-US" sz="5400" b="1" cap="none" spc="0" dirty="0" smtClean="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rPr>
              <a:t>Questions?</a:t>
            </a:r>
          </a:p>
        </p:txBody>
      </p:sp>
      <p:sp>
        <p:nvSpPr>
          <p:cNvPr id="7" name="Rectangle 6"/>
          <p:cNvSpPr/>
          <p:nvPr/>
        </p:nvSpPr>
        <p:spPr>
          <a:xfrm>
            <a:off x="731520" y="1543050"/>
            <a:ext cx="8412480" cy="3974441"/>
          </a:xfrm>
          <a:prstGeom prst="rect">
            <a:avLst/>
          </a:prstGeom>
          <a:noFill/>
        </p:spPr>
        <p:txBody>
          <a:bodyPr wrap="square" lIns="91440" tIns="45720" rIns="91440" bIns="45720">
            <a:spAutoFit/>
          </a:bodyPr>
          <a:lstStyle/>
          <a:p>
            <a:pPr algn="ctr"/>
            <a:r>
              <a:rPr lang="en-US" sz="3600" b="1" dirty="0" smtClean="0">
                <a:ln w="28575" cmpd="sng">
                  <a:noFill/>
                  <a:prstDash val="solid"/>
                </a:ln>
                <a:solidFill>
                  <a:srgbClr val="4A9436"/>
                </a:solidFill>
                <a:latin typeface="Trebuchet MS" panose="020B0603020202020204" pitchFamily="34" charset="0"/>
              </a:rPr>
              <a:t>Dawn Perez</a:t>
            </a:r>
          </a:p>
          <a:p>
            <a:pPr algn="ctr"/>
            <a:r>
              <a:rPr lang="en-US" sz="3600" b="1" cap="none" spc="0" dirty="0" smtClean="0">
                <a:ln w="28575" cmpd="sng">
                  <a:noFill/>
                  <a:prstDash val="solid"/>
                </a:ln>
                <a:solidFill>
                  <a:srgbClr val="4A9436"/>
                </a:solidFill>
                <a:effectLst/>
                <a:latin typeface="Trebuchet MS" panose="020B0603020202020204" pitchFamily="34" charset="0"/>
              </a:rPr>
              <a:t>Education Specialist</a:t>
            </a:r>
          </a:p>
          <a:p>
            <a:pPr algn="ctr"/>
            <a:r>
              <a:rPr lang="en-US" sz="3600" b="1" dirty="0" smtClean="0">
                <a:ln w="28575" cmpd="sng">
                  <a:noFill/>
                  <a:prstDash val="solid"/>
                </a:ln>
                <a:solidFill>
                  <a:srgbClr val="4A9436"/>
                </a:solidFill>
                <a:latin typeface="Trebuchet MS" panose="020B0603020202020204" pitchFamily="34" charset="0"/>
                <a:hlinkClick r:id="rId3"/>
              </a:rPr>
              <a:t>dperez@swa.org</a:t>
            </a:r>
            <a:r>
              <a:rPr lang="en-US" sz="3600" b="1" dirty="0" smtClean="0">
                <a:ln w="28575" cmpd="sng">
                  <a:noFill/>
                  <a:prstDash val="solid"/>
                </a:ln>
                <a:solidFill>
                  <a:srgbClr val="4A9436"/>
                </a:solidFill>
                <a:latin typeface="Trebuchet MS" panose="020B0603020202020204" pitchFamily="34" charset="0"/>
              </a:rPr>
              <a:t> </a:t>
            </a:r>
          </a:p>
          <a:p>
            <a:pPr algn="ctr"/>
            <a:endParaRPr lang="en-US" sz="3600" b="1" cap="none" spc="0" dirty="0">
              <a:ln w="28575" cmpd="sng">
                <a:noFill/>
                <a:prstDash val="solid"/>
              </a:ln>
              <a:solidFill>
                <a:srgbClr val="4A9436"/>
              </a:solidFill>
              <a:effectLst/>
              <a:latin typeface="Trebuchet MS" panose="020B0603020202020204" pitchFamily="34" charset="0"/>
            </a:endParaRPr>
          </a:p>
          <a:p>
            <a:pPr algn="ctr"/>
            <a:r>
              <a:rPr lang="en-US" sz="3600" b="1" dirty="0" smtClean="0">
                <a:ln w="28575" cmpd="sng">
                  <a:noFill/>
                  <a:prstDash val="solid"/>
                </a:ln>
                <a:solidFill>
                  <a:srgbClr val="4A9436"/>
                </a:solidFill>
                <a:latin typeface="Trebuchet MS" panose="020B0603020202020204" pitchFamily="34" charset="0"/>
              </a:rPr>
              <a:t>Mary Wozny</a:t>
            </a:r>
          </a:p>
          <a:p>
            <a:pPr algn="ctr"/>
            <a:r>
              <a:rPr lang="en-US" sz="3600" b="1" cap="none" spc="0" dirty="0" smtClean="0">
                <a:ln w="28575" cmpd="sng">
                  <a:noFill/>
                  <a:prstDash val="solid"/>
                </a:ln>
                <a:solidFill>
                  <a:srgbClr val="4A9436"/>
                </a:solidFill>
                <a:effectLst/>
                <a:latin typeface="Trebuchet MS" panose="020B0603020202020204" pitchFamily="34" charset="0"/>
              </a:rPr>
              <a:t>Education Specialist</a:t>
            </a:r>
          </a:p>
          <a:p>
            <a:pPr algn="ctr"/>
            <a:r>
              <a:rPr lang="en-US" sz="3600" b="1" dirty="0" smtClean="0">
                <a:ln w="28575" cmpd="sng">
                  <a:noFill/>
                  <a:prstDash val="solid"/>
                </a:ln>
                <a:solidFill>
                  <a:srgbClr val="4A9436"/>
                </a:solidFill>
                <a:latin typeface="Trebuchet MS" panose="020B0603020202020204" pitchFamily="34" charset="0"/>
                <a:hlinkClick r:id="rId4"/>
              </a:rPr>
              <a:t>mwozny@swa.org</a:t>
            </a:r>
            <a:r>
              <a:rPr lang="en-US" sz="3600" b="1" dirty="0" smtClean="0">
                <a:ln w="28575" cmpd="sng">
                  <a:noFill/>
                  <a:prstDash val="solid"/>
                </a:ln>
                <a:solidFill>
                  <a:srgbClr val="4A9436"/>
                </a:solidFill>
                <a:latin typeface="Trebuchet MS" panose="020B0603020202020204" pitchFamily="34" charset="0"/>
              </a:rPr>
              <a:t>  </a:t>
            </a:r>
            <a:endParaRPr lang="en-US" sz="3600" b="1" cap="none" spc="0" dirty="0" smtClean="0">
              <a:ln w="28575" cmpd="sng">
                <a:noFill/>
                <a:prstDash val="solid"/>
              </a:ln>
              <a:solidFill>
                <a:srgbClr val="4A9436"/>
              </a:solidFill>
              <a:effectLst/>
              <a:latin typeface="Trebuchet MS" panose="020B0603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G_0077.JPG"/>
          <p:cNvPicPr>
            <a:picLocks noChangeAspect="1"/>
          </p:cNvPicPr>
          <p:nvPr/>
        </p:nvPicPr>
        <p:blipFill>
          <a:blip r:embed="rId3" cstate="print"/>
          <a:stretch>
            <a:fillRect/>
          </a:stretch>
        </p:blipFill>
        <p:spPr>
          <a:xfrm>
            <a:off x="2887158" y="1469571"/>
            <a:ext cx="4168240" cy="3126180"/>
          </a:xfrm>
          <a:prstGeom prst="rect">
            <a:avLst/>
          </a:prstGeom>
          <a:ln>
            <a:noFill/>
          </a:ln>
          <a:effectLst>
            <a:softEdge rad="112500"/>
          </a:effectLst>
        </p:spPr>
      </p:pic>
      <p:sp>
        <p:nvSpPr>
          <p:cNvPr id="7" name="Rectangle 6"/>
          <p:cNvSpPr/>
          <p:nvPr/>
        </p:nvSpPr>
        <p:spPr>
          <a:xfrm>
            <a:off x="748144" y="225912"/>
            <a:ext cx="8395856" cy="1107996"/>
          </a:xfrm>
          <a:prstGeom prst="rect">
            <a:avLst/>
          </a:prstGeom>
          <a:noFill/>
        </p:spPr>
        <p:txBody>
          <a:bodyPr wrap="square" lIns="91440" tIns="45720" rIns="91440" bIns="45720">
            <a:spAutoFit/>
          </a:bodyPr>
          <a:lstStyle/>
          <a:p>
            <a:pPr algn="ctr"/>
            <a:r>
              <a:rPr lang="en-US" sz="6600" b="1" dirty="0" smtClean="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rPr>
              <a:t>Welcome to AWAY</a:t>
            </a:r>
            <a:endParaRPr lang="en-US" sz="6600" b="1" cap="none" spc="0" dirty="0" smtClean="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endParaRPr>
          </a:p>
        </p:txBody>
      </p:sp>
      <p:sp>
        <p:nvSpPr>
          <p:cNvPr id="8" name="Rectangle 7"/>
          <p:cNvSpPr/>
          <p:nvPr/>
        </p:nvSpPr>
        <p:spPr>
          <a:xfrm>
            <a:off x="736269" y="4859668"/>
            <a:ext cx="8407731" cy="954107"/>
          </a:xfrm>
          <a:prstGeom prst="rect">
            <a:avLst/>
          </a:prstGeom>
          <a:noFill/>
        </p:spPr>
        <p:txBody>
          <a:bodyPr wrap="square" lIns="91440" tIns="45720" rIns="91440" bIns="45720">
            <a:spAutoFit/>
          </a:bodyPr>
          <a:lstStyle/>
          <a:p>
            <a:pPr algn="ctr"/>
            <a:r>
              <a:rPr lang="en-US" sz="2800" b="1" dirty="0" smtClean="0">
                <a:ln w="28575" cmpd="sng">
                  <a:noFill/>
                  <a:prstDash val="solid"/>
                </a:ln>
                <a:solidFill>
                  <a:srgbClr val="4A9436"/>
                </a:solidFill>
                <a:latin typeface="Trebuchet MS" panose="020B0603020202020204" pitchFamily="34" charset="0"/>
              </a:rPr>
              <a:t>Whether you throw it, recycle it, or flush it AWAY, we put your waste to work… </a:t>
            </a:r>
            <a:endParaRPr lang="en-US" sz="2800" b="1" cap="none" spc="0" dirty="0" smtClean="0">
              <a:ln w="28575" cmpd="sng">
                <a:noFill/>
                <a:prstDash val="solid"/>
              </a:ln>
              <a:solidFill>
                <a:srgbClr val="4A9436"/>
              </a:solidFill>
              <a:effectLst/>
              <a:latin typeface="Trebuchet MS" panose="020B0603020202020204" pitchFamily="34" charset="0"/>
            </a:endParaRPr>
          </a:p>
        </p:txBody>
      </p:sp>
    </p:spTree>
    <p:extLst>
      <p:ext uri="{BB962C8B-B14F-4D97-AF65-F5344CB8AC3E}">
        <p14:creationId xmlns:p14="http://schemas.microsoft.com/office/powerpoint/2010/main" val="4268238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PAR\Education\SWA-PBC_Mapv3.3cmyk.jpg"/>
          <p:cNvPicPr>
            <a:picLocks noChangeAspect="1" noChangeArrowheads="1"/>
          </p:cNvPicPr>
          <p:nvPr/>
        </p:nvPicPr>
        <p:blipFill>
          <a:blip r:embed="rId3" cstate="print"/>
          <a:srcRect/>
          <a:stretch>
            <a:fillRect/>
          </a:stretch>
        </p:blipFill>
        <p:spPr bwMode="auto">
          <a:xfrm>
            <a:off x="843495" y="458644"/>
            <a:ext cx="8227309" cy="5747846"/>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5915" y="2269026"/>
            <a:ext cx="5159828" cy="2708434"/>
          </a:xfrm>
          <a:prstGeom prst="rect">
            <a:avLst/>
          </a:prstGeom>
          <a:noFill/>
        </p:spPr>
        <p:txBody>
          <a:bodyPr wrap="square" rtlCol="0">
            <a:spAutoFit/>
          </a:bodyPr>
          <a:lstStyle/>
          <a:p>
            <a:pPr algn="ctr"/>
            <a:r>
              <a:rPr lang="en-US" sz="2800" b="1" dirty="0" smtClean="0">
                <a:solidFill>
                  <a:srgbClr val="4A9436"/>
                </a:solidFill>
                <a:latin typeface="Trebuchet MS" pitchFamily="34" charset="0"/>
              </a:rPr>
              <a:t> Approximately </a:t>
            </a:r>
          </a:p>
          <a:p>
            <a:r>
              <a:rPr lang="en-US" sz="2800" dirty="0" smtClean="0">
                <a:latin typeface="Trebuchet MS" pitchFamily="34" charset="0"/>
              </a:rPr>
              <a:t> 1,400,000 </a:t>
            </a:r>
            <a:r>
              <a:rPr lang="en-US" dirty="0" smtClean="0">
                <a:latin typeface="Trebuchet MS" pitchFamily="34" charset="0"/>
              </a:rPr>
              <a:t>people in Palm Beach County</a:t>
            </a:r>
          </a:p>
          <a:p>
            <a:r>
              <a:rPr lang="en-US" dirty="0" smtClean="0">
                <a:latin typeface="Trebuchet MS" pitchFamily="34" charset="0"/>
              </a:rPr>
              <a:t>X  </a:t>
            </a:r>
            <a:r>
              <a:rPr lang="en-US" sz="2800" dirty="0" smtClean="0">
                <a:latin typeface="Trebuchet MS" pitchFamily="34" charset="0"/>
              </a:rPr>
              <a:t>12</a:t>
            </a:r>
            <a:r>
              <a:rPr lang="en-US" baseline="50000" dirty="0" smtClean="0">
                <a:latin typeface="Trebuchet MS" pitchFamily="34" charset="0"/>
              </a:rPr>
              <a:t>*</a:t>
            </a:r>
            <a:r>
              <a:rPr lang="en-US" sz="3200" dirty="0" smtClean="0">
                <a:latin typeface="Trebuchet MS" pitchFamily="34" charset="0"/>
              </a:rPr>
              <a:t> </a:t>
            </a:r>
            <a:r>
              <a:rPr lang="en-US" dirty="0" smtClean="0">
                <a:latin typeface="Trebuchet MS" pitchFamily="34" charset="0"/>
              </a:rPr>
              <a:t>pounds of solid waste per day per capita</a:t>
            </a:r>
          </a:p>
          <a:p>
            <a:endParaRPr lang="en-US" sz="3200" dirty="0" smtClean="0">
              <a:latin typeface="Trebuchet MS" pitchFamily="34" charset="0"/>
            </a:endParaRPr>
          </a:p>
          <a:p>
            <a:r>
              <a:rPr lang="en-US" sz="3200" dirty="0" smtClean="0">
                <a:latin typeface="Trebuchet MS" pitchFamily="34" charset="0"/>
              </a:rPr>
              <a:t> 16,800,000 </a:t>
            </a:r>
            <a:r>
              <a:rPr lang="en-US" dirty="0" smtClean="0">
                <a:latin typeface="Trebuchet MS" pitchFamily="34" charset="0"/>
              </a:rPr>
              <a:t>pounds of solid waste per day in Palm Beach County</a:t>
            </a:r>
            <a:endParaRPr lang="en-US" dirty="0">
              <a:latin typeface="Trebuchet MS" pitchFamily="34" charset="0"/>
            </a:endParaRPr>
          </a:p>
        </p:txBody>
      </p:sp>
      <p:sp>
        <p:nvSpPr>
          <p:cNvPr id="4" name="Rectangle 3"/>
          <p:cNvSpPr/>
          <p:nvPr/>
        </p:nvSpPr>
        <p:spPr>
          <a:xfrm>
            <a:off x="768626" y="170116"/>
            <a:ext cx="8375374" cy="1200329"/>
          </a:xfrm>
          <a:prstGeom prst="rect">
            <a:avLst/>
          </a:prstGeom>
          <a:noFill/>
        </p:spPr>
        <p:txBody>
          <a:bodyPr wrap="square" lIns="91440" tIns="45720" rIns="91440" bIns="45720">
            <a:spAutoFit/>
          </a:bodyPr>
          <a:lstStyle/>
          <a:p>
            <a:pPr algn="ctr"/>
            <a:r>
              <a:rPr lang="en-US" sz="3600" b="1" dirty="0" smtClean="0">
                <a:ln w="28575" cmpd="sng">
                  <a:noFill/>
                  <a:prstDash val="solid"/>
                </a:ln>
                <a:solidFill>
                  <a:srgbClr val="FF6600"/>
                </a:solidFill>
                <a:effectLst>
                  <a:outerShdw blurRad="50800" dist="38100" dir="2700000" algn="tl" rotWithShape="0">
                    <a:prstClr val="black">
                      <a:alpha val="40000"/>
                    </a:prstClr>
                  </a:outerShdw>
                </a:effectLst>
                <a:latin typeface="Trebuchet MS" pitchFamily="34" charset="0"/>
              </a:rPr>
              <a:t>How much solid waste </a:t>
            </a:r>
          </a:p>
          <a:p>
            <a:pPr algn="ctr"/>
            <a:r>
              <a:rPr lang="en-US" sz="3600" b="1" dirty="0" smtClean="0">
                <a:ln w="28575" cmpd="sng">
                  <a:noFill/>
                  <a:prstDash val="solid"/>
                </a:ln>
                <a:solidFill>
                  <a:srgbClr val="FF6600"/>
                </a:solidFill>
                <a:effectLst>
                  <a:outerShdw blurRad="50800" dist="38100" dir="2700000" algn="tl" rotWithShape="0">
                    <a:prstClr val="black">
                      <a:alpha val="40000"/>
                    </a:prstClr>
                  </a:outerShdw>
                </a:effectLst>
                <a:latin typeface="Trebuchet MS" pitchFamily="34" charset="0"/>
              </a:rPr>
              <a:t>do you throw away?</a:t>
            </a:r>
          </a:p>
        </p:txBody>
      </p:sp>
      <p:cxnSp>
        <p:nvCxnSpPr>
          <p:cNvPr id="7" name="Straight Connector 6"/>
          <p:cNvCxnSpPr/>
          <p:nvPr/>
        </p:nvCxnSpPr>
        <p:spPr>
          <a:xfrm>
            <a:off x="1067029" y="3923587"/>
            <a:ext cx="4999580" cy="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26857" y="2160203"/>
            <a:ext cx="2749800" cy="2749800"/>
          </a:xfrm>
          <a:prstGeom prst="rect">
            <a:avLst/>
          </a:prstGeom>
          <a:ln>
            <a:noFill/>
          </a:ln>
          <a:effectLst>
            <a:softEdge rad="112500"/>
          </a:effectLst>
        </p:spPr>
      </p:pic>
      <p:sp>
        <p:nvSpPr>
          <p:cNvPr id="9" name="TextBox 8"/>
          <p:cNvSpPr txBox="1"/>
          <p:nvPr/>
        </p:nvSpPr>
        <p:spPr>
          <a:xfrm>
            <a:off x="1116280" y="5153717"/>
            <a:ext cx="7671460" cy="276999"/>
          </a:xfrm>
          <a:prstGeom prst="rect">
            <a:avLst/>
          </a:prstGeom>
          <a:noFill/>
        </p:spPr>
        <p:txBody>
          <a:bodyPr wrap="square" rtlCol="0">
            <a:spAutoFit/>
          </a:bodyPr>
          <a:lstStyle/>
          <a:p>
            <a:r>
              <a:rPr lang="en-US" sz="1200" i="1" dirty="0" smtClean="0">
                <a:latin typeface="Trebuchet MS" pitchFamily="34" charset="0"/>
              </a:rPr>
              <a:t>* This number is representing the </a:t>
            </a:r>
            <a:r>
              <a:rPr lang="en-US" sz="1200" i="1" u="sng" dirty="0" smtClean="0">
                <a:latin typeface="Trebuchet MS" pitchFamily="34" charset="0"/>
              </a:rPr>
              <a:t>total</a:t>
            </a:r>
            <a:r>
              <a:rPr lang="en-US" sz="1200" i="1" dirty="0" smtClean="0">
                <a:latin typeface="Trebuchet MS" pitchFamily="34" charset="0"/>
              </a:rPr>
              <a:t> amount of solid waste generated divided by the total population.</a:t>
            </a:r>
            <a:endParaRPr lang="en-US" sz="1200" i="1" u="sng" dirty="0">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rbage-Stadium-Animation2.gif"/>
          <p:cNvPicPr>
            <a:picLocks noChangeAspect="1"/>
          </p:cNvPicPr>
          <p:nvPr/>
        </p:nvPicPr>
        <p:blipFill>
          <a:blip r:embed="rId3" cstate="print"/>
          <a:stretch>
            <a:fillRect/>
          </a:stretch>
        </p:blipFill>
        <p:spPr>
          <a:xfrm>
            <a:off x="1444459" y="564247"/>
            <a:ext cx="7030871" cy="5273153"/>
          </a:xfrm>
          <a:prstGeom prst="rect">
            <a:avLst/>
          </a:prstGeom>
          <a:effectLst>
            <a:softEdge rad="1270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1659276" y="41727"/>
            <a:ext cx="6590195" cy="6301573"/>
          </a:xfrm>
          <a:prstGeom prst="rect">
            <a:avLst/>
          </a:prstGeom>
          <a:ln w="38100" cap="sq">
            <a:noFill/>
            <a:prstDash val="solid"/>
            <a:miter lim="800000"/>
          </a:ln>
          <a:effectLst>
            <a:innerShdw blurRad="114300">
              <a:prstClr val="black"/>
            </a:inn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8626" y="187185"/>
            <a:ext cx="8375374" cy="646331"/>
          </a:xfrm>
          <a:prstGeom prst="rect">
            <a:avLst/>
          </a:prstGeom>
          <a:noFill/>
        </p:spPr>
        <p:txBody>
          <a:bodyPr wrap="square" lIns="91440" tIns="45720" rIns="91440" bIns="45720">
            <a:spAutoFit/>
          </a:bodyPr>
          <a:lstStyle/>
          <a:p>
            <a:pPr algn="ctr"/>
            <a:r>
              <a:rPr lang="en-US" sz="3600" b="1" dirty="0" smtClean="0">
                <a:ln w="28575" cmpd="sng">
                  <a:noFill/>
                  <a:prstDash val="solid"/>
                </a:ln>
                <a:solidFill>
                  <a:srgbClr val="FF6600"/>
                </a:solidFill>
                <a:effectLst>
                  <a:outerShdw blurRad="50800" dist="38100" dir="2700000" algn="tl" rotWithShape="0">
                    <a:prstClr val="black">
                      <a:alpha val="40000"/>
                    </a:prstClr>
                  </a:outerShdw>
                </a:effectLst>
                <a:latin typeface="Trebuchet MS" panose="020B0603020202020204" pitchFamily="34" charset="0"/>
              </a:rPr>
              <a:t>Environmental Stewards</a:t>
            </a:r>
          </a:p>
        </p:txBody>
      </p:sp>
      <p:pic>
        <p:nvPicPr>
          <p:cNvPr id="1026" name="BB8850FC-D0D5-4E04-8770-6AE77D284E0A" descr="BB8850FC-D0D5-4E04-8770-6AE77D284E0A"/>
          <p:cNvPicPr>
            <a:picLocks noChangeAspect="1" noChangeArrowheads="1"/>
          </p:cNvPicPr>
          <p:nvPr/>
        </p:nvPicPr>
        <p:blipFill>
          <a:blip r:embed="rId3" cstate="print">
            <a:extLst>
              <a:ext uri="{28A0092B-C50C-407E-A947-70E740481C1C}">
                <a14:useLocalDpi xmlns:a14="http://schemas.microsoft.com/office/drawing/2010/main" val="0"/>
              </a:ext>
            </a:extLst>
          </a:blip>
          <a:srcRect r="4907"/>
          <a:stretch>
            <a:fillRect/>
          </a:stretch>
        </p:blipFill>
        <p:spPr bwMode="auto">
          <a:xfrm rot="5400000">
            <a:off x="555095" y="3936409"/>
            <a:ext cx="2806289" cy="2213933"/>
          </a:xfrm>
          <a:prstGeom prst="rect">
            <a:avLst/>
          </a:prstGeom>
          <a:noFill/>
          <a:ln>
            <a:noFill/>
          </a:ln>
          <a:effectLst>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27" name="Picture 3" descr="Image result for woodstork with babies in n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2395" y="3411430"/>
            <a:ext cx="3755603" cy="2897930"/>
          </a:xfrm>
          <a:prstGeom prst="rect">
            <a:avLst/>
          </a:prstGeom>
          <a:noFill/>
          <a:ln>
            <a:noFill/>
          </a:ln>
          <a:effectLst>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Content Placeholder 2"/>
          <p:cNvSpPr txBox="1">
            <a:spLocks/>
          </p:cNvSpPr>
          <p:nvPr/>
        </p:nvSpPr>
        <p:spPr>
          <a:xfrm>
            <a:off x="3345760" y="4426585"/>
            <a:ext cx="5798240" cy="2934269"/>
          </a:xfrm>
          <a:prstGeom prst="rect">
            <a:avLst/>
          </a:prstGeom>
        </p:spPr>
        <p:txBody>
          <a:bodyPr>
            <a:noAutofit/>
          </a:bodyPr>
          <a:lstStyle/>
          <a:p>
            <a:pPr marR="0" lvl="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smtClean="0">
              <a:ln>
                <a:noFill/>
              </a:ln>
              <a:solidFill>
                <a:schemeClr val="tx1"/>
              </a:solidFill>
              <a:effectLst/>
              <a:uLnTx/>
              <a:uFillTx/>
              <a:latin typeface="Tw Cen MT" pitchFamily="34" charset="0"/>
            </a:endParaRPr>
          </a:p>
        </p:txBody>
      </p:sp>
      <p:sp>
        <p:nvSpPr>
          <p:cNvPr id="7" name="Content Placeholder 2"/>
          <p:cNvSpPr txBox="1">
            <a:spLocks/>
          </p:cNvSpPr>
          <p:nvPr/>
        </p:nvSpPr>
        <p:spPr>
          <a:xfrm>
            <a:off x="768626" y="997651"/>
            <a:ext cx="5798240" cy="2934269"/>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latin typeface="Tw Cen MT" pitchFamily="34" charset="0"/>
              </a:rPr>
              <a:t>Water monitoring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Tw Cen MT" pitchFamily="34" charset="0"/>
              </a:rPr>
              <a:t>Monthly</a:t>
            </a:r>
            <a:r>
              <a:rPr kumimoji="0" lang="en-US" sz="2400" b="0" i="0" u="none" strike="noStrike" kern="1200" cap="none" spc="0" normalizeH="0" noProof="0" dirty="0" smtClean="0">
                <a:ln>
                  <a:noFill/>
                </a:ln>
                <a:solidFill>
                  <a:schemeClr val="tx1"/>
                </a:solidFill>
                <a:effectLst/>
                <a:uLnTx/>
                <a:uFillTx/>
                <a:latin typeface="Tw Cen MT" pitchFamily="34" charset="0"/>
              </a:rPr>
              <a:t> bird counts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baseline="0" dirty="0" smtClean="0">
                <a:latin typeface="Tw Cen MT" pitchFamily="34" charset="0"/>
              </a:rPr>
              <a:t>Landfill</a:t>
            </a:r>
            <a:r>
              <a:rPr lang="en-US" sz="2400" dirty="0" smtClean="0">
                <a:latin typeface="Tw Cen MT" pitchFamily="34" charset="0"/>
              </a:rPr>
              <a:t> gas monitoring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Tw Cen MT" pitchFamily="34" charset="0"/>
              </a:rPr>
              <a:t>Invasive</a:t>
            </a:r>
            <a:r>
              <a:rPr kumimoji="0" lang="en-US" sz="2400" b="0" i="0" u="none" strike="noStrike" kern="1200" cap="none" spc="0" normalizeH="0" noProof="0" dirty="0" smtClean="0">
                <a:ln>
                  <a:noFill/>
                </a:ln>
                <a:solidFill>
                  <a:schemeClr val="tx1"/>
                </a:solidFill>
                <a:effectLst/>
                <a:uLnTx/>
                <a:uFillTx/>
                <a:latin typeface="Tw Cen MT" pitchFamily="34" charset="0"/>
              </a:rPr>
              <a:t> plant removal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baseline="0" dirty="0" smtClean="0">
                <a:latin typeface="Tw Cen MT" pitchFamily="34" charset="0"/>
              </a:rPr>
              <a:t>Continuous</a:t>
            </a:r>
            <a:r>
              <a:rPr lang="en-US" sz="2400" dirty="0" smtClean="0">
                <a:latin typeface="Tw Cen MT" pitchFamily="34" charset="0"/>
              </a:rPr>
              <a:t> emissions monitoring</a:t>
            </a:r>
            <a:endParaRPr kumimoji="0" lang="en-US" sz="2400" b="0" i="0" u="none" strike="noStrike" kern="1200" cap="none" spc="0" normalizeH="0" baseline="0" noProof="0" dirty="0" smtClean="0">
              <a:ln>
                <a:noFill/>
              </a:ln>
              <a:solidFill>
                <a:schemeClr val="tx1"/>
              </a:solidFill>
              <a:effectLst/>
              <a:uLnTx/>
              <a:uFillTx/>
              <a:latin typeface="Tw Cen MT" pitchFamily="34" charset="0"/>
            </a:endParaRPr>
          </a:p>
        </p:txBody>
      </p:sp>
      <p:pic>
        <p:nvPicPr>
          <p:cNvPr id="1030" name="Picture 6" descr="DSC_27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292406" y="3694738"/>
            <a:ext cx="3306798" cy="2196769"/>
          </a:xfrm>
          <a:prstGeom prst="rect">
            <a:avLst/>
          </a:prstGeom>
          <a:noFill/>
          <a:ln>
            <a:noFill/>
          </a:ln>
          <a:effectLst>
            <a:outerShdw dist="35921" dir="2700000" algn="ctr" rotWithShape="0">
              <a:srgbClr val="CCCCCC"/>
            </a:outerShdw>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031" name="Picture 7" descr="excellence awa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7998" y="853650"/>
            <a:ext cx="2143125" cy="214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6865990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811" y="685800"/>
            <a:ext cx="8378190" cy="5411325"/>
          </a:xfrm>
          <a:prstGeom prst="rect">
            <a:avLst/>
          </a:prstGeom>
        </p:spPr>
      </p:pic>
    </p:spTree>
    <p:extLst>
      <p:ext uri="{BB962C8B-B14F-4D97-AF65-F5344CB8AC3E}">
        <p14:creationId xmlns:p14="http://schemas.microsoft.com/office/powerpoint/2010/main" val="24009311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7286</TotalTime>
  <Words>2944</Words>
  <Application>Microsoft Office PowerPoint</Application>
  <PresentationFormat>On-screen Show (4:3)</PresentationFormat>
  <Paragraphs>302</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Times New Roman</vt:lpstr>
      <vt:lpstr>Trebuchet MS</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Field, Forest and Stream</vt:lpstr>
      <vt:lpstr>Field, Forest and Stream</vt:lpstr>
      <vt:lpstr>Industry and Nature Coexist Grade 7 </vt:lpstr>
      <vt:lpstr>Industry and Nature Coexist Flying WILD: Fill the Bill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Solid Waste Authority of PBC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donnas</dc:creator>
  <cp:lastModifiedBy>Dawn Perez</cp:lastModifiedBy>
  <cp:revision>719</cp:revision>
  <cp:lastPrinted>2017-08-15T20:02:30Z</cp:lastPrinted>
  <dcterms:created xsi:type="dcterms:W3CDTF">2014-10-02T17:55:18Z</dcterms:created>
  <dcterms:modified xsi:type="dcterms:W3CDTF">2019-11-18T19:23:33Z</dcterms:modified>
</cp:coreProperties>
</file>