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Nunito"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Roboto Medium" panose="020B0604020202020204" charset="0"/>
      <p:regular r:id="rId50"/>
      <p:bold r:id="rId51"/>
      <p:italic r:id="rId52"/>
      <p:boldItalic r:id="rId53"/>
    </p:embeddedFont>
    <p:embeddedFont>
      <p:font typeface="Roboto Thin"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118603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7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4d29af09b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4d29af09b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4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4d29af09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4d29af09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55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4d29af0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4d29af0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22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4d29af0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4d29af0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88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8bd3a810181f4a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68bd3a810181f4a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46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8bd3a810181f4a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68bd3a810181f4a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47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68bd3a810181f4a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68bd3a810181f4a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27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68bd3a810181f4a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68bd3a810181f4a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272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68bd3a810181f4a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68bd3a810181f4a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113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68bd3a810181f4a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68bd3a810181f4a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46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31e288501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31e28850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10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68bd3a810181f4a_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68bd3a810181f4a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978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8bd3a810181f4a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68bd3a810181f4a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68bd3a810181f4a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68bd3a810181f4a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19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68bd3a810181f4a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68bd3a810181f4a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89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68bd3a810181f4a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68bd3a810181f4a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67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68bd3a810181f4a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68bd3a810181f4a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80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68bd3a810181f4a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68bd3a810181f4a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742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68bd3a810181f4a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68bd3a810181f4a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901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68bd3a810181f4a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68bd3a810181f4a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41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68bd3a810181f4a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68bd3a810181f4a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44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4d29af09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4d29af0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512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68bd3a810181f4a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68bd3a810181f4a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63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68bd3a810181f4a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68bd3a810181f4a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204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68bd3a810181f4a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68bd3a810181f4a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916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68bd3a810181f4a_1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68bd3a810181f4a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969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68bd3a810181f4a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68bd3a810181f4a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952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68bd3a810181f4a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68bd3a810181f4a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37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4d29af0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4d29af0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3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8bd3a810181f4a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68bd3a810181f4a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81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31e288501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31e288501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41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4d29af0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4d29af0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9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4d29af09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4d29af09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47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d29af09b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d29af09b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79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57035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A Quantum Vision for Environmental Literacy</a:t>
            </a:r>
            <a:endParaRPr>
              <a:solidFill>
                <a:schemeClr val="dk2"/>
              </a:solidFill>
            </a:endParaRPr>
          </a:p>
        </p:txBody>
      </p:sp>
      <p:sp>
        <p:nvSpPr>
          <p:cNvPr id="129" name="Google Shape;129;p13"/>
          <p:cNvSpPr txBox="1">
            <a:spLocks noGrp="1"/>
          </p:cNvSpPr>
          <p:nvPr>
            <p:ph type="subTitle" idx="1"/>
          </p:nvPr>
        </p:nvSpPr>
        <p:spPr>
          <a:xfrm>
            <a:off x="1858700" y="3018443"/>
            <a:ext cx="5361300" cy="9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Jordan King</a:t>
            </a:r>
            <a:endParaRPr sz="2400">
              <a:solidFill>
                <a:schemeClr val="dk2"/>
              </a:solidFill>
            </a:endParaRPr>
          </a:p>
          <a:p>
            <a:pPr marL="0" lvl="0" indent="0" algn="ctr" rtl="0">
              <a:spcBef>
                <a:spcPts val="0"/>
              </a:spcBef>
              <a:spcAft>
                <a:spcPts val="0"/>
              </a:spcAft>
              <a:buNone/>
            </a:pPr>
            <a:r>
              <a:rPr lang="en">
                <a:solidFill>
                  <a:schemeClr val="dk2"/>
                </a:solidFill>
              </a:rPr>
              <a:t>University of Wisconsin-Stevens Point</a:t>
            </a:r>
            <a:endParaRPr>
              <a:solidFill>
                <a:schemeClr val="dk2"/>
              </a:solidFill>
            </a:endParaRPr>
          </a:p>
          <a:p>
            <a:pPr marL="0" lvl="0" indent="0" algn="ctr" rtl="0">
              <a:spcBef>
                <a:spcPts val="0"/>
              </a:spcBef>
              <a:spcAft>
                <a:spcPts val="0"/>
              </a:spcAft>
              <a:buNone/>
            </a:pPr>
            <a:r>
              <a:rPr lang="en">
                <a:solidFill>
                  <a:schemeClr val="dk2"/>
                </a:solidFill>
              </a:rPr>
              <a:t>Central Wisconsin Environmental Station</a:t>
            </a:r>
            <a:endParaRPr>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NAAEE 2011</a:t>
            </a:r>
            <a:endParaRPr>
              <a:solidFill>
                <a:schemeClr val="dk2"/>
              </a:solidFill>
            </a:endParaRPr>
          </a:p>
        </p:txBody>
      </p:sp>
      <p:sp>
        <p:nvSpPr>
          <p:cNvPr id="181" name="Google Shape;181;p22"/>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en" sz="1800"/>
              <a:t>Emphasized competencies and context (personal, social, political)</a:t>
            </a:r>
            <a:endParaRPr sz="1800"/>
          </a:p>
          <a:p>
            <a:pPr marL="457200" marR="0" lvl="0" indent="-342900" algn="l" rtl="0">
              <a:lnSpc>
                <a:spcPct val="115000"/>
              </a:lnSpc>
              <a:spcBef>
                <a:spcPts val="0"/>
              </a:spcBef>
              <a:spcAft>
                <a:spcPts val="0"/>
              </a:spcAft>
              <a:buSzPts val="1800"/>
              <a:buChar char="●"/>
            </a:pPr>
            <a:r>
              <a:rPr lang="en" sz="1800"/>
              <a:t>Recognized “growing complexity and interdisciplinary nature of environmental literacy”</a:t>
            </a:r>
            <a:endParaRPr sz="1800"/>
          </a:p>
          <a:p>
            <a:pPr marL="457200" marR="0" lvl="0" indent="-342900" algn="l" rtl="0">
              <a:lnSpc>
                <a:spcPct val="115000"/>
              </a:lnSpc>
              <a:spcBef>
                <a:spcPts val="0"/>
              </a:spcBef>
              <a:spcAft>
                <a:spcPts val="0"/>
              </a:spcAft>
              <a:buSzPts val="1800"/>
              <a:buChar char="●"/>
            </a:pPr>
            <a:r>
              <a:rPr lang="en" sz="1800"/>
              <a:t>Components are “interactive and developmental in nature”</a:t>
            </a:r>
            <a:endParaRPr sz="1800"/>
          </a:p>
          <a:p>
            <a:pPr marL="457200" marR="0" lvl="0" indent="-342900" algn="l" rtl="0">
              <a:lnSpc>
                <a:spcPct val="115000"/>
              </a:lnSpc>
              <a:spcBef>
                <a:spcPts val="0"/>
              </a:spcBef>
              <a:spcAft>
                <a:spcPts val="0"/>
              </a:spcAft>
              <a:buSzPts val="1800"/>
              <a:buChar char="●"/>
            </a:pPr>
            <a:r>
              <a:rPr lang="en" sz="1800"/>
              <a:t>Broadly applicable skills needed</a:t>
            </a:r>
            <a:endParaRPr sz="1800"/>
          </a:p>
          <a:p>
            <a:pPr marL="914400" marR="0" lvl="1" indent="-342900" algn="l" rtl="0">
              <a:lnSpc>
                <a:spcPct val="115000"/>
              </a:lnSpc>
              <a:spcBef>
                <a:spcPts val="0"/>
              </a:spcBef>
              <a:spcAft>
                <a:spcPts val="0"/>
              </a:spcAft>
              <a:buSzPts val="1800"/>
              <a:buChar char="○"/>
            </a:pPr>
            <a:r>
              <a:rPr lang="en" sz="1800"/>
              <a:t>Problem-solving, critical thinking, communicating, collaborating, decision-making</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819150" y="6710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NAAEE 2011 Framework</a:t>
            </a:r>
            <a:endParaRPr>
              <a:solidFill>
                <a:schemeClr val="dk2"/>
              </a:solidFill>
            </a:endParaRPr>
          </a:p>
        </p:txBody>
      </p:sp>
      <p:grpSp>
        <p:nvGrpSpPr>
          <p:cNvPr id="187" name="Google Shape;187;p23"/>
          <p:cNvGrpSpPr/>
          <p:nvPr/>
        </p:nvGrpSpPr>
        <p:grpSpPr>
          <a:xfrm>
            <a:off x="921852" y="3852937"/>
            <a:ext cx="7300307" cy="831659"/>
            <a:chOff x="1593000" y="2322568"/>
            <a:chExt cx="5957975" cy="643500"/>
          </a:xfrm>
        </p:grpSpPr>
        <p:sp>
          <p:nvSpPr>
            <p:cNvPr id="188" name="Google Shape;188;p2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Environmentally Responsible Behavior</a:t>
              </a:r>
              <a:endParaRPr>
                <a:solidFill>
                  <a:srgbClr val="FFFFFF"/>
                </a:solidFill>
                <a:latin typeface="Roboto"/>
                <a:ea typeface="Roboto"/>
                <a:cs typeface="Roboto"/>
                <a:sym typeface="Roboto"/>
              </a:endParaRPr>
            </a:p>
          </p:txBody>
        </p:sp>
        <p:sp>
          <p:nvSpPr>
            <p:cNvPr id="192" name="Google Shape;192;p23"/>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94" name="Google Shape;194;p2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Competencies, knowledge, and dispositions enable and are expressed as behaviors in the ultimate expression of environmental literacy</a:t>
              </a:r>
              <a:endParaRPr sz="800">
                <a:solidFill>
                  <a:srgbClr val="3D3D3D"/>
                </a:solidFill>
                <a:latin typeface="Roboto"/>
                <a:ea typeface="Roboto"/>
                <a:cs typeface="Roboto"/>
                <a:sym typeface="Roboto"/>
              </a:endParaRPr>
            </a:p>
          </p:txBody>
        </p:sp>
      </p:grpSp>
      <p:grpSp>
        <p:nvGrpSpPr>
          <p:cNvPr id="195" name="Google Shape;195;p23"/>
          <p:cNvGrpSpPr/>
          <p:nvPr/>
        </p:nvGrpSpPr>
        <p:grpSpPr>
          <a:xfrm>
            <a:off x="921852" y="3006556"/>
            <a:ext cx="7300307" cy="831659"/>
            <a:chOff x="1593000" y="2322568"/>
            <a:chExt cx="5957975" cy="643500"/>
          </a:xfrm>
        </p:grpSpPr>
        <p:sp>
          <p:nvSpPr>
            <p:cNvPr id="196" name="Google Shape;196;p2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Dispositions</a:t>
              </a:r>
              <a:endParaRPr>
                <a:solidFill>
                  <a:srgbClr val="FFFFFF"/>
                </a:solidFill>
                <a:latin typeface="Roboto"/>
                <a:ea typeface="Roboto"/>
                <a:cs typeface="Roboto"/>
                <a:sym typeface="Roboto"/>
              </a:endParaRPr>
            </a:p>
          </p:txBody>
        </p:sp>
        <p:sp>
          <p:nvSpPr>
            <p:cNvPr id="200" name="Google Shape;200;p23"/>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02" name="Google Shape;202;p2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Sensitivity</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Attitudes, concern, and worldview</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Personal responsibility</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Self-efficacy/locus of control</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Motivation and intentions</a:t>
              </a:r>
              <a:endParaRPr sz="800">
                <a:solidFill>
                  <a:srgbClr val="3D3D3D"/>
                </a:solidFill>
                <a:latin typeface="Roboto"/>
                <a:ea typeface="Roboto"/>
                <a:cs typeface="Roboto"/>
                <a:sym typeface="Roboto"/>
              </a:endParaRPr>
            </a:p>
          </p:txBody>
        </p:sp>
      </p:grpSp>
      <p:grpSp>
        <p:nvGrpSpPr>
          <p:cNvPr id="203" name="Google Shape;203;p23"/>
          <p:cNvGrpSpPr/>
          <p:nvPr/>
        </p:nvGrpSpPr>
        <p:grpSpPr>
          <a:xfrm>
            <a:off x="921852" y="2160140"/>
            <a:ext cx="7300307" cy="831659"/>
            <a:chOff x="1593000" y="2322568"/>
            <a:chExt cx="5957975" cy="643500"/>
          </a:xfrm>
        </p:grpSpPr>
        <p:sp>
          <p:nvSpPr>
            <p:cNvPr id="204" name="Google Shape;204;p2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Knowledge</a:t>
              </a:r>
              <a:endParaRPr>
                <a:solidFill>
                  <a:srgbClr val="FFFFFF"/>
                </a:solidFill>
                <a:latin typeface="Roboto"/>
                <a:ea typeface="Roboto"/>
                <a:cs typeface="Roboto"/>
                <a:sym typeface="Roboto"/>
              </a:endParaRPr>
            </a:p>
          </p:txBody>
        </p:sp>
        <p:sp>
          <p:nvSpPr>
            <p:cNvPr id="208" name="Google Shape;208;p23"/>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10" name="Google Shape;210;p2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Physical and ecological systems</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Social, cultural, and political systems</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Environmental issues</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Multiple solutions to environmental issues</a:t>
              </a:r>
              <a:endParaRPr sz="80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Citizen participation and action strategies</a:t>
              </a:r>
              <a:endParaRPr sz="800">
                <a:solidFill>
                  <a:srgbClr val="3D3D3D"/>
                </a:solidFill>
                <a:latin typeface="Roboto"/>
                <a:ea typeface="Roboto"/>
                <a:cs typeface="Roboto"/>
                <a:sym typeface="Roboto"/>
              </a:endParaRPr>
            </a:p>
          </p:txBody>
        </p:sp>
      </p:grpSp>
      <p:grpSp>
        <p:nvGrpSpPr>
          <p:cNvPr id="211" name="Google Shape;211;p23"/>
          <p:cNvGrpSpPr/>
          <p:nvPr/>
        </p:nvGrpSpPr>
        <p:grpSpPr>
          <a:xfrm>
            <a:off x="921852" y="1313769"/>
            <a:ext cx="7300307" cy="831659"/>
            <a:chOff x="1593000" y="2322568"/>
            <a:chExt cx="5957975" cy="643500"/>
          </a:xfrm>
        </p:grpSpPr>
        <p:sp>
          <p:nvSpPr>
            <p:cNvPr id="212" name="Google Shape;212;p2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Competencies</a:t>
              </a:r>
              <a:endParaRPr>
                <a:solidFill>
                  <a:srgbClr val="FFFFFF"/>
                </a:solidFill>
                <a:latin typeface="Roboto"/>
                <a:ea typeface="Roboto"/>
                <a:cs typeface="Roboto"/>
                <a:sym typeface="Roboto"/>
              </a:endParaRPr>
            </a:p>
          </p:txBody>
        </p:sp>
        <p:sp>
          <p:nvSpPr>
            <p:cNvPr id="216" name="Google Shape;216;p23"/>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18" name="Google Shape;218;p23"/>
            <p:cNvSpPr/>
            <p:nvPr/>
          </p:nvSpPr>
          <p:spPr>
            <a:xfrm>
              <a:off x="4387842" y="2323744"/>
              <a:ext cx="31317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3D3D3D"/>
                </a:buClr>
                <a:buSzPts val="800"/>
                <a:buFont typeface="Roboto"/>
                <a:buChar char="●"/>
              </a:pPr>
              <a:r>
                <a:rPr lang="en" sz="800" dirty="0">
                  <a:solidFill>
                    <a:srgbClr val="3D3D3D"/>
                  </a:solidFill>
                  <a:latin typeface="Roboto"/>
                  <a:ea typeface="Roboto"/>
                  <a:cs typeface="Roboto"/>
                  <a:sym typeface="Roboto"/>
                </a:rPr>
                <a:t>Identify, analyze, and investigate environmental issues</a:t>
              </a:r>
              <a:endParaRPr sz="800" dirty="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dirty="0">
                  <a:solidFill>
                    <a:srgbClr val="3D3D3D"/>
                  </a:solidFill>
                  <a:latin typeface="Roboto"/>
                  <a:ea typeface="Roboto"/>
                  <a:cs typeface="Roboto"/>
                  <a:sym typeface="Roboto"/>
                </a:rPr>
                <a:t>Ask relevant questions</a:t>
              </a:r>
              <a:endParaRPr sz="800" dirty="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dirty="0">
                  <a:solidFill>
                    <a:srgbClr val="3D3D3D"/>
                  </a:solidFill>
                  <a:latin typeface="Roboto"/>
                  <a:ea typeface="Roboto"/>
                  <a:cs typeface="Roboto"/>
                  <a:sym typeface="Roboto"/>
                </a:rPr>
                <a:t>Evaluate and make personal judgments about environmental issues </a:t>
              </a:r>
              <a:endParaRPr sz="800" dirty="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dirty="0">
                  <a:solidFill>
                    <a:srgbClr val="3D3D3D"/>
                  </a:solidFill>
                  <a:latin typeface="Roboto"/>
                  <a:ea typeface="Roboto"/>
                  <a:cs typeface="Roboto"/>
                  <a:sym typeface="Roboto"/>
                </a:rPr>
                <a:t>Use evidence and knowledge to defend positions and resolve issues</a:t>
              </a:r>
              <a:endParaRPr sz="800" dirty="0">
                <a:solidFill>
                  <a:srgbClr val="3D3D3D"/>
                </a:solidFill>
                <a:latin typeface="Roboto"/>
                <a:ea typeface="Roboto"/>
                <a:cs typeface="Roboto"/>
                <a:sym typeface="Roboto"/>
              </a:endParaRPr>
            </a:p>
            <a:p>
              <a:pPr marL="457200" lvl="0" indent="-279400" algn="l" rtl="0">
                <a:lnSpc>
                  <a:spcPct val="115000"/>
                </a:lnSpc>
                <a:spcBef>
                  <a:spcPts val="0"/>
                </a:spcBef>
                <a:spcAft>
                  <a:spcPts val="0"/>
                </a:spcAft>
                <a:buClr>
                  <a:srgbClr val="3D3D3D"/>
                </a:buClr>
                <a:buSzPts val="800"/>
                <a:buFont typeface="Roboto"/>
                <a:buChar char="●"/>
              </a:pPr>
              <a:r>
                <a:rPr lang="en" sz="800" dirty="0">
                  <a:solidFill>
                    <a:srgbClr val="3D3D3D"/>
                  </a:solidFill>
                  <a:latin typeface="Roboto"/>
                  <a:ea typeface="Roboto"/>
                  <a:cs typeface="Roboto"/>
                  <a:sym typeface="Roboto"/>
                </a:rPr>
                <a:t>Create and evaluate plans to resolve environmental issues</a:t>
              </a:r>
              <a:endParaRPr sz="800" dirty="0">
                <a:solidFill>
                  <a:srgbClr val="3D3D3D"/>
                </a:solidFill>
                <a:latin typeface="Roboto"/>
                <a:ea typeface="Roboto"/>
                <a:cs typeface="Roboto"/>
                <a:sym typeface="Roboto"/>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What’s Missing?</a:t>
            </a:r>
            <a:endParaRPr>
              <a:solidFill>
                <a:schemeClr val="dk2"/>
              </a:solidFill>
            </a:endParaRPr>
          </a:p>
        </p:txBody>
      </p:sp>
      <p:sp>
        <p:nvSpPr>
          <p:cNvPr id="224" name="Google Shape;224;p24"/>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Frameworks can obscure personal feelings and values</a:t>
            </a:r>
          </a:p>
          <a:p>
            <a:pPr marL="457200" lvl="0" indent="-342900" algn="l" rtl="0">
              <a:spcBef>
                <a:spcPts val="0"/>
              </a:spcBef>
              <a:spcAft>
                <a:spcPts val="0"/>
              </a:spcAft>
              <a:buSzPts val="1800"/>
              <a:buChar char="●"/>
            </a:pPr>
            <a:r>
              <a:rPr lang="en" sz="1800" dirty="0"/>
              <a:t>Difficult to respond to changing ecological/cultural situation</a:t>
            </a:r>
            <a:endParaRPr sz="1800" dirty="0"/>
          </a:p>
          <a:p>
            <a:pPr marL="457200" lvl="0" indent="-342900" algn="l" rtl="0">
              <a:spcBef>
                <a:spcPts val="0"/>
              </a:spcBef>
              <a:spcAft>
                <a:spcPts val="0"/>
              </a:spcAft>
              <a:buSzPts val="1800"/>
              <a:buChar char="●"/>
            </a:pPr>
            <a:r>
              <a:rPr lang="en" sz="1800" dirty="0"/>
              <a:t>Static conception that can be more abstract than tangible</a:t>
            </a:r>
            <a:endParaRPr sz="1800" dirty="0"/>
          </a:p>
          <a:p>
            <a:pPr marL="457200" lvl="0" indent="-342900" algn="l" rtl="0">
              <a:spcBef>
                <a:spcPts val="0"/>
              </a:spcBef>
              <a:spcAft>
                <a:spcPts val="0"/>
              </a:spcAft>
              <a:buSzPts val="1800"/>
              <a:buChar char="●"/>
            </a:pPr>
            <a:r>
              <a:rPr lang="en" sz="1800" dirty="0"/>
              <a:t>Ambivalent to the agency of the world it seeks to change</a:t>
            </a:r>
            <a:endParaRPr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What We Need</a:t>
            </a:r>
            <a:endParaRPr>
              <a:solidFill>
                <a:schemeClr val="dk2"/>
              </a:solidFill>
            </a:endParaRPr>
          </a:p>
        </p:txBody>
      </p:sp>
      <p:sp>
        <p:nvSpPr>
          <p:cNvPr id="230" name="Google Shape;230;p25"/>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“Oriented toward provisionality, dynamic responsiveness, and the future”</a:t>
            </a:r>
            <a:endParaRPr sz="1800"/>
          </a:p>
          <a:p>
            <a:pPr marL="914400" lvl="1" indent="-342900" algn="l" rtl="0">
              <a:spcBef>
                <a:spcPts val="0"/>
              </a:spcBef>
              <a:spcAft>
                <a:spcPts val="0"/>
              </a:spcAft>
              <a:buSzPts val="1800"/>
              <a:buChar char="○"/>
            </a:pPr>
            <a:r>
              <a:rPr lang="en" sz="1800"/>
              <a:t>Greg Garrard</a:t>
            </a:r>
            <a:endParaRPr sz="1800"/>
          </a:p>
          <a:p>
            <a:pPr marL="457200" lvl="0" indent="-342900" algn="l" rtl="0">
              <a:spcBef>
                <a:spcPts val="0"/>
              </a:spcBef>
              <a:spcAft>
                <a:spcPts val="0"/>
              </a:spcAft>
              <a:buSzPts val="1800"/>
              <a:buChar char="●"/>
            </a:pPr>
            <a:r>
              <a:rPr lang="en" sz="1800"/>
              <a:t>“A sense of connectedness, implicatedness, and ecological citizenship”</a:t>
            </a:r>
            <a:endParaRPr sz="1800"/>
          </a:p>
          <a:p>
            <a:pPr marL="914400" lvl="1" indent="-342900" algn="l" rtl="0">
              <a:spcBef>
                <a:spcPts val="0"/>
              </a:spcBef>
              <a:spcAft>
                <a:spcPts val="0"/>
              </a:spcAft>
              <a:buSzPts val="1800"/>
              <a:buChar char="○"/>
            </a:pPr>
            <a:r>
              <a:rPr lang="en" sz="1800"/>
              <a:t>David Orr</a:t>
            </a:r>
            <a:endParaRPr sz="1800"/>
          </a:p>
          <a:p>
            <a:pPr marL="457200" lvl="0" indent="-342900" algn="l" rtl="0">
              <a:spcBef>
                <a:spcPts val="0"/>
              </a:spcBef>
              <a:spcAft>
                <a:spcPts val="0"/>
              </a:spcAft>
              <a:buSzPts val="1800"/>
              <a:buChar char="●"/>
            </a:pPr>
            <a:r>
              <a:rPr lang="en" sz="1800"/>
              <a:t>Pragmatic, Meaningful, Accessible, Transformative</a:t>
            </a:r>
            <a:endParaRPr sz="1800"/>
          </a:p>
          <a:p>
            <a:pPr marL="457200" lvl="0" indent="-342900" algn="l" rtl="0">
              <a:spcBef>
                <a:spcPts val="0"/>
              </a:spcBef>
              <a:spcAft>
                <a:spcPts val="0"/>
              </a:spcAft>
              <a:buSzPts val="1800"/>
              <a:buChar char="●"/>
            </a:pPr>
            <a:r>
              <a:rPr lang="en" sz="1800"/>
              <a:t>Inspiration, Creativity, Open-Mindedness, Passion</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Quantum Physics and Environmental Education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The Brittlestar</a:t>
            </a:r>
            <a:endParaRPr>
              <a:solidFill>
                <a:schemeClr val="dk2"/>
              </a:solidFill>
            </a:endParaRPr>
          </a:p>
        </p:txBody>
      </p:sp>
      <p:pic>
        <p:nvPicPr>
          <p:cNvPr id="241" name="Google Shape;241;p27"/>
          <p:cNvPicPr preferRelativeResize="0"/>
          <p:nvPr/>
        </p:nvPicPr>
        <p:blipFill>
          <a:blip r:embed="rId3">
            <a:alphaModFix/>
          </a:blip>
          <a:stretch>
            <a:fillRect/>
          </a:stretch>
        </p:blipFill>
        <p:spPr>
          <a:xfrm>
            <a:off x="2269080" y="1506750"/>
            <a:ext cx="4789745" cy="3188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Lessons of the Brittlestar</a:t>
            </a:r>
            <a:endParaRPr>
              <a:solidFill>
                <a:schemeClr val="dk2"/>
              </a:solidFill>
            </a:endParaRPr>
          </a:p>
        </p:txBody>
      </p:sp>
      <p:sp>
        <p:nvSpPr>
          <p:cNvPr id="247" name="Google Shape;247;p28"/>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Material agent</a:t>
            </a:r>
            <a:endParaRPr sz="1800"/>
          </a:p>
          <a:p>
            <a:pPr marL="457200" lvl="0" indent="-342900" algn="l" rtl="0">
              <a:spcBef>
                <a:spcPts val="0"/>
              </a:spcBef>
              <a:spcAft>
                <a:spcPts val="0"/>
              </a:spcAft>
              <a:buSzPts val="1800"/>
              <a:buChar char="●"/>
            </a:pPr>
            <a:r>
              <a:rPr lang="en" sz="1800"/>
              <a:t>Not passive or blank but active and generative</a:t>
            </a:r>
            <a:endParaRPr sz="1800"/>
          </a:p>
          <a:p>
            <a:pPr marL="457200" lvl="0" indent="-342900" algn="l" rtl="0">
              <a:spcBef>
                <a:spcPts val="0"/>
              </a:spcBef>
              <a:spcAft>
                <a:spcPts val="0"/>
              </a:spcAft>
              <a:buSzPts val="1800"/>
              <a:buChar char="●"/>
            </a:pPr>
            <a:r>
              <a:rPr lang="en" sz="1800"/>
              <a:t>Dynamically engages with changing situations and environment</a:t>
            </a:r>
            <a:endParaRPr sz="1800"/>
          </a:p>
          <a:p>
            <a:pPr marL="457200" lvl="0" indent="-342900" algn="l" rtl="0">
              <a:spcBef>
                <a:spcPts val="0"/>
              </a:spcBef>
              <a:spcAft>
                <a:spcPts val="0"/>
              </a:spcAft>
              <a:buSzPts val="1800"/>
              <a:buChar char="●"/>
            </a:pPr>
            <a:r>
              <a:rPr lang="en" sz="1800"/>
              <a:t>“Continually reconfigures the boundaries and connectivity that matter to its very existence”</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Karen Barad and Agential Realism</a:t>
            </a:r>
            <a:endParaRPr dirty="0">
              <a:solidFill>
                <a:schemeClr val="dk2"/>
              </a:solidFill>
            </a:endParaRPr>
          </a:p>
        </p:txBody>
      </p:sp>
      <p:sp>
        <p:nvSpPr>
          <p:cNvPr id="247" name="Google Shape;247;p28"/>
          <p:cNvSpPr txBox="1">
            <a:spLocks noGrp="1"/>
          </p:cNvSpPr>
          <p:nvPr>
            <p:ph type="body" idx="1"/>
          </p:nvPr>
        </p:nvSpPr>
        <p:spPr>
          <a:xfrm>
            <a:off x="819150" y="1506750"/>
            <a:ext cx="2201452" cy="2931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US" sz="1800" i="1" dirty="0"/>
              <a:t>Meeting the Universe Halfway:</a:t>
            </a:r>
          </a:p>
          <a:p>
            <a:pPr marL="114300" lvl="0" indent="0" algn="l" rtl="0">
              <a:spcBef>
                <a:spcPts val="0"/>
              </a:spcBef>
              <a:spcAft>
                <a:spcPts val="0"/>
              </a:spcAft>
              <a:buSzPts val="1800"/>
              <a:buNone/>
            </a:pPr>
            <a:r>
              <a:rPr lang="en-US" sz="1800" i="1" dirty="0"/>
              <a:t>Quantum Physics and the Entanglement of Matter and Meaning </a:t>
            </a:r>
            <a:endParaRPr sz="1800" i="1" dirty="0"/>
          </a:p>
        </p:txBody>
      </p:sp>
      <p:sp>
        <p:nvSpPr>
          <p:cNvPr id="2" name="Rectangle 1"/>
          <p:cNvSpPr/>
          <p:nvPr/>
        </p:nvSpPr>
        <p:spPr>
          <a:xfrm>
            <a:off x="3673011" y="1878940"/>
            <a:ext cx="4572000" cy="954107"/>
          </a:xfrm>
          <a:prstGeom prst="rect">
            <a:avLst/>
          </a:prstGeom>
        </p:spPr>
        <p:txBody>
          <a:bodyPr>
            <a:spAutoFit/>
          </a:bodyPr>
          <a:lstStyle/>
          <a:p>
            <a:r>
              <a:rPr lang="en-US" dirty="0"/>
              <a:t>&lt;iframe width="560" height="315" </a:t>
            </a:r>
            <a:r>
              <a:rPr lang="en-US" dirty="0" err="1"/>
              <a:t>src</a:t>
            </a:r>
            <a:r>
              <a:rPr lang="en-US" dirty="0"/>
              <a:t>="https://www.youtube.com/embed/v0SnstJoEec" </a:t>
            </a:r>
            <a:r>
              <a:rPr lang="en-US" dirty="0" err="1"/>
              <a:t>frameborder</a:t>
            </a:r>
            <a:r>
              <a:rPr lang="en-US" dirty="0"/>
              <a:t>="0" allow="</a:t>
            </a:r>
            <a:r>
              <a:rPr lang="en-US" dirty="0" err="1"/>
              <a:t>autoplay</a:t>
            </a:r>
            <a:r>
              <a:rPr lang="en-US" dirty="0"/>
              <a:t>; encrypted-media" </a:t>
            </a:r>
            <a:r>
              <a:rPr lang="en-US" dirty="0" err="1"/>
              <a:t>allowfullscreen</a:t>
            </a:r>
            <a:r>
              <a:rPr lang="en-US" dirty="0"/>
              <a:t>&gt;&lt;/iframe&gt;</a:t>
            </a:r>
          </a:p>
        </p:txBody>
      </p:sp>
    </p:spTree>
    <p:extLst>
      <p:ext uri="{BB962C8B-B14F-4D97-AF65-F5344CB8AC3E}">
        <p14:creationId xmlns:p14="http://schemas.microsoft.com/office/powerpoint/2010/main" val="40461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819150" y="5521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The Meaning of Agential Realism</a:t>
            </a:r>
            <a:endParaRPr>
              <a:solidFill>
                <a:schemeClr val="dk2"/>
              </a:solidFill>
            </a:endParaRPr>
          </a:p>
        </p:txBody>
      </p:sp>
      <p:grpSp>
        <p:nvGrpSpPr>
          <p:cNvPr id="253" name="Google Shape;253;p29"/>
          <p:cNvGrpSpPr/>
          <p:nvPr/>
        </p:nvGrpSpPr>
        <p:grpSpPr>
          <a:xfrm>
            <a:off x="2688745" y="732019"/>
            <a:ext cx="3768522" cy="3774409"/>
            <a:chOff x="2675582" y="676586"/>
            <a:chExt cx="3793942" cy="3790328"/>
          </a:xfrm>
        </p:grpSpPr>
        <p:sp>
          <p:nvSpPr>
            <p:cNvPr id="254" name="Google Shape;254;p29"/>
            <p:cNvSpPr/>
            <p:nvPr/>
          </p:nvSpPr>
          <p:spPr>
            <a:xfrm rot="-7199815">
              <a:off x="3183352" y="1184485"/>
              <a:ext cx="2774659" cy="2774659"/>
            </a:xfrm>
            <a:prstGeom prst="blockArc">
              <a:avLst>
                <a:gd name="adj1" fmla="val 12622480"/>
                <a:gd name="adj2" fmla="val 18176457"/>
                <a:gd name="adj3" fmla="val 20786"/>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rot="-1799815">
              <a:off x="3183352" y="1184357"/>
              <a:ext cx="2774659" cy="2774659"/>
            </a:xfrm>
            <a:prstGeom prst="blockArc">
              <a:avLst>
                <a:gd name="adj1" fmla="val 12622480"/>
                <a:gd name="adj2" fmla="val 18176457"/>
                <a:gd name="adj3" fmla="val 20786"/>
              </a:avLst>
            </a:pr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rot="3600185">
              <a:off x="3187094" y="1184439"/>
              <a:ext cx="2774659" cy="2774659"/>
            </a:xfrm>
            <a:prstGeom prst="blockArc">
              <a:avLst>
                <a:gd name="adj1" fmla="val 12564381"/>
                <a:gd name="adj2" fmla="val 18346131"/>
                <a:gd name="adj3" fmla="val 20844"/>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rot="9000185">
              <a:off x="3185977" y="1184485"/>
              <a:ext cx="2774659" cy="2774659"/>
            </a:xfrm>
            <a:prstGeom prst="blockArc">
              <a:avLst>
                <a:gd name="adj1" fmla="val 12622480"/>
                <a:gd name="adj2" fmla="val 18081133"/>
                <a:gd name="adj3" fmla="val 20809"/>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9"/>
            <p:cNvGrpSpPr/>
            <p:nvPr/>
          </p:nvGrpSpPr>
          <p:grpSpPr>
            <a:xfrm rot="5400000">
              <a:off x="5379663" y="2278951"/>
              <a:ext cx="585001" cy="585472"/>
              <a:chOff x="1967628" y="812211"/>
              <a:chExt cx="588000" cy="588000"/>
            </a:xfrm>
          </p:grpSpPr>
          <p:sp>
            <p:nvSpPr>
              <p:cNvPr id="259" name="Google Shape;259;p29"/>
              <p:cNvSpPr/>
              <p:nvPr/>
            </p:nvSpPr>
            <p:spPr>
              <a:xfrm rot="39023">
                <a:off x="1970909" y="815492"/>
                <a:ext cx="581437" cy="581437"/>
              </a:xfrm>
              <a:prstGeom prst="pie">
                <a:avLst>
                  <a:gd name="adj1" fmla="val 6190354"/>
                  <a:gd name="adj2" fmla="val 14996165"/>
                </a:avLst>
              </a:prstGeom>
              <a:solidFill>
                <a:srgbClr val="3D3D3D"/>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rot="10800000">
                <a:off x="1970875" y="815525"/>
                <a:ext cx="581400" cy="581400"/>
              </a:xfrm>
              <a:prstGeom prst="pie">
                <a:avLst>
                  <a:gd name="adj1" fmla="val 4028252"/>
                  <a:gd name="adj2" fmla="val 17183677"/>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9"/>
            <p:cNvGrpSpPr/>
            <p:nvPr/>
          </p:nvGrpSpPr>
          <p:grpSpPr>
            <a:xfrm rot="10800000">
              <a:off x="4280709" y="3378529"/>
              <a:ext cx="585001" cy="585472"/>
              <a:chOff x="1967628" y="812211"/>
              <a:chExt cx="588000" cy="588000"/>
            </a:xfrm>
          </p:grpSpPr>
          <p:sp>
            <p:nvSpPr>
              <p:cNvPr id="262" name="Google Shape;262;p29"/>
              <p:cNvSpPr/>
              <p:nvPr/>
            </p:nvSpPr>
            <p:spPr>
              <a:xfrm rot="39023">
                <a:off x="1970909" y="815492"/>
                <a:ext cx="581437" cy="581437"/>
              </a:xfrm>
              <a:prstGeom prst="pie">
                <a:avLst>
                  <a:gd name="adj1" fmla="val 6190354"/>
                  <a:gd name="adj2" fmla="val 14996165"/>
                </a:avLst>
              </a:prstGeom>
              <a:solidFill>
                <a:srgbClr val="41414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rot="10800000">
                <a:off x="1970875" y="815525"/>
                <a:ext cx="581400" cy="581400"/>
              </a:xfrm>
              <a:prstGeom prst="pie">
                <a:avLst>
                  <a:gd name="adj1" fmla="val 4028252"/>
                  <a:gd name="adj2" fmla="val 17183677"/>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9"/>
            <p:cNvGrpSpPr/>
            <p:nvPr/>
          </p:nvGrpSpPr>
          <p:grpSpPr>
            <a:xfrm rot="-5400000">
              <a:off x="3179922" y="2281478"/>
              <a:ext cx="585001" cy="585472"/>
              <a:chOff x="1967628" y="812211"/>
              <a:chExt cx="588000" cy="588000"/>
            </a:xfrm>
          </p:grpSpPr>
          <p:sp>
            <p:nvSpPr>
              <p:cNvPr id="265" name="Google Shape;265;p29"/>
              <p:cNvSpPr/>
              <p:nvPr/>
            </p:nvSpPr>
            <p:spPr>
              <a:xfrm rot="39023">
                <a:off x="1970909" y="815492"/>
                <a:ext cx="581437" cy="581437"/>
              </a:xfrm>
              <a:prstGeom prst="pie">
                <a:avLst>
                  <a:gd name="adj1" fmla="val 6190354"/>
                  <a:gd name="adj2" fmla="val 14996165"/>
                </a:avLst>
              </a:prstGeom>
              <a:solidFill>
                <a:srgbClr val="464646"/>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rot="10800000">
                <a:off x="1970875" y="815525"/>
                <a:ext cx="581400" cy="581400"/>
              </a:xfrm>
              <a:prstGeom prst="pie">
                <a:avLst>
                  <a:gd name="adj1" fmla="val 4028252"/>
                  <a:gd name="adj2" fmla="val 17183677"/>
                </a:avLst>
              </a:pr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9"/>
            <p:cNvGrpSpPr/>
            <p:nvPr/>
          </p:nvGrpSpPr>
          <p:grpSpPr>
            <a:xfrm>
              <a:off x="4261689" y="1180926"/>
              <a:ext cx="585001" cy="585530"/>
              <a:chOff x="1967628" y="812211"/>
              <a:chExt cx="588000" cy="588000"/>
            </a:xfrm>
          </p:grpSpPr>
          <p:sp>
            <p:nvSpPr>
              <p:cNvPr id="268" name="Google Shape;268;p29"/>
              <p:cNvSpPr/>
              <p:nvPr/>
            </p:nvSpPr>
            <p:spPr>
              <a:xfrm rot="39023">
                <a:off x="1970909" y="815492"/>
                <a:ext cx="581437" cy="581437"/>
              </a:xfrm>
              <a:prstGeom prst="pie">
                <a:avLst>
                  <a:gd name="adj1" fmla="val 6190354"/>
                  <a:gd name="adj2" fmla="val 14996165"/>
                </a:avLst>
              </a:prstGeom>
              <a:solidFill>
                <a:srgbClr val="2F2F2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rot="10800000">
                <a:off x="1970875" y="815525"/>
                <a:ext cx="581400" cy="581400"/>
              </a:xfrm>
              <a:prstGeom prst="pie">
                <a:avLst>
                  <a:gd name="adj1" fmla="val 4028252"/>
                  <a:gd name="adj2" fmla="val 17183677"/>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 name="Google Shape;270;p29"/>
          <p:cNvGrpSpPr/>
          <p:nvPr/>
        </p:nvGrpSpPr>
        <p:grpSpPr>
          <a:xfrm>
            <a:off x="323500" y="1170475"/>
            <a:ext cx="3362713" cy="1289700"/>
            <a:chOff x="323500" y="1170475"/>
            <a:chExt cx="3362713" cy="1289700"/>
          </a:xfrm>
        </p:grpSpPr>
        <p:sp>
          <p:nvSpPr>
            <p:cNvPr id="271" name="Google Shape;271;p29"/>
            <p:cNvSpPr txBox="1"/>
            <p:nvPr/>
          </p:nvSpPr>
          <p:spPr>
            <a:xfrm>
              <a:off x="323500" y="11704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Meaning and agency emerge from intra-actions</a:t>
              </a:r>
              <a:endParaRPr sz="800" b="1">
                <a:latin typeface="Roboto"/>
                <a:ea typeface="Roboto"/>
                <a:cs typeface="Roboto"/>
                <a:sym typeface="Roboto"/>
              </a:endParaRPr>
            </a:p>
          </p:txBody>
        </p:sp>
        <p:cxnSp>
          <p:nvCxnSpPr>
            <p:cNvPr id="272" name="Google Shape;272;p29"/>
            <p:cNvCxnSpPr/>
            <p:nvPr/>
          </p:nvCxnSpPr>
          <p:spPr>
            <a:xfrm rot="10800000">
              <a:off x="2641913" y="1831625"/>
              <a:ext cx="1044300" cy="0"/>
            </a:xfrm>
            <a:prstGeom prst="straightConnector1">
              <a:avLst/>
            </a:prstGeom>
            <a:noFill/>
            <a:ln w="9525" cap="flat" cmpd="sng">
              <a:solidFill>
                <a:srgbClr val="464646"/>
              </a:solidFill>
              <a:prstDash val="solid"/>
              <a:round/>
              <a:headEnd type="none" w="sm" len="sm"/>
              <a:tailEnd type="oval" w="med" len="med"/>
            </a:ln>
          </p:spPr>
        </p:cxnSp>
      </p:grpSp>
      <p:grpSp>
        <p:nvGrpSpPr>
          <p:cNvPr id="273" name="Google Shape;273;p29"/>
          <p:cNvGrpSpPr/>
          <p:nvPr/>
        </p:nvGrpSpPr>
        <p:grpSpPr>
          <a:xfrm>
            <a:off x="323500" y="2828275"/>
            <a:ext cx="3629413" cy="1289700"/>
            <a:chOff x="323500" y="2828275"/>
            <a:chExt cx="3629413" cy="1289700"/>
          </a:xfrm>
        </p:grpSpPr>
        <p:sp>
          <p:nvSpPr>
            <p:cNvPr id="274" name="Google Shape;274;p29"/>
            <p:cNvSpPr txBox="1"/>
            <p:nvPr/>
          </p:nvSpPr>
          <p:spPr>
            <a:xfrm>
              <a:off x="323500" y="28282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We are ethically responsible because our intra-actions have significant impacts</a:t>
              </a:r>
              <a:endParaRPr sz="800" b="1">
                <a:latin typeface="Roboto"/>
                <a:ea typeface="Roboto"/>
                <a:cs typeface="Roboto"/>
                <a:sym typeface="Roboto"/>
              </a:endParaRPr>
            </a:p>
          </p:txBody>
        </p:sp>
        <p:cxnSp>
          <p:nvCxnSpPr>
            <p:cNvPr id="275" name="Google Shape;275;p29"/>
            <p:cNvCxnSpPr/>
            <p:nvPr/>
          </p:nvCxnSpPr>
          <p:spPr>
            <a:xfrm rot="10800000">
              <a:off x="2641913" y="3489425"/>
              <a:ext cx="1311000" cy="0"/>
            </a:xfrm>
            <a:prstGeom prst="straightConnector1">
              <a:avLst/>
            </a:prstGeom>
            <a:noFill/>
            <a:ln w="9525" cap="flat" cmpd="sng">
              <a:solidFill>
                <a:srgbClr val="414141"/>
              </a:solidFill>
              <a:prstDash val="solid"/>
              <a:round/>
              <a:headEnd type="none" w="sm" len="sm"/>
              <a:tailEnd type="oval" w="med" len="med"/>
            </a:ln>
          </p:spPr>
        </p:cxnSp>
      </p:grpSp>
      <p:grpSp>
        <p:nvGrpSpPr>
          <p:cNvPr id="276" name="Google Shape;276;p29"/>
          <p:cNvGrpSpPr/>
          <p:nvPr/>
        </p:nvGrpSpPr>
        <p:grpSpPr>
          <a:xfrm>
            <a:off x="5209825" y="1060350"/>
            <a:ext cx="3610650" cy="1289700"/>
            <a:chOff x="5209825" y="1060350"/>
            <a:chExt cx="3610650" cy="1289700"/>
          </a:xfrm>
        </p:grpSpPr>
        <p:sp>
          <p:nvSpPr>
            <p:cNvPr id="277" name="Google Shape;277;p29"/>
            <p:cNvSpPr txBox="1"/>
            <p:nvPr/>
          </p:nvSpPr>
          <p:spPr>
            <a:xfrm>
              <a:off x="6696475" y="10603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Continually entangled and reconfiguring reality and possibility</a:t>
              </a:r>
              <a:endParaRPr sz="800" b="1">
                <a:latin typeface="Roboto"/>
                <a:ea typeface="Roboto"/>
                <a:cs typeface="Roboto"/>
                <a:sym typeface="Roboto"/>
              </a:endParaRPr>
            </a:p>
          </p:txBody>
        </p:sp>
        <p:cxnSp>
          <p:nvCxnSpPr>
            <p:cNvPr id="278" name="Google Shape;278;p29"/>
            <p:cNvCxnSpPr/>
            <p:nvPr/>
          </p:nvCxnSpPr>
          <p:spPr>
            <a:xfrm>
              <a:off x="5209825" y="1705200"/>
              <a:ext cx="1286700" cy="0"/>
            </a:xfrm>
            <a:prstGeom prst="straightConnector1">
              <a:avLst/>
            </a:prstGeom>
            <a:noFill/>
            <a:ln w="9525" cap="flat" cmpd="sng">
              <a:solidFill>
                <a:srgbClr val="2F2F2F"/>
              </a:solidFill>
              <a:prstDash val="solid"/>
              <a:round/>
              <a:headEnd type="none" w="sm" len="sm"/>
              <a:tailEnd type="oval" w="med" len="med"/>
            </a:ln>
          </p:spPr>
        </p:cxnSp>
      </p:grpSp>
      <p:grpSp>
        <p:nvGrpSpPr>
          <p:cNvPr id="279" name="Google Shape;279;p29"/>
          <p:cNvGrpSpPr/>
          <p:nvPr/>
        </p:nvGrpSpPr>
        <p:grpSpPr>
          <a:xfrm>
            <a:off x="5209825" y="3020450"/>
            <a:ext cx="3610650" cy="1289700"/>
            <a:chOff x="5209825" y="3020450"/>
            <a:chExt cx="3610650" cy="1289700"/>
          </a:xfrm>
        </p:grpSpPr>
        <p:sp>
          <p:nvSpPr>
            <p:cNvPr id="280" name="Google Shape;280;p29"/>
            <p:cNvSpPr txBox="1"/>
            <p:nvPr/>
          </p:nvSpPr>
          <p:spPr>
            <a:xfrm>
              <a:off x="6696475" y="30204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Because we are entangled, we are accountable for the performativity of reality</a:t>
              </a:r>
              <a:endParaRPr sz="800" b="1">
                <a:latin typeface="Roboto"/>
                <a:ea typeface="Roboto"/>
                <a:cs typeface="Roboto"/>
                <a:sym typeface="Roboto"/>
              </a:endParaRPr>
            </a:p>
          </p:txBody>
        </p:sp>
        <p:cxnSp>
          <p:nvCxnSpPr>
            <p:cNvPr id="281" name="Google Shape;281;p29"/>
            <p:cNvCxnSpPr/>
            <p:nvPr/>
          </p:nvCxnSpPr>
          <p:spPr>
            <a:xfrm>
              <a:off x="5209825" y="3648300"/>
              <a:ext cx="1286700" cy="0"/>
            </a:xfrm>
            <a:prstGeom prst="straightConnector1">
              <a:avLst/>
            </a:prstGeom>
            <a:noFill/>
            <a:ln w="9525" cap="flat" cmpd="sng">
              <a:solidFill>
                <a:srgbClr val="3D3D3D"/>
              </a:solidFill>
              <a:prstDash val="solid"/>
              <a:round/>
              <a:headEnd type="none" w="sm" len="sm"/>
              <a:tailEnd type="oval" w="med" len="med"/>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Quantum Physics and EE</a:t>
            </a:r>
            <a:endParaRPr>
              <a:solidFill>
                <a:schemeClr val="dk2"/>
              </a:solidFill>
            </a:endParaRPr>
          </a:p>
        </p:txBody>
      </p:sp>
      <p:sp>
        <p:nvSpPr>
          <p:cNvPr id="287" name="Google Shape;287;p30"/>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Changes how we conceive of our interconnectedness with the world</a:t>
            </a:r>
            <a:endParaRPr sz="1800"/>
          </a:p>
          <a:p>
            <a:pPr marL="457200" lvl="0" indent="-342900" algn="l" rtl="0">
              <a:spcBef>
                <a:spcPts val="0"/>
              </a:spcBef>
              <a:spcAft>
                <a:spcPts val="0"/>
              </a:spcAft>
              <a:buSzPts val="1800"/>
              <a:buChar char="●"/>
            </a:pPr>
            <a:r>
              <a:rPr lang="en" sz="1800"/>
              <a:t>Emphasizes context and relationships</a:t>
            </a:r>
            <a:endParaRPr sz="1800"/>
          </a:p>
          <a:p>
            <a:pPr marL="457200" lvl="0" indent="-342900" algn="l" rtl="0">
              <a:spcBef>
                <a:spcPts val="0"/>
              </a:spcBef>
              <a:spcAft>
                <a:spcPts val="0"/>
              </a:spcAft>
              <a:buSzPts val="1800"/>
              <a:buChar char="●"/>
            </a:pPr>
            <a:r>
              <a:rPr lang="en" sz="1800"/>
              <a:t>Our intra-actions are boundary making</a:t>
            </a:r>
            <a:endParaRPr sz="1800"/>
          </a:p>
          <a:p>
            <a:pPr marL="457200" lvl="0" indent="-342900" algn="l" rtl="0">
              <a:spcBef>
                <a:spcPts val="0"/>
              </a:spcBef>
              <a:spcAft>
                <a:spcPts val="0"/>
              </a:spcAft>
              <a:buSzPts val="1800"/>
              <a:buChar char="●"/>
            </a:pPr>
            <a:r>
              <a:rPr lang="en" sz="1800"/>
              <a:t>We can reconfigure dynamic environmental literacy and leadership</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1883250" y="925650"/>
            <a:ext cx="5377500" cy="118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nature of light?</a:t>
            </a:r>
            <a:endParaRPr/>
          </a:p>
        </p:txBody>
      </p:sp>
      <p:sp>
        <p:nvSpPr>
          <p:cNvPr id="135" name="Google Shape;135;p14"/>
          <p:cNvSpPr txBox="1">
            <a:spLocks noGrp="1"/>
          </p:cNvSpPr>
          <p:nvPr>
            <p:ph type="title"/>
          </p:nvPr>
        </p:nvSpPr>
        <p:spPr>
          <a:xfrm>
            <a:off x="3380850" y="1978050"/>
            <a:ext cx="2382300" cy="118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Particle?</a:t>
            </a:r>
            <a:endParaRPr/>
          </a:p>
        </p:txBody>
      </p:sp>
      <p:sp>
        <p:nvSpPr>
          <p:cNvPr id="136" name="Google Shape;136;p14"/>
          <p:cNvSpPr txBox="1">
            <a:spLocks noGrp="1"/>
          </p:cNvSpPr>
          <p:nvPr>
            <p:ph type="title"/>
          </p:nvPr>
        </p:nvSpPr>
        <p:spPr>
          <a:xfrm>
            <a:off x="3380850" y="3165450"/>
            <a:ext cx="2382300" cy="118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Wave?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Definition of Key Terms</a:t>
            </a:r>
            <a:endParaRPr>
              <a:solidFill>
                <a:schemeClr val="dk2"/>
              </a:solidFill>
            </a:endParaRPr>
          </a:p>
        </p:txBody>
      </p:sp>
      <p:sp>
        <p:nvSpPr>
          <p:cNvPr id="293" name="Google Shape;293;p31"/>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Intra-Action</a:t>
            </a:r>
            <a:endParaRPr sz="1800"/>
          </a:p>
          <a:p>
            <a:pPr marL="457200" lvl="0" indent="-342900" algn="l" rtl="0">
              <a:spcBef>
                <a:spcPts val="0"/>
              </a:spcBef>
              <a:spcAft>
                <a:spcPts val="0"/>
              </a:spcAft>
              <a:buSzPts val="1800"/>
              <a:buChar char="●"/>
            </a:pPr>
            <a:r>
              <a:rPr lang="en" sz="1800"/>
              <a:t>Agency</a:t>
            </a:r>
            <a:endParaRPr sz="1800"/>
          </a:p>
          <a:p>
            <a:pPr marL="457200" lvl="0" indent="-342900" algn="l" rtl="0">
              <a:spcBef>
                <a:spcPts val="0"/>
              </a:spcBef>
              <a:spcAft>
                <a:spcPts val="0"/>
              </a:spcAft>
              <a:buSzPts val="1800"/>
              <a:buChar char="●"/>
            </a:pPr>
            <a:r>
              <a:rPr lang="en" sz="1800"/>
              <a:t>Causality</a:t>
            </a:r>
            <a:endParaRPr sz="1800"/>
          </a:p>
          <a:p>
            <a:pPr marL="457200" lvl="0" indent="-342900" algn="l" rtl="0">
              <a:spcBef>
                <a:spcPts val="0"/>
              </a:spcBef>
              <a:spcAft>
                <a:spcPts val="0"/>
              </a:spcAft>
              <a:buSzPts val="1800"/>
              <a:buChar char="●"/>
            </a:pPr>
            <a:r>
              <a:rPr lang="en" sz="1800"/>
              <a:t>Posthumanist Ethics of Worlding</a:t>
            </a:r>
            <a:endParaRPr sz="1800"/>
          </a:p>
          <a:p>
            <a:pPr marL="457200" lvl="0" indent="-342900" algn="l" rtl="0">
              <a:spcBef>
                <a:spcPts val="0"/>
              </a:spcBef>
              <a:spcAft>
                <a:spcPts val="0"/>
              </a:spcAft>
              <a:buSzPts val="1800"/>
              <a:buChar char="●"/>
            </a:pPr>
            <a:r>
              <a:rPr lang="en" sz="1800"/>
              <a:t>Diffraction</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t>Intra-action</a:t>
            </a:r>
            <a:endParaRPr b="1" u="sng"/>
          </a:p>
          <a:p>
            <a:pPr marL="0" lvl="0" indent="0" algn="ctr" rtl="0">
              <a:spcBef>
                <a:spcPts val="0"/>
              </a:spcBef>
              <a:spcAft>
                <a:spcPts val="0"/>
              </a:spcAft>
              <a:buNone/>
            </a:pPr>
            <a:r>
              <a:rPr lang="en"/>
              <a:t>“The ability to act emerges from within relationships and not outside of it.”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t>Agency</a:t>
            </a:r>
            <a:endParaRPr b="1" u="sng"/>
          </a:p>
          <a:p>
            <a:pPr marL="0" lvl="0" indent="0" algn="ctr" rtl="0">
              <a:spcBef>
                <a:spcPts val="0"/>
              </a:spcBef>
              <a:spcAft>
                <a:spcPts val="0"/>
              </a:spcAft>
              <a:buNone/>
            </a:pPr>
            <a:r>
              <a:rPr lang="en"/>
              <a:t>“Agency is a matter of intra-acting; it is an enactment.”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t>Causality</a:t>
            </a:r>
            <a:endParaRPr b="1" u="sng"/>
          </a:p>
          <a:p>
            <a:pPr marL="0" lvl="0" indent="0" algn="ctr" rtl="0">
              <a:spcBef>
                <a:spcPts val="0"/>
              </a:spcBef>
              <a:spcAft>
                <a:spcPts val="0"/>
              </a:spcAft>
              <a:buNone/>
            </a:pPr>
            <a:r>
              <a:rPr lang="en"/>
              <a:t>“Causality is an entangled affair: it is a matter of cutting things together and apart.”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title"/>
          </p:nvPr>
        </p:nvSpPr>
        <p:spPr>
          <a:xfrm>
            <a:off x="1388554" y="1487071"/>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t>Diffraction</a:t>
            </a:r>
            <a:endParaRPr b="1" u="sng"/>
          </a:p>
          <a:p>
            <a:pPr marL="0" lvl="0" indent="0" algn="ctr" rtl="0">
              <a:spcBef>
                <a:spcPts val="0"/>
              </a:spcBef>
              <a:spcAft>
                <a:spcPts val="0"/>
              </a:spcAft>
              <a:buNone/>
            </a:pPr>
            <a:r>
              <a:rPr lang="en"/>
              <a:t>“Marking differences from within and as part of an entangled state; about differences materialized, differences that matter.”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a:off x="588825" y="1301150"/>
            <a:ext cx="7973400" cy="31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u="sng"/>
              <a:t>Posthumanist Ethics of Worlding</a:t>
            </a:r>
            <a:endParaRPr sz="2800" b="1" u="sng"/>
          </a:p>
          <a:p>
            <a:pPr marL="0" lvl="0" indent="0" algn="ctr" rtl="0">
              <a:spcBef>
                <a:spcPts val="0"/>
              </a:spcBef>
              <a:spcAft>
                <a:spcPts val="0"/>
              </a:spcAft>
              <a:buNone/>
            </a:pPr>
            <a:r>
              <a:rPr lang="en" sz="2800"/>
              <a:t>“Particular possibilities for (intra-)acting exist at every moment, and these changing possibilities entail an ethical obligation to intra-act responsibly in the world’s becoming, to contest and rework what matters and what is excluded from mattering.”</a:t>
            </a:r>
            <a:r>
              <a:rPr lang="en"/>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txBox="1">
            <a:spLocks noGrp="1"/>
          </p:cNvSpPr>
          <p:nvPr>
            <p:ph type="title"/>
          </p:nvPr>
        </p:nvSpPr>
        <p:spPr>
          <a:xfrm>
            <a:off x="819150" y="845600"/>
            <a:ext cx="78774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A Quantum Vision of Environmental Literacy</a:t>
            </a:r>
            <a:endParaRPr>
              <a:solidFill>
                <a:schemeClr val="dk2"/>
              </a:solidFill>
            </a:endParaRPr>
          </a:p>
        </p:txBody>
      </p:sp>
      <p:sp>
        <p:nvSpPr>
          <p:cNvPr id="324" name="Google Shape;324;p37"/>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Diffractive rather than a progression or collection</a:t>
            </a:r>
            <a:endParaRPr sz="1800"/>
          </a:p>
          <a:p>
            <a:pPr marL="457200" lvl="0" indent="-342900" algn="l" rtl="0">
              <a:spcBef>
                <a:spcPts val="0"/>
              </a:spcBef>
              <a:spcAft>
                <a:spcPts val="0"/>
              </a:spcAft>
              <a:buSzPts val="1800"/>
              <a:buChar char="●"/>
            </a:pPr>
            <a:r>
              <a:rPr lang="en" sz="1800"/>
              <a:t>Dynamically intra-acts through entanglement to create meaning</a:t>
            </a:r>
            <a:endParaRPr sz="1800"/>
          </a:p>
          <a:p>
            <a:pPr marL="457200" lvl="0" indent="-342900" algn="l" rtl="0">
              <a:spcBef>
                <a:spcPts val="0"/>
              </a:spcBef>
              <a:spcAft>
                <a:spcPts val="0"/>
              </a:spcAft>
              <a:buSzPts val="1800"/>
              <a:buChar char="●"/>
            </a:pPr>
            <a:r>
              <a:rPr lang="en" sz="1800"/>
              <a:t>Bound by ethical responsibility</a:t>
            </a:r>
            <a:endParaRPr sz="1800"/>
          </a:p>
          <a:p>
            <a:pPr marL="457200" lvl="0" indent="-342900" algn="l" rtl="0">
              <a:spcBef>
                <a:spcPts val="0"/>
              </a:spcBef>
              <a:spcAft>
                <a:spcPts val="0"/>
              </a:spcAft>
              <a:buSzPts val="1800"/>
              <a:buChar char="●"/>
            </a:pPr>
            <a:r>
              <a:rPr lang="en" sz="1800"/>
              <a:t>“Not a thing but a doing...an intra-active becoming”</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Posthumanist Ethics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588825" y="1301150"/>
            <a:ext cx="7973400" cy="31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u="sng"/>
              <a:t>Posthumanist Ethics</a:t>
            </a:r>
            <a:endParaRPr sz="2800" b="1" u="sng"/>
          </a:p>
          <a:p>
            <a:pPr marL="0" lvl="0" indent="0" algn="ctr" rtl="0">
              <a:spcBef>
                <a:spcPts val="0"/>
              </a:spcBef>
              <a:spcAft>
                <a:spcPts val="0"/>
              </a:spcAft>
              <a:buNone/>
            </a:pPr>
            <a:r>
              <a:rPr lang="en" sz="2800"/>
              <a:t>“Ethics are not simply about responsible actions in relation to human experiences of the world; it is a question of entanglement and how each intra-action matters in the reconfiguring of these entanglements; it is an ethical call that is embodied in the very worlding of the world.”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title"/>
          </p:nvPr>
        </p:nvSpPr>
        <p:spPr>
          <a:xfrm>
            <a:off x="819150" y="845600"/>
            <a:ext cx="78774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Ethics of Worlding</a:t>
            </a:r>
            <a:endParaRPr>
              <a:solidFill>
                <a:schemeClr val="dk2"/>
              </a:solidFill>
            </a:endParaRPr>
          </a:p>
        </p:txBody>
      </p:sp>
      <p:sp>
        <p:nvSpPr>
          <p:cNvPr id="340" name="Google Shape;340;p40"/>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“Values are integral to the nature of knowing and being”</a:t>
            </a:r>
            <a:endParaRPr sz="1800"/>
          </a:p>
          <a:p>
            <a:pPr marL="457200" lvl="0" indent="-342900" algn="l" rtl="0">
              <a:spcBef>
                <a:spcPts val="0"/>
              </a:spcBef>
              <a:spcAft>
                <a:spcPts val="0"/>
              </a:spcAft>
              <a:buSzPts val="1800"/>
              <a:buChar char="●"/>
            </a:pPr>
            <a:r>
              <a:rPr lang="en" sz="1800"/>
              <a:t>“The becoming of the world is a deeply ethical matter”</a:t>
            </a:r>
            <a:endParaRPr sz="1800"/>
          </a:p>
          <a:p>
            <a:pPr marL="457200" lvl="0" indent="-342900" algn="l" rtl="0">
              <a:spcBef>
                <a:spcPts val="0"/>
              </a:spcBef>
              <a:spcAft>
                <a:spcPts val="0"/>
              </a:spcAft>
              <a:buSzPts val="1800"/>
              <a:buChar char="●"/>
            </a:pPr>
            <a:r>
              <a:rPr lang="en" sz="1800"/>
              <a:t>“Each moment is alive with different possibilities for the world’s becoming and different reconfigurings of what may yet be possible”</a:t>
            </a:r>
            <a:endParaRPr sz="1800"/>
          </a:p>
          <a:p>
            <a:pPr marL="457200" lvl="0" indent="-342900" algn="l" rtl="0">
              <a:spcBef>
                <a:spcPts val="0"/>
              </a:spcBef>
              <a:spcAft>
                <a:spcPts val="0"/>
              </a:spcAft>
              <a:buSzPts val="1800"/>
              <a:buChar char="●"/>
            </a:pPr>
            <a:r>
              <a:rPr lang="en" sz="1800"/>
              <a:t>“Responsibility entails an ongoing responsiveness to the entanglements of self and other, here and there, now and then”</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900225" y="1301150"/>
            <a:ext cx="73203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t>Today’s Presentation</a:t>
            </a:r>
            <a:endParaRPr b="1" u="sng"/>
          </a:p>
          <a:p>
            <a:pPr marL="0" lvl="0" indent="0" algn="ctr" rtl="0">
              <a:spcBef>
                <a:spcPts val="0"/>
              </a:spcBef>
              <a:spcAft>
                <a:spcPts val="0"/>
              </a:spcAft>
              <a:buNone/>
            </a:pPr>
            <a:r>
              <a:rPr lang="en"/>
              <a:t>Concerning Environmental Literacy</a:t>
            </a:r>
            <a:endParaRPr/>
          </a:p>
          <a:p>
            <a:pPr marL="0" lvl="0" indent="0" algn="ctr" rtl="0">
              <a:spcBef>
                <a:spcPts val="0"/>
              </a:spcBef>
              <a:spcAft>
                <a:spcPts val="0"/>
              </a:spcAft>
              <a:buNone/>
            </a:pPr>
            <a:r>
              <a:rPr lang="en"/>
              <a:t>Quantum Physics and EE</a:t>
            </a:r>
            <a:endParaRPr/>
          </a:p>
          <a:p>
            <a:pPr marL="0" lvl="0" indent="0" algn="ctr" rtl="0">
              <a:spcBef>
                <a:spcPts val="0"/>
              </a:spcBef>
              <a:spcAft>
                <a:spcPts val="0"/>
              </a:spcAft>
              <a:buNone/>
            </a:pPr>
            <a:r>
              <a:rPr lang="en"/>
              <a:t>Ethics and Responsibilities</a:t>
            </a:r>
            <a:endParaRPr/>
          </a:p>
          <a:p>
            <a:pPr marL="0" lvl="0" indent="0" algn="ctr" rtl="0">
              <a:spcBef>
                <a:spcPts val="0"/>
              </a:spcBef>
              <a:spcAft>
                <a:spcPts val="0"/>
              </a:spcAft>
              <a:buNone/>
            </a:pPr>
            <a:r>
              <a:rPr lang="en"/>
              <a:t>Leadership for the Future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Leadership for the Future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a:spLocks noGrp="1"/>
          </p:cNvSpPr>
          <p:nvPr>
            <p:ph type="title"/>
          </p:nvPr>
        </p:nvSpPr>
        <p:spPr>
          <a:xfrm>
            <a:off x="819150" y="845600"/>
            <a:ext cx="78774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Diversity, Equity, and Inclusion</a:t>
            </a:r>
            <a:endParaRPr>
              <a:solidFill>
                <a:schemeClr val="dk2"/>
              </a:solidFill>
            </a:endParaRPr>
          </a:p>
        </p:txBody>
      </p:sp>
      <p:sp>
        <p:nvSpPr>
          <p:cNvPr id="351" name="Google Shape;351;p42"/>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“Responsibility must be thought of in terms of what matters and what is excluded from mattering”</a:t>
            </a:r>
            <a:endParaRPr sz="1800"/>
          </a:p>
          <a:p>
            <a:pPr marL="457200" lvl="0" indent="-342900" algn="l" rtl="0">
              <a:spcBef>
                <a:spcPts val="0"/>
              </a:spcBef>
              <a:spcAft>
                <a:spcPts val="0"/>
              </a:spcAft>
              <a:buSzPts val="1800"/>
              <a:buChar char="●"/>
            </a:pPr>
            <a:r>
              <a:rPr lang="en" sz="1800"/>
              <a:t>“Differentiating is not about othering or separating but about making connections and commitments”</a:t>
            </a:r>
            <a:endParaRPr sz="1800"/>
          </a:p>
          <a:p>
            <a:pPr marL="457200" lvl="0" indent="-342900" algn="l" rtl="0">
              <a:spcBef>
                <a:spcPts val="0"/>
              </a:spcBef>
              <a:spcAft>
                <a:spcPts val="0"/>
              </a:spcAft>
              <a:buSzPts val="1800"/>
              <a:buChar char="●"/>
            </a:pPr>
            <a:r>
              <a:rPr lang="en" sz="1800"/>
              <a:t>“Diffraction is not about difference but about what differences matter”</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3"/>
          <p:cNvSpPr txBox="1">
            <a:spLocks noGrp="1"/>
          </p:cNvSpPr>
          <p:nvPr>
            <p:ph type="title"/>
          </p:nvPr>
        </p:nvSpPr>
        <p:spPr>
          <a:xfrm>
            <a:off x="819150" y="845600"/>
            <a:ext cx="78774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Leadership for the Future</a:t>
            </a:r>
            <a:endParaRPr>
              <a:solidFill>
                <a:schemeClr val="dk2"/>
              </a:solidFill>
            </a:endParaRPr>
          </a:p>
        </p:txBody>
      </p:sp>
      <p:sp>
        <p:nvSpPr>
          <p:cNvPr id="357" name="Google Shape;357;p43"/>
          <p:cNvSpPr txBox="1">
            <a:spLocks noGrp="1"/>
          </p:cNvSpPr>
          <p:nvPr>
            <p:ph type="body" idx="1"/>
          </p:nvPr>
        </p:nvSpPr>
        <p:spPr>
          <a:xfrm>
            <a:off x="819150" y="1506750"/>
            <a:ext cx="77430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We must be inclusive and dynamic</a:t>
            </a:r>
            <a:endParaRPr sz="1800"/>
          </a:p>
          <a:p>
            <a:pPr marL="457200" lvl="0" indent="-342900" algn="l" rtl="0">
              <a:spcBef>
                <a:spcPts val="0"/>
              </a:spcBef>
              <a:spcAft>
                <a:spcPts val="0"/>
              </a:spcAft>
              <a:buSzPts val="1800"/>
              <a:buChar char="●"/>
            </a:pPr>
            <a:r>
              <a:rPr lang="en" sz="1800"/>
              <a:t>We must emphasize context, relationships, and responsiveness</a:t>
            </a:r>
            <a:endParaRPr sz="1800"/>
          </a:p>
          <a:p>
            <a:pPr marL="457200" lvl="0" indent="-342900" algn="l" rtl="0">
              <a:spcBef>
                <a:spcPts val="0"/>
              </a:spcBef>
              <a:spcAft>
                <a:spcPts val="0"/>
              </a:spcAft>
              <a:buSzPts val="1800"/>
              <a:buChar char="●"/>
            </a:pPr>
            <a:r>
              <a:rPr lang="en" sz="1800"/>
              <a:t>We must seek meaning through new ways of knowing, being, and ethicality</a:t>
            </a:r>
            <a:endParaRPr sz="1800"/>
          </a:p>
          <a:p>
            <a:pPr marL="457200" lvl="0" indent="-342900" algn="l" rtl="0">
              <a:spcBef>
                <a:spcPts val="0"/>
              </a:spcBef>
              <a:spcAft>
                <a:spcPts val="0"/>
              </a:spcAft>
              <a:buSzPts val="1800"/>
              <a:buChar char="●"/>
            </a:pPr>
            <a:r>
              <a:rPr lang="en" sz="1800"/>
              <a:t>We must remember that we always have two things: hope and choice</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588825" y="1301150"/>
            <a:ext cx="7973400" cy="31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“Meeting each moment, being alive to the possibilities of becoming, is an ethical call, an invitation that is written into the very matter of all being and becoming.  We need to meet the universe halfway, to take responsibility for the role that we play in the world’s differential becoming.”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5"/>
          <p:cNvSpPr txBox="1">
            <a:spLocks noGrp="1"/>
          </p:cNvSpPr>
          <p:nvPr>
            <p:ph type="title"/>
          </p:nvPr>
        </p:nvSpPr>
        <p:spPr>
          <a:xfrm>
            <a:off x="1883250" y="925650"/>
            <a:ext cx="5377500" cy="118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nature of light?</a:t>
            </a:r>
            <a:endParaRPr/>
          </a:p>
        </p:txBody>
      </p:sp>
      <p:sp>
        <p:nvSpPr>
          <p:cNvPr id="368" name="Google Shape;368;p45"/>
          <p:cNvSpPr txBox="1">
            <a:spLocks noGrp="1"/>
          </p:cNvSpPr>
          <p:nvPr>
            <p:ph type="title"/>
          </p:nvPr>
        </p:nvSpPr>
        <p:spPr>
          <a:xfrm>
            <a:off x="3380850" y="1978050"/>
            <a:ext cx="2382300" cy="118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Particle?</a:t>
            </a:r>
            <a:endParaRPr/>
          </a:p>
        </p:txBody>
      </p:sp>
      <p:sp>
        <p:nvSpPr>
          <p:cNvPr id="369" name="Google Shape;369;p45"/>
          <p:cNvSpPr txBox="1">
            <a:spLocks noGrp="1"/>
          </p:cNvSpPr>
          <p:nvPr>
            <p:ph type="title"/>
          </p:nvPr>
        </p:nvSpPr>
        <p:spPr>
          <a:xfrm>
            <a:off x="3380850" y="3165450"/>
            <a:ext cx="2382300" cy="118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Wave?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title"/>
          </p:nvPr>
        </p:nvSpPr>
        <p:spPr>
          <a:xfrm>
            <a:off x="588825" y="1301150"/>
            <a:ext cx="7973400" cy="31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In order to be the light of meaningful environmental literacy and leadership, we need to be both a particle and a wave; an individual particle strong and focused on intra-actions and a posthumanist ethics of worlding, and a wave of change, possibility, and hope for the becoming of a more sustainable world.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Brief History of Environmental Literacy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900225" y="1301150"/>
            <a:ext cx="73203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 think the world is precisely what gets lost in doctrines of representation and scientific objectivity.”</a:t>
            </a:r>
            <a:endParaRPr/>
          </a:p>
          <a:p>
            <a:pPr marL="0" lvl="0" indent="0" algn="ctr" rtl="0">
              <a:spcBef>
                <a:spcPts val="0"/>
              </a:spcBef>
              <a:spcAft>
                <a:spcPts val="0"/>
              </a:spcAft>
              <a:buNone/>
            </a:pPr>
            <a:endParaRPr/>
          </a:p>
          <a:p>
            <a:pPr marL="0" lvl="0" indent="0" algn="ctr" rtl="0">
              <a:spcBef>
                <a:spcPts val="0"/>
              </a:spcBef>
              <a:spcAft>
                <a:spcPts val="0"/>
              </a:spcAft>
              <a:buNone/>
            </a:pPr>
            <a:r>
              <a:rPr lang="en" b="1" i="1"/>
              <a:t>Donna Haraway</a:t>
            </a:r>
            <a:endParaRPr b="1"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What is Environmental Literacy?</a:t>
            </a:r>
            <a:endParaRPr>
              <a:solidFill>
                <a:schemeClr val="dk2"/>
              </a:solidFill>
            </a:endParaRPr>
          </a:p>
        </p:txBody>
      </p:sp>
      <p:sp>
        <p:nvSpPr>
          <p:cNvPr id="157" name="Google Shape;157;p18"/>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Cognitive and affective qualities</a:t>
            </a:r>
            <a:endParaRPr sz="1800"/>
          </a:p>
          <a:p>
            <a:pPr marL="457200" lvl="0" indent="-342900" algn="l" rtl="0">
              <a:spcBef>
                <a:spcPts val="0"/>
              </a:spcBef>
              <a:spcAft>
                <a:spcPts val="0"/>
              </a:spcAft>
              <a:buSzPts val="1800"/>
              <a:buChar char="●"/>
            </a:pPr>
            <a:r>
              <a:rPr lang="en" sz="1800"/>
              <a:t>Components of or linear progression to environmentally responsible behavior</a:t>
            </a:r>
            <a:endParaRPr sz="1800"/>
          </a:p>
          <a:p>
            <a:pPr marL="457200" lvl="0" indent="-342900" algn="l" rtl="0">
              <a:spcBef>
                <a:spcPts val="0"/>
              </a:spcBef>
              <a:spcAft>
                <a:spcPts val="0"/>
              </a:spcAft>
              <a:buSzPts val="1800"/>
              <a:buChar char="●"/>
            </a:pPr>
            <a:r>
              <a:rPr lang="en" sz="1800"/>
              <a:t>Awareness, Knowledge, Attitudes, Skills, Participation</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How has it evolved?</a:t>
            </a:r>
            <a:endParaRPr>
              <a:solidFill>
                <a:schemeClr val="dk2"/>
              </a:solidFill>
            </a:endParaRPr>
          </a:p>
        </p:txBody>
      </p:sp>
      <p:sp>
        <p:nvSpPr>
          <p:cNvPr id="163" name="Google Shape;163;p19"/>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Transdisciplinary and Holistic</a:t>
            </a:r>
            <a:endParaRPr sz="1800"/>
          </a:p>
          <a:p>
            <a:pPr marL="457200" lvl="0" indent="-342900" algn="l" rtl="0">
              <a:spcBef>
                <a:spcPts val="0"/>
              </a:spcBef>
              <a:spcAft>
                <a:spcPts val="0"/>
              </a:spcAft>
              <a:buSzPts val="1800"/>
              <a:buChar char="●"/>
            </a:pPr>
            <a:r>
              <a:rPr lang="en" sz="1800"/>
              <a:t>Structured paradigm of Western science and knowledge</a:t>
            </a:r>
            <a:endParaRPr sz="1800"/>
          </a:p>
          <a:p>
            <a:pPr marL="457200" lvl="0" indent="-342900" algn="l" rtl="0">
              <a:spcBef>
                <a:spcPts val="0"/>
              </a:spcBef>
              <a:spcAft>
                <a:spcPts val="0"/>
              </a:spcAft>
              <a:buSzPts val="1800"/>
              <a:buChar char="●"/>
            </a:pPr>
            <a:r>
              <a:rPr lang="en" sz="1800"/>
              <a:t>Ecological Literacy</a:t>
            </a:r>
            <a:endParaRPr sz="1800"/>
          </a:p>
          <a:p>
            <a:pPr marL="457200" lvl="0" indent="-342900" algn="l" rtl="0">
              <a:spcBef>
                <a:spcPts val="0"/>
              </a:spcBef>
              <a:spcAft>
                <a:spcPts val="0"/>
              </a:spcAft>
              <a:buSzPts val="1800"/>
              <a:buChar char="●"/>
            </a:pPr>
            <a:r>
              <a:rPr lang="en" sz="1800"/>
              <a:t>Ecoliteracy</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Fritjof Capra - Ecoliteracy</a:t>
            </a:r>
            <a:endParaRPr>
              <a:solidFill>
                <a:schemeClr val="dk2"/>
              </a:solidFill>
            </a:endParaRPr>
          </a:p>
        </p:txBody>
      </p:sp>
      <p:sp>
        <p:nvSpPr>
          <p:cNvPr id="169" name="Google Shape;169;p20"/>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Relationships, Connectedness, Context</a:t>
            </a:r>
            <a:endParaRPr sz="1800"/>
          </a:p>
          <a:p>
            <a:pPr marL="457200" lvl="0" indent="-342900" algn="l" rtl="0">
              <a:spcBef>
                <a:spcPts val="0"/>
              </a:spcBef>
              <a:spcAft>
                <a:spcPts val="0"/>
              </a:spcAft>
              <a:buSzPts val="1800"/>
              <a:buChar char="●"/>
            </a:pPr>
            <a:r>
              <a:rPr lang="en" sz="1800"/>
              <a:t>Shift from:</a:t>
            </a:r>
            <a:endParaRPr sz="1800"/>
          </a:p>
          <a:p>
            <a:pPr marL="914400" lvl="1" indent="-342900" algn="l" rtl="0">
              <a:spcBef>
                <a:spcPts val="0"/>
              </a:spcBef>
              <a:spcAft>
                <a:spcPts val="0"/>
              </a:spcAft>
              <a:buSzPts val="1800"/>
              <a:buChar char="○"/>
            </a:pPr>
            <a:r>
              <a:rPr lang="en" sz="1800"/>
              <a:t>Parts to </a:t>
            </a:r>
            <a:r>
              <a:rPr lang="en" sz="1800" b="1" i="1"/>
              <a:t>Whole</a:t>
            </a:r>
            <a:endParaRPr sz="1800" b="1" i="1"/>
          </a:p>
          <a:p>
            <a:pPr marL="914400" lvl="1" indent="-342900" algn="l" rtl="0">
              <a:spcBef>
                <a:spcPts val="0"/>
              </a:spcBef>
              <a:spcAft>
                <a:spcPts val="0"/>
              </a:spcAft>
              <a:buSzPts val="1800"/>
              <a:buChar char="○"/>
            </a:pPr>
            <a:r>
              <a:rPr lang="en" sz="1800"/>
              <a:t>Objects to </a:t>
            </a:r>
            <a:r>
              <a:rPr lang="en" sz="1800" b="1" i="1"/>
              <a:t>Relationships</a:t>
            </a:r>
            <a:endParaRPr sz="1800" b="1" i="1"/>
          </a:p>
          <a:p>
            <a:pPr marL="914400" lvl="1" indent="-342900" algn="l" rtl="0">
              <a:spcBef>
                <a:spcPts val="0"/>
              </a:spcBef>
              <a:spcAft>
                <a:spcPts val="0"/>
              </a:spcAft>
              <a:buSzPts val="1800"/>
              <a:buChar char="○"/>
            </a:pPr>
            <a:r>
              <a:rPr lang="en" sz="1800"/>
              <a:t>Objective knowledge to </a:t>
            </a:r>
            <a:r>
              <a:rPr lang="en" sz="1800" b="1" i="1"/>
              <a:t>Contextual Knowledge</a:t>
            </a:r>
            <a:endParaRPr sz="1800" b="1" i="1"/>
          </a:p>
          <a:p>
            <a:pPr marL="914400" lvl="1" indent="-342900" algn="l" rtl="0">
              <a:spcBef>
                <a:spcPts val="0"/>
              </a:spcBef>
              <a:spcAft>
                <a:spcPts val="0"/>
              </a:spcAft>
              <a:buSzPts val="1800"/>
              <a:buChar char="○"/>
            </a:pPr>
            <a:r>
              <a:rPr lang="en" sz="1800"/>
              <a:t>Quantity to </a:t>
            </a:r>
            <a:r>
              <a:rPr lang="en" sz="1800" b="1" i="1"/>
              <a:t>Quality</a:t>
            </a:r>
            <a:endParaRPr sz="1800" b="1" i="1"/>
          </a:p>
          <a:p>
            <a:pPr marL="914400" lvl="1" indent="-342900" algn="l" rtl="0">
              <a:spcBef>
                <a:spcPts val="0"/>
              </a:spcBef>
              <a:spcAft>
                <a:spcPts val="0"/>
              </a:spcAft>
              <a:buSzPts val="1800"/>
              <a:buChar char="○"/>
            </a:pPr>
            <a:r>
              <a:rPr lang="en" sz="1800"/>
              <a:t>Structure to </a:t>
            </a:r>
            <a:r>
              <a:rPr lang="en" sz="1800" b="1" i="1"/>
              <a:t>Process</a:t>
            </a:r>
            <a:endParaRPr sz="1800" b="1" i="1"/>
          </a:p>
          <a:p>
            <a:pPr marL="914400" lvl="1" indent="-342900" algn="l" rtl="0">
              <a:spcBef>
                <a:spcPts val="0"/>
              </a:spcBef>
              <a:spcAft>
                <a:spcPts val="0"/>
              </a:spcAft>
              <a:buSzPts val="1800"/>
              <a:buChar char="○"/>
            </a:pPr>
            <a:r>
              <a:rPr lang="en" sz="1800"/>
              <a:t>Contents to </a:t>
            </a:r>
            <a:r>
              <a:rPr lang="en" sz="1800" b="1" i="1"/>
              <a:t>Patterns</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Fritjof Capra - Ecoliteracy</a:t>
            </a:r>
            <a:endParaRPr>
              <a:solidFill>
                <a:schemeClr val="dk2"/>
              </a:solidFill>
            </a:endParaRPr>
          </a:p>
        </p:txBody>
      </p:sp>
      <p:sp>
        <p:nvSpPr>
          <p:cNvPr id="175" name="Google Shape;175;p21"/>
          <p:cNvSpPr txBox="1">
            <a:spLocks noGrp="1"/>
          </p:cNvSpPr>
          <p:nvPr>
            <p:ph type="body" idx="1"/>
          </p:nvPr>
        </p:nvSpPr>
        <p:spPr>
          <a:xfrm>
            <a:off x="819150" y="1506750"/>
            <a:ext cx="7505700" cy="293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Guiding Concepts</a:t>
            </a:r>
            <a:endParaRPr sz="1800"/>
          </a:p>
          <a:p>
            <a:pPr marL="914400" lvl="1" indent="-342900" algn="l" rtl="0">
              <a:spcBef>
                <a:spcPts val="0"/>
              </a:spcBef>
              <a:spcAft>
                <a:spcPts val="0"/>
              </a:spcAft>
              <a:buSzPts val="1800"/>
              <a:buChar char="○"/>
            </a:pPr>
            <a:r>
              <a:rPr lang="en" sz="1800"/>
              <a:t>Networks</a:t>
            </a:r>
            <a:endParaRPr sz="1800"/>
          </a:p>
          <a:p>
            <a:pPr marL="914400" lvl="1" indent="-342900" algn="l" rtl="0">
              <a:spcBef>
                <a:spcPts val="0"/>
              </a:spcBef>
              <a:spcAft>
                <a:spcPts val="0"/>
              </a:spcAft>
              <a:buSzPts val="1800"/>
              <a:buChar char="○"/>
            </a:pPr>
            <a:r>
              <a:rPr lang="en" sz="1800"/>
              <a:t>Nested Systems</a:t>
            </a:r>
            <a:endParaRPr sz="1800"/>
          </a:p>
          <a:p>
            <a:pPr marL="914400" lvl="1" indent="-342900" algn="l" rtl="0">
              <a:spcBef>
                <a:spcPts val="0"/>
              </a:spcBef>
              <a:spcAft>
                <a:spcPts val="0"/>
              </a:spcAft>
              <a:buSzPts val="1800"/>
              <a:buChar char="○"/>
            </a:pPr>
            <a:r>
              <a:rPr lang="en" sz="1800"/>
              <a:t>Interdependence</a:t>
            </a:r>
            <a:endParaRPr sz="1800"/>
          </a:p>
          <a:p>
            <a:pPr marL="914400" lvl="1" indent="-342900" algn="l" rtl="0">
              <a:spcBef>
                <a:spcPts val="0"/>
              </a:spcBef>
              <a:spcAft>
                <a:spcPts val="0"/>
              </a:spcAft>
              <a:buSzPts val="1800"/>
              <a:buChar char="○"/>
            </a:pPr>
            <a:r>
              <a:rPr lang="en" sz="1800"/>
              <a:t>Diversity</a:t>
            </a:r>
            <a:endParaRPr sz="1800"/>
          </a:p>
          <a:p>
            <a:pPr marL="914400" lvl="1" indent="-342900" algn="l" rtl="0">
              <a:spcBef>
                <a:spcPts val="0"/>
              </a:spcBef>
              <a:spcAft>
                <a:spcPts val="0"/>
              </a:spcAft>
              <a:buSzPts val="1800"/>
              <a:buChar char="○"/>
            </a:pPr>
            <a:r>
              <a:rPr lang="en" sz="1800"/>
              <a:t>Cycles</a:t>
            </a:r>
            <a:endParaRPr sz="1800"/>
          </a:p>
          <a:p>
            <a:pPr marL="914400" lvl="1" indent="-342900" algn="l" rtl="0">
              <a:spcBef>
                <a:spcPts val="0"/>
              </a:spcBef>
              <a:spcAft>
                <a:spcPts val="0"/>
              </a:spcAft>
              <a:buSzPts val="1800"/>
              <a:buChar char="○"/>
            </a:pPr>
            <a:r>
              <a:rPr lang="en" sz="1800"/>
              <a:t>Flows</a:t>
            </a:r>
            <a:endParaRPr sz="1800"/>
          </a:p>
          <a:p>
            <a:pPr marL="914400" lvl="1" indent="-342900" algn="l" rtl="0">
              <a:spcBef>
                <a:spcPts val="0"/>
              </a:spcBef>
              <a:spcAft>
                <a:spcPts val="0"/>
              </a:spcAft>
              <a:buSzPts val="1800"/>
              <a:buChar char="○"/>
            </a:pPr>
            <a:r>
              <a:rPr lang="en" sz="1800"/>
              <a:t>Development</a:t>
            </a:r>
            <a:endParaRPr sz="1800"/>
          </a:p>
          <a:p>
            <a:pPr marL="914400" lvl="1" indent="-342900" algn="l" rtl="0">
              <a:spcBef>
                <a:spcPts val="0"/>
              </a:spcBef>
              <a:spcAft>
                <a:spcPts val="0"/>
              </a:spcAft>
              <a:buSzPts val="1800"/>
              <a:buChar char="○"/>
            </a:pPr>
            <a:r>
              <a:rPr lang="en" sz="1800"/>
              <a:t>Dynamic Balance</a:t>
            </a:r>
            <a:endParaRPr sz="1800"/>
          </a:p>
          <a:p>
            <a:pPr marL="457200" lvl="0" indent="-342900" algn="l" rtl="0">
              <a:spcBef>
                <a:spcPts val="0"/>
              </a:spcBef>
              <a:spcAft>
                <a:spcPts val="0"/>
              </a:spcAft>
              <a:buSzPts val="1800"/>
              <a:buChar char="●"/>
            </a:pPr>
            <a:r>
              <a:rPr lang="en" sz="1800"/>
              <a:t>Nurtured by a Sense of Wonder</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1096</Words>
  <Application>Microsoft Office PowerPoint</Application>
  <PresentationFormat>On-screen Show (16:9)</PresentationFormat>
  <Paragraphs>153</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Arial</vt:lpstr>
      <vt:lpstr>Roboto Medium</vt:lpstr>
      <vt:lpstr>Roboto</vt:lpstr>
      <vt:lpstr>Nunito</vt:lpstr>
      <vt:lpstr>Roboto Thin</vt:lpstr>
      <vt:lpstr>Shift</vt:lpstr>
      <vt:lpstr>A Quantum Vision for Environmental Literacy</vt:lpstr>
      <vt:lpstr>What is the nature of light?</vt:lpstr>
      <vt:lpstr>Today’s Presentation Concerning Environmental Literacy Quantum Physics and EE Ethics and Responsibilities Leadership for the Future</vt:lpstr>
      <vt:lpstr>A Brief History of Environmental Literacy</vt:lpstr>
      <vt:lpstr>“I think the world is precisely what gets lost in doctrines of representation and scientific objectivity.”  Donna Haraway</vt:lpstr>
      <vt:lpstr>What is Environmental Literacy?</vt:lpstr>
      <vt:lpstr>How has it evolved?</vt:lpstr>
      <vt:lpstr>Fritjof Capra - Ecoliteracy</vt:lpstr>
      <vt:lpstr>Fritjof Capra - Ecoliteracy</vt:lpstr>
      <vt:lpstr>NAAEE 2011</vt:lpstr>
      <vt:lpstr>NAAEE 2011 Framework</vt:lpstr>
      <vt:lpstr>What’s Missing?</vt:lpstr>
      <vt:lpstr>What We Need</vt:lpstr>
      <vt:lpstr>Quantum Physics and Environmental Education</vt:lpstr>
      <vt:lpstr>The Brittlestar</vt:lpstr>
      <vt:lpstr>Lessons of the Brittlestar</vt:lpstr>
      <vt:lpstr>Karen Barad and Agential Realism</vt:lpstr>
      <vt:lpstr>The Meaning of Agential Realism</vt:lpstr>
      <vt:lpstr>Quantum Physics and EE</vt:lpstr>
      <vt:lpstr>Definition of Key Terms</vt:lpstr>
      <vt:lpstr>Intra-action “The ability to act emerges from within relationships and not outside of it.”</vt:lpstr>
      <vt:lpstr>Agency “Agency is a matter of intra-acting; it is an enactment.”</vt:lpstr>
      <vt:lpstr>Causality “Causality is an entangled affair: it is a matter of cutting things together and apart.”</vt:lpstr>
      <vt:lpstr>Diffraction “Marking differences from within and as part of an entangled state; about differences materialized, differences that matter.”</vt:lpstr>
      <vt:lpstr>Posthumanist Ethics of Worlding “Particular possibilities for (intra-)acting exist at every moment, and these changing possibilities entail an ethical obligation to intra-act responsibly in the world’s becoming, to contest and rework what matters and what is excluded from mattering.” </vt:lpstr>
      <vt:lpstr>A Quantum Vision of Environmental Literacy</vt:lpstr>
      <vt:lpstr>Posthumanist Ethics</vt:lpstr>
      <vt:lpstr>Posthumanist Ethics “Ethics are not simply about responsible actions in relation to human experiences of the world; it is a question of entanglement and how each intra-action matters in the reconfiguring of these entanglements; it is an ethical call that is embodied in the very worlding of the world.”</vt:lpstr>
      <vt:lpstr>Ethics of Worlding</vt:lpstr>
      <vt:lpstr>Leadership for the Future</vt:lpstr>
      <vt:lpstr>Diversity, Equity, and Inclusion</vt:lpstr>
      <vt:lpstr>Leadership for the Future</vt:lpstr>
      <vt:lpstr>“Meeting each moment, being alive to the possibilities of becoming, is an ethical call, an invitation that is written into the very matter of all being and becoming.  We need to meet the universe halfway, to take responsibility for the role that we play in the world’s differential becoming.”</vt:lpstr>
      <vt:lpstr>What is the nature of light?</vt:lpstr>
      <vt:lpstr>In order to be the light of meaningful environmental literacy and leadership, we need to be both a particle and a wave; an individual particle strong and focused on intra-actions and a posthumanist ethics of worlding, and a wave of change, possibility, and hope for the becoming of a more sustainable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Quantum Vision for Environmental Literacy</dc:title>
  <dc:creator>Jordan King</dc:creator>
  <cp:lastModifiedBy>King, Jordan</cp:lastModifiedBy>
  <cp:revision>4</cp:revision>
  <dcterms:modified xsi:type="dcterms:W3CDTF">2018-11-06T18:28:10Z</dcterms:modified>
</cp:coreProperties>
</file>