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92" r:id="rId3"/>
    <p:sldId id="286" r:id="rId4"/>
    <p:sldId id="305" r:id="rId5"/>
    <p:sldId id="306" r:id="rId6"/>
    <p:sldId id="308" r:id="rId7"/>
    <p:sldId id="294" r:id="rId8"/>
    <p:sldId id="309" r:id="rId9"/>
    <p:sldId id="333" r:id="rId10"/>
    <p:sldId id="324" r:id="rId11"/>
    <p:sldId id="327" r:id="rId12"/>
    <p:sldId id="332" r:id="rId13"/>
    <p:sldId id="328" r:id="rId14"/>
    <p:sldId id="329" r:id="rId15"/>
    <p:sldId id="330" r:id="rId16"/>
    <p:sldId id="283" r:id="rId17"/>
    <p:sldId id="331" r:id="rId18"/>
    <p:sldId id="32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5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434" autoAdjust="0"/>
  </p:normalViewPr>
  <p:slideViewPr>
    <p:cSldViewPr>
      <p:cViewPr varScale="1">
        <p:scale>
          <a:sx n="54" d="100"/>
          <a:sy n="54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lu&#160;\Downloads\MX%20Local%20Program%20-%20NAAEE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 18 - Mexico Local Program - Ecological Literacy Index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3727599434686047"/>
          <c:y val="0.14355267031055158"/>
          <c:w val="0.52505955986270947"/>
          <c:h val="0.72257726796271948"/>
        </c:manualLayout>
      </c:layout>
      <c:radarChart>
        <c:radarStyle val="marker"/>
        <c:varyColors val="1"/>
        <c:ser>
          <c:idx val="0"/>
          <c:order val="0"/>
          <c:tx>
            <c:v>Pre</c:v>
          </c:tx>
          <c:spPr>
            <a:ln w="28440">
              <a:solidFill>
                <a:srgbClr val="00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(Sheet1!$A$3:$A$5,Sheet1!$A$8:$A$12,Sheet1!$A$15:$A$20,Sheet1!$A$23:$A$27)</c:f>
              <c:strCache>
                <c:ptCount val="19"/>
                <c:pt idx="0">
                  <c:v>Ecological Systems</c:v>
                </c:pt>
                <c:pt idx="1">
                  <c:v>Environmental Issues</c:v>
                </c:pt>
                <c:pt idx="2">
                  <c:v>Action Strategies</c:v>
                </c:pt>
                <c:pt idx="3">
                  <c:v>Environmental Sesitivity</c:v>
                </c:pt>
                <c:pt idx="4">
                  <c:v>Attitudes and Concerns</c:v>
                </c:pt>
                <c:pt idx="5">
                  <c:v>Personal Responsibility</c:v>
                </c:pt>
                <c:pt idx="6">
                  <c:v>Locus of Control</c:v>
                </c:pt>
                <c:pt idx="7">
                  <c:v>Motivation/ Intention to act</c:v>
                </c:pt>
                <c:pt idx="8">
                  <c:v>Identify and Ask</c:v>
                </c:pt>
                <c:pt idx="9">
                  <c:v>Design and Collect</c:v>
                </c:pt>
                <c:pt idx="10">
                  <c:v>Analyze and Interpret</c:v>
                </c:pt>
                <c:pt idx="11">
                  <c:v>Construct Explanations</c:v>
                </c:pt>
                <c:pt idx="12">
                  <c:v>Articulate and Present</c:v>
                </c:pt>
                <c:pt idx="13">
                  <c:v>Engage in Arguments</c:v>
                </c:pt>
                <c:pt idx="14">
                  <c:v>Ecomanagement</c:v>
                </c:pt>
                <c:pt idx="15">
                  <c:v>Economic Decisions</c:v>
                </c:pt>
                <c:pt idx="16">
                  <c:v>Convince Others</c:v>
                </c:pt>
                <c:pt idx="17">
                  <c:v>Community Engagement</c:v>
                </c:pt>
                <c:pt idx="18">
                  <c:v>Legal Action</c:v>
                </c:pt>
              </c:strCache>
            </c:strRef>
          </c:cat>
          <c:val>
            <c:numRef>
              <c:f>(Sheet1!$C$3:$C$5,Sheet1!$C$8:$C$12,Sheet1!$C$15:$C$20,Sheet1!$C$23:$C$27)</c:f>
              <c:numCache>
                <c:formatCode>0.0%</c:formatCode>
                <c:ptCount val="19"/>
                <c:pt idx="0">
                  <c:v>0.55134281200631918</c:v>
                </c:pt>
                <c:pt idx="1">
                  <c:v>0.75118483412322279</c:v>
                </c:pt>
                <c:pt idx="2">
                  <c:v>0.63905213270142192</c:v>
                </c:pt>
                <c:pt idx="3">
                  <c:v>0.8796208530805687</c:v>
                </c:pt>
                <c:pt idx="4">
                  <c:v>0.8597156398104262</c:v>
                </c:pt>
                <c:pt idx="5">
                  <c:v>0.81232227488151654</c:v>
                </c:pt>
                <c:pt idx="6">
                  <c:v>0.86872037914691946</c:v>
                </c:pt>
                <c:pt idx="7">
                  <c:v>0.88199052132701417</c:v>
                </c:pt>
                <c:pt idx="8">
                  <c:v>0.75734597156398098</c:v>
                </c:pt>
                <c:pt idx="9">
                  <c:v>0.69763033175355449</c:v>
                </c:pt>
                <c:pt idx="10">
                  <c:v>0.75355450236966826</c:v>
                </c:pt>
                <c:pt idx="11">
                  <c:v>0.76492890995260665</c:v>
                </c:pt>
                <c:pt idx="12">
                  <c:v>0.74549763033175354</c:v>
                </c:pt>
                <c:pt idx="13">
                  <c:v>0.78483412322274881</c:v>
                </c:pt>
                <c:pt idx="14">
                  <c:v>0.54533965244865723</c:v>
                </c:pt>
                <c:pt idx="15">
                  <c:v>0.71848341232227464</c:v>
                </c:pt>
                <c:pt idx="16">
                  <c:v>0.58246445497630339</c:v>
                </c:pt>
                <c:pt idx="17">
                  <c:v>0.44597156398104243</c:v>
                </c:pt>
                <c:pt idx="18">
                  <c:v>0.41327014218009395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E-419E-8058-A68CD089A753}"/>
            </c:ext>
          </c:extLst>
        </c:ser>
        <c:ser>
          <c:idx val="1"/>
          <c:order val="1"/>
          <c:tx>
            <c:v>Post</c:v>
          </c:tx>
          <c:spPr>
            <a:ln w="28440">
              <a:solidFill>
                <a:srgbClr val="E1261C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(Sheet1!$A$3:$A$5,Sheet1!$A$8:$A$12,Sheet1!$A$15:$A$20,Sheet1!$A$23:$A$27)</c:f>
              <c:strCache>
                <c:ptCount val="19"/>
                <c:pt idx="0">
                  <c:v>Ecological Systems</c:v>
                </c:pt>
                <c:pt idx="1">
                  <c:v>Environmental Issues</c:v>
                </c:pt>
                <c:pt idx="2">
                  <c:v>Action Strategies</c:v>
                </c:pt>
                <c:pt idx="3">
                  <c:v>Environmental Sesitivity</c:v>
                </c:pt>
                <c:pt idx="4">
                  <c:v>Attitudes and Concerns</c:v>
                </c:pt>
                <c:pt idx="5">
                  <c:v>Personal Responsibility</c:v>
                </c:pt>
                <c:pt idx="6">
                  <c:v>Locus of Control</c:v>
                </c:pt>
                <c:pt idx="7">
                  <c:v>Motivation/ Intention to act</c:v>
                </c:pt>
                <c:pt idx="8">
                  <c:v>Identify and Ask</c:v>
                </c:pt>
                <c:pt idx="9">
                  <c:v>Design and Collect</c:v>
                </c:pt>
                <c:pt idx="10">
                  <c:v>Analyze and Interpret</c:v>
                </c:pt>
                <c:pt idx="11">
                  <c:v>Construct Explanations</c:v>
                </c:pt>
                <c:pt idx="12">
                  <c:v>Articulate and Present</c:v>
                </c:pt>
                <c:pt idx="13">
                  <c:v>Engage in Arguments</c:v>
                </c:pt>
                <c:pt idx="14">
                  <c:v>Ecomanagement</c:v>
                </c:pt>
                <c:pt idx="15">
                  <c:v>Economic Decisions</c:v>
                </c:pt>
                <c:pt idx="16">
                  <c:v>Convince Others</c:v>
                </c:pt>
                <c:pt idx="17">
                  <c:v>Community Engagement</c:v>
                </c:pt>
                <c:pt idx="18">
                  <c:v>Legal Action</c:v>
                </c:pt>
              </c:strCache>
            </c:strRef>
          </c:cat>
          <c:val>
            <c:numRef>
              <c:f>(Sheet1!$D$3:$D$5,Sheet1!$D$8:$D$12,Sheet1!$D$15:$D$20)</c:f>
              <c:numCache>
                <c:formatCode>0.0%</c:formatCode>
                <c:ptCount val="14"/>
                <c:pt idx="0">
                  <c:v>0.62559241706161139</c:v>
                </c:pt>
                <c:pt idx="1">
                  <c:v>0.77962085308056872</c:v>
                </c:pt>
                <c:pt idx="2">
                  <c:v>0.84379146919431247</c:v>
                </c:pt>
                <c:pt idx="3">
                  <c:v>0.92890995260663511</c:v>
                </c:pt>
                <c:pt idx="4">
                  <c:v>0.92638230647709285</c:v>
                </c:pt>
                <c:pt idx="5">
                  <c:v>0.91690363349131121</c:v>
                </c:pt>
                <c:pt idx="6">
                  <c:v>0.92985781990521332</c:v>
                </c:pt>
                <c:pt idx="7">
                  <c:v>0.93127962085308058</c:v>
                </c:pt>
                <c:pt idx="8">
                  <c:v>0.9023696682464456</c:v>
                </c:pt>
                <c:pt idx="9">
                  <c:v>0.88625592417061616</c:v>
                </c:pt>
                <c:pt idx="10">
                  <c:v>0.88909952606635068</c:v>
                </c:pt>
                <c:pt idx="11">
                  <c:v>0.89004739336492888</c:v>
                </c:pt>
                <c:pt idx="12">
                  <c:v>0.86919431279620851</c:v>
                </c:pt>
                <c:pt idx="13">
                  <c:v>0.89383886255924172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E-419E-8058-A68CD089A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975672"/>
        <c:axId val="273972928"/>
      </c:radarChart>
      <c:catAx>
        <c:axId val="273975672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noFill/>
          </a:ln>
        </c:spPr>
        <c:txPr>
          <a:bodyPr rot="0" vert="horz"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Rounded 300"/>
              </a:defRPr>
            </a:pPr>
            <a:endParaRPr lang="es-MX"/>
          </a:p>
        </c:txPr>
        <c:crossAx val="273972928"/>
        <c:crosses val="autoZero"/>
        <c:auto val="1"/>
        <c:lblAlgn val="ctr"/>
        <c:lblOffset val="100"/>
        <c:noMultiLvlLbl val="1"/>
      </c:catAx>
      <c:valAx>
        <c:axId val="273972928"/>
        <c:scaling>
          <c:orientation val="minMax"/>
          <c:max val="1"/>
        </c:scaling>
        <c:delete val="0"/>
        <c:axPos val="l"/>
        <c:majorGridlines>
          <c:spPr>
            <a:ln w="12600">
              <a:solidFill>
                <a:srgbClr val="A6A6A6"/>
              </a:solidFill>
              <a:round/>
            </a:ln>
          </c:spPr>
        </c:majorGridlines>
        <c:numFmt formatCode="0.0%" sourceLinked="0"/>
        <c:majorTickMark val="cross"/>
        <c:minorTickMark val="none"/>
        <c:tickLblPos val="nextTo"/>
        <c:spPr>
          <a:ln>
            <a:solidFill>
              <a:srgbClr val="878787"/>
            </a:solidFill>
          </a:ln>
        </c:spPr>
        <c:txPr>
          <a:bodyPr/>
          <a:lstStyle/>
          <a:p>
            <a:pPr>
              <a:defRPr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Rounded 300"/>
              </a:defRPr>
            </a:pPr>
            <a:endParaRPr lang="es-MX"/>
          </a:p>
        </c:txPr>
        <c:crossAx val="27397567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5560042864098595"/>
          <c:y val="0.85861491285334801"/>
          <c:w val="0.106177155482612"/>
          <c:h val="0.1050604484258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02CE8-F786-4BB0-81ED-DD88F0F0D15F}" type="doc">
      <dgm:prSet loTypeId="urn:microsoft.com/office/officeart/2005/8/layout/gear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C201E7C-9286-4372-9E0C-51C897C86CCE}">
      <dgm:prSet phldrT="[Text]" custT="1"/>
      <dgm:spPr/>
      <dgm:t>
        <a:bodyPr/>
        <a:lstStyle/>
        <a:p>
          <a:r>
            <a:rPr lang="es-MX" sz="1600" dirty="0" smtClean="0">
              <a:latin typeface="Museo Sans For Dell" panose="02000000000000000000" pitchFamily="2" charset="0"/>
            </a:rPr>
            <a:t>Field </a:t>
          </a:r>
          <a:r>
            <a:rPr lang="es-MX" sz="1600" dirty="0" err="1" smtClean="0">
              <a:latin typeface="Museo Sans For Dell" panose="02000000000000000000" pitchFamily="2" charset="0"/>
            </a:rPr>
            <a:t>trips</a:t>
          </a:r>
          <a:r>
            <a:rPr lang="es-MX" sz="1600" dirty="0" smtClean="0">
              <a:latin typeface="Museo Sans For Dell" panose="02000000000000000000" pitchFamily="2" charset="0"/>
            </a:rPr>
            <a:t>/</a:t>
          </a:r>
          <a:r>
            <a:rPr lang="es-MX" sz="1600" dirty="0" err="1" smtClean="0">
              <a:latin typeface="Museo Sans For Dell" panose="02000000000000000000" pitchFamily="2" charset="0"/>
            </a:rPr>
            <a:t>field</a:t>
          </a:r>
          <a:r>
            <a:rPr lang="es-MX" sz="1600" dirty="0" smtClean="0">
              <a:latin typeface="Museo Sans For Dell" panose="02000000000000000000" pitchFamily="2" charset="0"/>
            </a:rPr>
            <a:t> </a:t>
          </a:r>
          <a:r>
            <a:rPr lang="es-MX" sz="1600" dirty="0" err="1" smtClean="0">
              <a:latin typeface="Museo Sans For Dell" panose="02000000000000000000" pitchFamily="2" charset="0"/>
            </a:rPr>
            <a:t>courses</a:t>
          </a:r>
          <a:endParaRPr lang="es-MX" sz="1600" dirty="0">
            <a:latin typeface="Museo Sans For Dell" panose="02000000000000000000" pitchFamily="2" charset="0"/>
          </a:endParaRPr>
        </a:p>
      </dgm:t>
    </dgm:pt>
    <dgm:pt modelId="{1F761D51-E786-4947-9AB3-B0DE2BC86D43}" type="parTrans" cxnId="{6C3D05BB-F4CF-4017-A892-791E3B47642B}">
      <dgm:prSet/>
      <dgm:spPr/>
      <dgm:t>
        <a:bodyPr/>
        <a:lstStyle/>
        <a:p>
          <a:endParaRPr lang="es-MX"/>
        </a:p>
      </dgm:t>
    </dgm:pt>
    <dgm:pt modelId="{8D6D4C28-5559-4830-A352-62E5747A1568}" type="sibTrans" cxnId="{6C3D05BB-F4CF-4017-A892-791E3B47642B}">
      <dgm:prSet/>
      <dgm:spPr/>
      <dgm:t>
        <a:bodyPr/>
        <a:lstStyle/>
        <a:p>
          <a:endParaRPr lang="es-MX"/>
        </a:p>
      </dgm:t>
    </dgm:pt>
    <dgm:pt modelId="{FAAF509E-80FE-4AF5-BAE9-722B175E873D}">
      <dgm:prSet phldrT="[Text]" custT="1"/>
      <dgm:spPr/>
      <dgm:t>
        <a:bodyPr/>
        <a:lstStyle/>
        <a:p>
          <a:r>
            <a:rPr lang="es-MX" sz="1200" dirty="0" err="1" smtClean="0">
              <a:latin typeface="Museo Sans For Dell" panose="02000000000000000000" pitchFamily="2" charset="0"/>
            </a:rPr>
            <a:t>Design</a:t>
          </a:r>
          <a:r>
            <a:rPr lang="es-MX" sz="1200" dirty="0" smtClean="0">
              <a:latin typeface="Museo Sans For Dell" panose="02000000000000000000" pitchFamily="2" charset="0"/>
            </a:rPr>
            <a:t> </a:t>
          </a:r>
          <a:r>
            <a:rPr lang="es-MX" sz="1200" dirty="0" err="1" smtClean="0">
              <a:latin typeface="Museo Sans For Dell" panose="02000000000000000000" pitchFamily="2" charset="0"/>
            </a:rPr>
            <a:t>projects</a:t>
          </a:r>
          <a:r>
            <a:rPr lang="es-MX" sz="1200" dirty="0" smtClean="0">
              <a:latin typeface="Museo Sans For Dell" panose="02000000000000000000" pitchFamily="2" charset="0"/>
            </a:rPr>
            <a:t> </a:t>
          </a:r>
          <a:r>
            <a:rPr lang="es-MX" sz="1200" dirty="0" err="1" smtClean="0">
              <a:latin typeface="Museo Sans For Dell" panose="02000000000000000000" pitchFamily="2" charset="0"/>
            </a:rPr>
            <a:t>workshop</a:t>
          </a:r>
          <a:endParaRPr lang="es-MX" sz="1200" dirty="0">
            <a:latin typeface="Museo Sans For Dell" panose="02000000000000000000" pitchFamily="2" charset="0"/>
          </a:endParaRPr>
        </a:p>
      </dgm:t>
    </dgm:pt>
    <dgm:pt modelId="{F7F0D94E-F3BE-43B7-B2C3-A2B264CEE233}" type="parTrans" cxnId="{74591FDB-2E5E-44CD-90D1-24E5858CA886}">
      <dgm:prSet/>
      <dgm:spPr/>
      <dgm:t>
        <a:bodyPr/>
        <a:lstStyle/>
        <a:p>
          <a:endParaRPr lang="es-MX"/>
        </a:p>
      </dgm:t>
    </dgm:pt>
    <dgm:pt modelId="{5172BE5D-D874-4BEB-9A0D-D1A0D0F86713}" type="sibTrans" cxnId="{74591FDB-2E5E-44CD-90D1-24E5858CA886}">
      <dgm:prSet/>
      <dgm:spPr/>
      <dgm:t>
        <a:bodyPr/>
        <a:lstStyle/>
        <a:p>
          <a:endParaRPr lang="es-MX"/>
        </a:p>
      </dgm:t>
    </dgm:pt>
    <dgm:pt modelId="{5598CDED-F42C-4132-8D16-6E6ED080105C}">
      <dgm:prSet phldrT="[Text]"/>
      <dgm:spPr/>
      <dgm:t>
        <a:bodyPr/>
        <a:lstStyle/>
        <a:p>
          <a:r>
            <a:rPr lang="es-MX" dirty="0" err="1" smtClean="0">
              <a:latin typeface="Museo Sans For Dell" panose="02000000000000000000" pitchFamily="2" charset="0"/>
            </a:rPr>
            <a:t>Workshops</a:t>
          </a:r>
          <a:endParaRPr lang="es-MX" dirty="0">
            <a:latin typeface="Museo Sans For Dell" panose="02000000000000000000" pitchFamily="2" charset="0"/>
          </a:endParaRPr>
        </a:p>
      </dgm:t>
    </dgm:pt>
    <dgm:pt modelId="{8461C976-6A06-48F9-ADDB-0512E34E96F7}" type="parTrans" cxnId="{F1AD0F24-2E0E-475B-B021-71A099732DB0}">
      <dgm:prSet/>
      <dgm:spPr/>
      <dgm:t>
        <a:bodyPr/>
        <a:lstStyle/>
        <a:p>
          <a:endParaRPr lang="es-MX"/>
        </a:p>
      </dgm:t>
    </dgm:pt>
    <dgm:pt modelId="{D6234267-4F15-436B-8C47-9CD2D5C0CCB0}" type="sibTrans" cxnId="{F1AD0F24-2E0E-475B-B021-71A099732DB0}">
      <dgm:prSet/>
      <dgm:spPr/>
      <dgm:t>
        <a:bodyPr/>
        <a:lstStyle/>
        <a:p>
          <a:endParaRPr lang="es-MX"/>
        </a:p>
      </dgm:t>
    </dgm:pt>
    <dgm:pt modelId="{A8C5D6FA-E628-466F-907A-9CB33045E398}">
      <dgm:prSet phldrT="[Text]" phldr="1"/>
      <dgm:spPr/>
      <dgm:t>
        <a:bodyPr/>
        <a:lstStyle/>
        <a:p>
          <a:endParaRPr lang="es-MX" dirty="0"/>
        </a:p>
      </dgm:t>
    </dgm:pt>
    <dgm:pt modelId="{92264DB7-DBD1-4557-AE3D-6CB23B9FA342}" type="parTrans" cxnId="{29FC8ADA-7D1E-411D-9D4E-6603910128D7}">
      <dgm:prSet/>
      <dgm:spPr/>
      <dgm:t>
        <a:bodyPr/>
        <a:lstStyle/>
        <a:p>
          <a:endParaRPr lang="es-MX"/>
        </a:p>
      </dgm:t>
    </dgm:pt>
    <dgm:pt modelId="{5B71D987-ADF8-4EC0-B1A0-A413052A47EA}" type="sibTrans" cxnId="{29FC8ADA-7D1E-411D-9D4E-6603910128D7}">
      <dgm:prSet/>
      <dgm:spPr/>
      <dgm:t>
        <a:bodyPr/>
        <a:lstStyle/>
        <a:p>
          <a:endParaRPr lang="es-MX"/>
        </a:p>
      </dgm:t>
    </dgm:pt>
    <dgm:pt modelId="{BC2D8ADC-4689-4FA8-A0A2-F323FCBE08F2}" type="pres">
      <dgm:prSet presAssocID="{3B402CE8-F786-4BB0-81ED-DD88F0F0D15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CCC331-B3BA-4900-AA70-C492C61BA355}" type="pres">
      <dgm:prSet presAssocID="{6C201E7C-9286-4372-9E0C-51C897C86CCE}" presName="gear1" presStyleLbl="node1" presStyleIdx="0" presStyleCnt="3" custLinFactNeighborX="-1518" custLinFactNeighborY="-18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404E8C-3FBA-4479-84B5-91DA9A723702}" type="pres">
      <dgm:prSet presAssocID="{6C201E7C-9286-4372-9E0C-51C897C86CCE}" presName="gear1srcNode" presStyleLbl="node1" presStyleIdx="0" presStyleCnt="3"/>
      <dgm:spPr/>
      <dgm:t>
        <a:bodyPr/>
        <a:lstStyle/>
        <a:p>
          <a:endParaRPr lang="es-MX"/>
        </a:p>
      </dgm:t>
    </dgm:pt>
    <dgm:pt modelId="{844AA6C4-FDAD-471F-AC1E-0D64C850FF12}" type="pres">
      <dgm:prSet presAssocID="{6C201E7C-9286-4372-9E0C-51C897C86CCE}" presName="gear1dstNode" presStyleLbl="node1" presStyleIdx="0" presStyleCnt="3"/>
      <dgm:spPr/>
      <dgm:t>
        <a:bodyPr/>
        <a:lstStyle/>
        <a:p>
          <a:endParaRPr lang="es-MX"/>
        </a:p>
      </dgm:t>
    </dgm:pt>
    <dgm:pt modelId="{8F12C39F-8D2F-4253-B669-C3AD6BC9942C}" type="pres">
      <dgm:prSet presAssocID="{FAAF509E-80FE-4AF5-BAE9-722B175E873D}" presName="gear2" presStyleLbl="node1" presStyleIdx="1" presStyleCnt="3" custScaleX="109241" custScaleY="103194" custLinFactNeighborX="-74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E1F441-28B9-4389-B6CE-6774A6E7D004}" type="pres">
      <dgm:prSet presAssocID="{FAAF509E-80FE-4AF5-BAE9-722B175E873D}" presName="gear2srcNode" presStyleLbl="node1" presStyleIdx="1" presStyleCnt="3"/>
      <dgm:spPr/>
      <dgm:t>
        <a:bodyPr/>
        <a:lstStyle/>
        <a:p>
          <a:endParaRPr lang="es-MX"/>
        </a:p>
      </dgm:t>
    </dgm:pt>
    <dgm:pt modelId="{1B0CAC71-9577-46B1-BA34-F73A76357AFD}" type="pres">
      <dgm:prSet presAssocID="{FAAF509E-80FE-4AF5-BAE9-722B175E873D}" presName="gear2dstNode" presStyleLbl="node1" presStyleIdx="1" presStyleCnt="3"/>
      <dgm:spPr/>
      <dgm:t>
        <a:bodyPr/>
        <a:lstStyle/>
        <a:p>
          <a:endParaRPr lang="es-MX"/>
        </a:p>
      </dgm:t>
    </dgm:pt>
    <dgm:pt modelId="{C9731B97-728F-4DBD-A752-AB521F2F2FA1}" type="pres">
      <dgm:prSet presAssocID="{5598CDED-F42C-4132-8D16-6E6ED080105C}" presName="gear3" presStyleLbl="node1" presStyleIdx="2" presStyleCnt="3"/>
      <dgm:spPr/>
      <dgm:t>
        <a:bodyPr/>
        <a:lstStyle/>
        <a:p>
          <a:endParaRPr lang="es-MX"/>
        </a:p>
      </dgm:t>
    </dgm:pt>
    <dgm:pt modelId="{7E7B7DC6-25E7-4923-9B69-ADAC74451CF0}" type="pres">
      <dgm:prSet presAssocID="{5598CDED-F42C-4132-8D16-6E6ED080105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26BA39-7AB4-4B19-AC65-043B7554DB9A}" type="pres">
      <dgm:prSet presAssocID="{5598CDED-F42C-4132-8D16-6E6ED080105C}" presName="gear3srcNode" presStyleLbl="node1" presStyleIdx="2" presStyleCnt="3"/>
      <dgm:spPr/>
      <dgm:t>
        <a:bodyPr/>
        <a:lstStyle/>
        <a:p>
          <a:endParaRPr lang="es-MX"/>
        </a:p>
      </dgm:t>
    </dgm:pt>
    <dgm:pt modelId="{0124D3E5-095F-41E3-90D0-453988D0B9B4}" type="pres">
      <dgm:prSet presAssocID="{5598CDED-F42C-4132-8D16-6E6ED080105C}" presName="gear3dstNode" presStyleLbl="node1" presStyleIdx="2" presStyleCnt="3"/>
      <dgm:spPr/>
      <dgm:t>
        <a:bodyPr/>
        <a:lstStyle/>
        <a:p>
          <a:endParaRPr lang="es-MX"/>
        </a:p>
      </dgm:t>
    </dgm:pt>
    <dgm:pt modelId="{0BAEBD49-BF45-42C4-9422-E237AEADBCDF}" type="pres">
      <dgm:prSet presAssocID="{8D6D4C28-5559-4830-A352-62E5747A1568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FF018EF8-1ADC-4EA4-ACF3-92C84720BC78}" type="pres">
      <dgm:prSet presAssocID="{5172BE5D-D874-4BEB-9A0D-D1A0D0F86713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35D0AE74-F385-45E6-B8AC-4133A501AC54}" type="pres">
      <dgm:prSet presAssocID="{D6234267-4F15-436B-8C47-9CD2D5C0CCB0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C9E67F8-4CF0-47AB-A048-F13F860B197E}" type="presOf" srcId="{8D6D4C28-5559-4830-A352-62E5747A1568}" destId="{0BAEBD49-BF45-42C4-9422-E237AEADBCDF}" srcOrd="0" destOrd="0" presId="urn:microsoft.com/office/officeart/2005/8/layout/gear1"/>
    <dgm:cxn modelId="{4ED1A1CE-AE78-4A50-91DA-0152ED3B6ABD}" type="presOf" srcId="{FAAF509E-80FE-4AF5-BAE9-722B175E873D}" destId="{8F12C39F-8D2F-4253-B669-C3AD6BC9942C}" srcOrd="0" destOrd="0" presId="urn:microsoft.com/office/officeart/2005/8/layout/gear1"/>
    <dgm:cxn modelId="{E5CAACED-23BE-4579-9A46-6A16544BC65B}" type="presOf" srcId="{5598CDED-F42C-4132-8D16-6E6ED080105C}" destId="{0124D3E5-095F-41E3-90D0-453988D0B9B4}" srcOrd="3" destOrd="0" presId="urn:microsoft.com/office/officeart/2005/8/layout/gear1"/>
    <dgm:cxn modelId="{A90D7703-1070-406B-954F-D65519199787}" type="presOf" srcId="{5598CDED-F42C-4132-8D16-6E6ED080105C}" destId="{7E7B7DC6-25E7-4923-9B69-ADAC74451CF0}" srcOrd="1" destOrd="0" presId="urn:microsoft.com/office/officeart/2005/8/layout/gear1"/>
    <dgm:cxn modelId="{356DDEB1-357C-4741-B705-A519E2645AC2}" type="presOf" srcId="{5598CDED-F42C-4132-8D16-6E6ED080105C}" destId="{9426BA39-7AB4-4B19-AC65-043B7554DB9A}" srcOrd="2" destOrd="0" presId="urn:microsoft.com/office/officeart/2005/8/layout/gear1"/>
    <dgm:cxn modelId="{74591FDB-2E5E-44CD-90D1-24E5858CA886}" srcId="{3B402CE8-F786-4BB0-81ED-DD88F0F0D15F}" destId="{FAAF509E-80FE-4AF5-BAE9-722B175E873D}" srcOrd="1" destOrd="0" parTransId="{F7F0D94E-F3BE-43B7-B2C3-A2B264CEE233}" sibTransId="{5172BE5D-D874-4BEB-9A0D-D1A0D0F86713}"/>
    <dgm:cxn modelId="{9D4DACE8-44CB-4487-A57B-3F4E4CC6EA51}" type="presOf" srcId="{6C201E7C-9286-4372-9E0C-51C897C86CCE}" destId="{B6CCC331-B3BA-4900-AA70-C492C61BA355}" srcOrd="0" destOrd="0" presId="urn:microsoft.com/office/officeart/2005/8/layout/gear1"/>
    <dgm:cxn modelId="{4DFEFC04-34FD-4903-94F5-0494B5467D1A}" type="presOf" srcId="{FAAF509E-80FE-4AF5-BAE9-722B175E873D}" destId="{1B0CAC71-9577-46B1-BA34-F73A76357AFD}" srcOrd="2" destOrd="0" presId="urn:microsoft.com/office/officeart/2005/8/layout/gear1"/>
    <dgm:cxn modelId="{C6B96290-C1E3-4CDB-B13A-9C61CAB1DEAF}" type="presOf" srcId="{5598CDED-F42C-4132-8D16-6E6ED080105C}" destId="{C9731B97-728F-4DBD-A752-AB521F2F2FA1}" srcOrd="0" destOrd="0" presId="urn:microsoft.com/office/officeart/2005/8/layout/gear1"/>
    <dgm:cxn modelId="{6C3D05BB-F4CF-4017-A892-791E3B47642B}" srcId="{3B402CE8-F786-4BB0-81ED-DD88F0F0D15F}" destId="{6C201E7C-9286-4372-9E0C-51C897C86CCE}" srcOrd="0" destOrd="0" parTransId="{1F761D51-E786-4947-9AB3-B0DE2BC86D43}" sibTransId="{8D6D4C28-5559-4830-A352-62E5747A1568}"/>
    <dgm:cxn modelId="{FE4AF97E-E3CC-4794-81AD-567AC9D9653B}" type="presOf" srcId="{3B402CE8-F786-4BB0-81ED-DD88F0F0D15F}" destId="{BC2D8ADC-4689-4FA8-A0A2-F323FCBE08F2}" srcOrd="0" destOrd="0" presId="urn:microsoft.com/office/officeart/2005/8/layout/gear1"/>
    <dgm:cxn modelId="{3BA6B4D2-03B5-4430-93C3-D03268C9312B}" type="presOf" srcId="{5172BE5D-D874-4BEB-9A0D-D1A0D0F86713}" destId="{FF018EF8-1ADC-4EA4-ACF3-92C84720BC78}" srcOrd="0" destOrd="0" presId="urn:microsoft.com/office/officeart/2005/8/layout/gear1"/>
    <dgm:cxn modelId="{AE983B22-A7BB-4BA1-99B2-717E4F83A01F}" type="presOf" srcId="{FAAF509E-80FE-4AF5-BAE9-722B175E873D}" destId="{04E1F441-28B9-4389-B6CE-6774A6E7D004}" srcOrd="1" destOrd="0" presId="urn:microsoft.com/office/officeart/2005/8/layout/gear1"/>
    <dgm:cxn modelId="{F1AD0F24-2E0E-475B-B021-71A099732DB0}" srcId="{3B402CE8-F786-4BB0-81ED-DD88F0F0D15F}" destId="{5598CDED-F42C-4132-8D16-6E6ED080105C}" srcOrd="2" destOrd="0" parTransId="{8461C976-6A06-48F9-ADDB-0512E34E96F7}" sibTransId="{D6234267-4F15-436B-8C47-9CD2D5C0CCB0}"/>
    <dgm:cxn modelId="{CB2F0CA3-AC48-47C4-825E-566664684674}" type="presOf" srcId="{D6234267-4F15-436B-8C47-9CD2D5C0CCB0}" destId="{35D0AE74-F385-45E6-B8AC-4133A501AC54}" srcOrd="0" destOrd="0" presId="urn:microsoft.com/office/officeart/2005/8/layout/gear1"/>
    <dgm:cxn modelId="{94F1102A-7F20-4DBC-9E73-4B51A3397B8A}" type="presOf" srcId="{6C201E7C-9286-4372-9E0C-51C897C86CCE}" destId="{58404E8C-3FBA-4479-84B5-91DA9A723702}" srcOrd="1" destOrd="0" presId="urn:microsoft.com/office/officeart/2005/8/layout/gear1"/>
    <dgm:cxn modelId="{331D43E9-DEDD-4D29-AB7A-3394022D258F}" type="presOf" srcId="{6C201E7C-9286-4372-9E0C-51C897C86CCE}" destId="{844AA6C4-FDAD-471F-AC1E-0D64C850FF12}" srcOrd="2" destOrd="0" presId="urn:microsoft.com/office/officeart/2005/8/layout/gear1"/>
    <dgm:cxn modelId="{29FC8ADA-7D1E-411D-9D4E-6603910128D7}" srcId="{3B402CE8-F786-4BB0-81ED-DD88F0F0D15F}" destId="{A8C5D6FA-E628-466F-907A-9CB33045E398}" srcOrd="3" destOrd="0" parTransId="{92264DB7-DBD1-4557-AE3D-6CB23B9FA342}" sibTransId="{5B71D987-ADF8-4EC0-B1A0-A413052A47EA}"/>
    <dgm:cxn modelId="{83F10BEC-62AC-4C1A-88E2-31CAB71AA734}" type="presParOf" srcId="{BC2D8ADC-4689-4FA8-A0A2-F323FCBE08F2}" destId="{B6CCC331-B3BA-4900-AA70-C492C61BA355}" srcOrd="0" destOrd="0" presId="urn:microsoft.com/office/officeart/2005/8/layout/gear1"/>
    <dgm:cxn modelId="{AD79B0AF-122D-4075-891B-502C0D035C1D}" type="presParOf" srcId="{BC2D8ADC-4689-4FA8-A0A2-F323FCBE08F2}" destId="{58404E8C-3FBA-4479-84B5-91DA9A723702}" srcOrd="1" destOrd="0" presId="urn:microsoft.com/office/officeart/2005/8/layout/gear1"/>
    <dgm:cxn modelId="{E0D065C0-7559-4872-82B6-71A1DF934990}" type="presParOf" srcId="{BC2D8ADC-4689-4FA8-A0A2-F323FCBE08F2}" destId="{844AA6C4-FDAD-471F-AC1E-0D64C850FF12}" srcOrd="2" destOrd="0" presId="urn:microsoft.com/office/officeart/2005/8/layout/gear1"/>
    <dgm:cxn modelId="{BC58ADC7-97EB-4B2A-81D1-3981E90746EE}" type="presParOf" srcId="{BC2D8ADC-4689-4FA8-A0A2-F323FCBE08F2}" destId="{8F12C39F-8D2F-4253-B669-C3AD6BC9942C}" srcOrd="3" destOrd="0" presId="urn:microsoft.com/office/officeart/2005/8/layout/gear1"/>
    <dgm:cxn modelId="{63ECA74A-E162-4D94-BEB9-2A35BF07978A}" type="presParOf" srcId="{BC2D8ADC-4689-4FA8-A0A2-F323FCBE08F2}" destId="{04E1F441-28B9-4389-B6CE-6774A6E7D004}" srcOrd="4" destOrd="0" presId="urn:microsoft.com/office/officeart/2005/8/layout/gear1"/>
    <dgm:cxn modelId="{E74F5A2F-EA15-452F-B220-2FE65FA3ED36}" type="presParOf" srcId="{BC2D8ADC-4689-4FA8-A0A2-F323FCBE08F2}" destId="{1B0CAC71-9577-46B1-BA34-F73A76357AFD}" srcOrd="5" destOrd="0" presId="urn:microsoft.com/office/officeart/2005/8/layout/gear1"/>
    <dgm:cxn modelId="{E9B0BF4C-11FE-4B27-B354-3A94A0DB2F21}" type="presParOf" srcId="{BC2D8ADC-4689-4FA8-A0A2-F323FCBE08F2}" destId="{C9731B97-728F-4DBD-A752-AB521F2F2FA1}" srcOrd="6" destOrd="0" presId="urn:microsoft.com/office/officeart/2005/8/layout/gear1"/>
    <dgm:cxn modelId="{8F100422-B828-49F2-9DF5-5EB63EDC1A65}" type="presParOf" srcId="{BC2D8ADC-4689-4FA8-A0A2-F323FCBE08F2}" destId="{7E7B7DC6-25E7-4923-9B69-ADAC74451CF0}" srcOrd="7" destOrd="0" presId="urn:microsoft.com/office/officeart/2005/8/layout/gear1"/>
    <dgm:cxn modelId="{A5831DC6-AC64-41BC-A7C3-FE760C3DEE30}" type="presParOf" srcId="{BC2D8ADC-4689-4FA8-A0A2-F323FCBE08F2}" destId="{9426BA39-7AB4-4B19-AC65-043B7554DB9A}" srcOrd="8" destOrd="0" presId="urn:microsoft.com/office/officeart/2005/8/layout/gear1"/>
    <dgm:cxn modelId="{0D3B4C81-9704-41A3-907F-B6C2F31B2747}" type="presParOf" srcId="{BC2D8ADC-4689-4FA8-A0A2-F323FCBE08F2}" destId="{0124D3E5-095F-41E3-90D0-453988D0B9B4}" srcOrd="9" destOrd="0" presId="urn:microsoft.com/office/officeart/2005/8/layout/gear1"/>
    <dgm:cxn modelId="{84701725-D671-4044-9807-B6664A86A7AF}" type="presParOf" srcId="{BC2D8ADC-4689-4FA8-A0A2-F323FCBE08F2}" destId="{0BAEBD49-BF45-42C4-9422-E237AEADBCDF}" srcOrd="10" destOrd="0" presId="urn:microsoft.com/office/officeart/2005/8/layout/gear1"/>
    <dgm:cxn modelId="{F80457F7-10BF-4B9B-9A88-ECE723DAAB9C}" type="presParOf" srcId="{BC2D8ADC-4689-4FA8-A0A2-F323FCBE08F2}" destId="{FF018EF8-1ADC-4EA4-ACF3-92C84720BC78}" srcOrd="11" destOrd="0" presId="urn:microsoft.com/office/officeart/2005/8/layout/gear1"/>
    <dgm:cxn modelId="{F638FF6C-EDBB-406A-AE5C-CF427F6ED44B}" type="presParOf" srcId="{BC2D8ADC-4689-4FA8-A0A2-F323FCBE08F2}" destId="{35D0AE74-F385-45E6-B8AC-4133A501AC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C331-B3BA-4900-AA70-C492C61BA355}">
      <dsp:nvSpPr>
        <dsp:cNvPr id="0" name=""/>
        <dsp:cNvSpPr/>
      </dsp:nvSpPr>
      <dsp:spPr>
        <a:xfrm>
          <a:off x="2276216" y="1569132"/>
          <a:ext cx="1922245" cy="1922245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Museo Sans For Dell" panose="02000000000000000000" pitchFamily="2" charset="0"/>
            </a:rPr>
            <a:t>Field </a:t>
          </a:r>
          <a:r>
            <a:rPr lang="es-MX" sz="1600" kern="1200" dirty="0" err="1" smtClean="0">
              <a:latin typeface="Museo Sans For Dell" panose="02000000000000000000" pitchFamily="2" charset="0"/>
            </a:rPr>
            <a:t>trips</a:t>
          </a:r>
          <a:r>
            <a:rPr lang="es-MX" sz="1600" kern="1200" dirty="0" smtClean="0">
              <a:latin typeface="Museo Sans For Dell" panose="02000000000000000000" pitchFamily="2" charset="0"/>
            </a:rPr>
            <a:t>/</a:t>
          </a:r>
          <a:r>
            <a:rPr lang="es-MX" sz="1600" kern="1200" dirty="0" err="1" smtClean="0">
              <a:latin typeface="Museo Sans For Dell" panose="02000000000000000000" pitchFamily="2" charset="0"/>
            </a:rPr>
            <a:t>field</a:t>
          </a:r>
          <a:r>
            <a:rPr lang="es-MX" sz="1600" kern="1200" dirty="0" smtClean="0">
              <a:latin typeface="Museo Sans For Dell" panose="02000000000000000000" pitchFamily="2" charset="0"/>
            </a:rPr>
            <a:t> </a:t>
          </a:r>
          <a:r>
            <a:rPr lang="es-MX" sz="1600" kern="1200" dirty="0" err="1" smtClean="0">
              <a:latin typeface="Museo Sans For Dell" panose="02000000000000000000" pitchFamily="2" charset="0"/>
            </a:rPr>
            <a:t>courses</a:t>
          </a:r>
          <a:endParaRPr lang="es-MX" sz="1600" kern="1200" dirty="0">
            <a:latin typeface="Museo Sans For Dell" panose="02000000000000000000" pitchFamily="2" charset="0"/>
          </a:endParaRPr>
        </a:p>
      </dsp:txBody>
      <dsp:txXfrm>
        <a:off x="2662673" y="2019409"/>
        <a:ext cx="1149331" cy="988073"/>
      </dsp:txXfrm>
    </dsp:sp>
    <dsp:sp modelId="{8F12C39F-8D2F-4253-B669-C3AD6BC9942C}">
      <dsp:nvSpPr>
        <dsp:cNvPr id="0" name=""/>
        <dsp:cNvSpPr/>
      </dsp:nvSpPr>
      <dsp:spPr>
        <a:xfrm>
          <a:off x="1112045" y="1096071"/>
          <a:ext cx="1527185" cy="1442648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Museo Sans For Dell" panose="02000000000000000000" pitchFamily="2" charset="0"/>
            </a:rPr>
            <a:t>Design</a:t>
          </a:r>
          <a:r>
            <a:rPr lang="es-MX" sz="1200" kern="1200" dirty="0" smtClean="0">
              <a:latin typeface="Museo Sans For Dell" panose="02000000000000000000" pitchFamily="2" charset="0"/>
            </a:rPr>
            <a:t> </a:t>
          </a:r>
          <a:r>
            <a:rPr lang="es-MX" sz="1200" kern="1200" dirty="0" err="1" smtClean="0">
              <a:latin typeface="Museo Sans For Dell" panose="02000000000000000000" pitchFamily="2" charset="0"/>
            </a:rPr>
            <a:t>projects</a:t>
          </a:r>
          <a:r>
            <a:rPr lang="es-MX" sz="1200" kern="1200" dirty="0" smtClean="0">
              <a:latin typeface="Museo Sans For Dell" panose="02000000000000000000" pitchFamily="2" charset="0"/>
            </a:rPr>
            <a:t> </a:t>
          </a:r>
          <a:r>
            <a:rPr lang="es-MX" sz="1200" kern="1200" dirty="0" err="1" smtClean="0">
              <a:latin typeface="Museo Sans For Dell" panose="02000000000000000000" pitchFamily="2" charset="0"/>
            </a:rPr>
            <a:t>workshop</a:t>
          </a:r>
          <a:endParaRPr lang="es-MX" sz="1200" kern="1200" dirty="0">
            <a:latin typeface="Museo Sans For Dell" panose="02000000000000000000" pitchFamily="2" charset="0"/>
          </a:endParaRPr>
        </a:p>
      </dsp:txBody>
      <dsp:txXfrm>
        <a:off x="1487524" y="1461457"/>
        <a:ext cx="776227" cy="711876"/>
      </dsp:txXfrm>
    </dsp:sp>
    <dsp:sp modelId="{C9731B97-728F-4DBD-A752-AB521F2F2FA1}">
      <dsp:nvSpPr>
        <dsp:cNvPr id="0" name=""/>
        <dsp:cNvSpPr/>
      </dsp:nvSpPr>
      <dsp:spPr>
        <a:xfrm rot="20700000">
          <a:off x="1970019" y="153922"/>
          <a:ext cx="1369751" cy="1369751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err="1" smtClean="0">
              <a:latin typeface="Museo Sans For Dell" panose="02000000000000000000" pitchFamily="2" charset="0"/>
            </a:rPr>
            <a:t>Workshops</a:t>
          </a:r>
          <a:endParaRPr lang="es-MX" sz="1100" kern="1200" dirty="0">
            <a:latin typeface="Museo Sans For Dell" panose="02000000000000000000" pitchFamily="2" charset="0"/>
          </a:endParaRPr>
        </a:p>
      </dsp:txBody>
      <dsp:txXfrm rot="-20700000">
        <a:off x="2270446" y="454348"/>
        <a:ext cx="768898" cy="768898"/>
      </dsp:txXfrm>
    </dsp:sp>
    <dsp:sp modelId="{0BAEBD49-BF45-42C4-9422-E237AEADBCDF}">
      <dsp:nvSpPr>
        <dsp:cNvPr id="0" name=""/>
        <dsp:cNvSpPr/>
      </dsp:nvSpPr>
      <dsp:spPr>
        <a:xfrm>
          <a:off x="2150062" y="1286938"/>
          <a:ext cx="2460473" cy="2460473"/>
        </a:xfrm>
        <a:prstGeom prst="circularArrow">
          <a:avLst>
            <a:gd name="adj1" fmla="val 4688"/>
            <a:gd name="adj2" fmla="val 299029"/>
            <a:gd name="adj3" fmla="val 2496926"/>
            <a:gd name="adj4" fmla="val 1590336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18EF8-1ADC-4EA4-ACF3-92C84720BC78}">
      <dsp:nvSpPr>
        <dsp:cNvPr id="0" name=""/>
        <dsp:cNvSpPr/>
      </dsp:nvSpPr>
      <dsp:spPr>
        <a:xfrm>
          <a:off x="939416" y="812074"/>
          <a:ext cx="1787687" cy="17876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0AE74-F385-45E6-B8AC-4133A501AC54}">
      <dsp:nvSpPr>
        <dsp:cNvPr id="0" name=""/>
        <dsp:cNvSpPr/>
      </dsp:nvSpPr>
      <dsp:spPr>
        <a:xfrm>
          <a:off x="1653182" y="-143103"/>
          <a:ext cx="1927487" cy="19274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0.10611</cdr:y>
    </cdr:from>
    <cdr:to>
      <cdr:x>0.30764</cdr:x>
      <cdr:y>0.16398</cdr:y>
    </cdr:to>
    <cdr:sp macro="" textlink="">
      <cdr:nvSpPr>
        <cdr:cNvPr id="7" name="TextBox 1"/>
        <cdr:cNvSpPr txBox="1"/>
      </cdr:nvSpPr>
      <cdr:spPr>
        <a:xfrm xmlns:a="http://schemas.openxmlformats.org/drawingml/2006/main" rot="19498031">
          <a:off x="-43581" y="507889"/>
          <a:ext cx="190693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EF8200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latin typeface="Museo Slab 300" pitchFamily="50" charset="0"/>
            </a:rPr>
            <a:t>Ecological Knowledge</a:t>
          </a:r>
        </a:p>
      </cdr:txBody>
    </cdr:sp>
  </cdr:relSizeAnchor>
  <cdr:relSizeAnchor xmlns:cdr="http://schemas.openxmlformats.org/drawingml/2006/chartDrawing">
    <cdr:from>
      <cdr:x>0.02885</cdr:x>
      <cdr:y>0.05813</cdr:y>
    </cdr:from>
    <cdr:to>
      <cdr:x>0.93132</cdr:x>
      <cdr:y>1</cdr:y>
    </cdr:to>
    <cdr:sp macro="" textlink="">
      <cdr:nvSpPr>
        <cdr:cNvPr id="8" name="Arc 7"/>
        <cdr:cNvSpPr/>
      </cdr:nvSpPr>
      <cdr:spPr>
        <a:xfrm xmlns:a="http://schemas.openxmlformats.org/drawingml/2006/main">
          <a:off x="250031" y="366132"/>
          <a:ext cx="7822458" cy="5932274"/>
        </a:xfrm>
        <a:prstGeom xmlns:a="http://schemas.openxmlformats.org/drawingml/2006/main" prst="arc">
          <a:avLst>
            <a:gd name="adj1" fmla="val 12166161"/>
            <a:gd name="adj2" fmla="val 16198059"/>
          </a:avLst>
        </a:prstGeom>
        <a:ln xmlns:a="http://schemas.openxmlformats.org/drawingml/2006/main" w="28575">
          <a:solidFill>
            <a:srgbClr val="EF82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0.04599</cdr:x>
      <cdr:y>0.04565</cdr:y>
    </cdr:from>
    <cdr:to>
      <cdr:x>0.97853</cdr:x>
      <cdr:y>0.99448</cdr:y>
    </cdr:to>
    <cdr:sp macro="" textlink="">
      <cdr:nvSpPr>
        <cdr:cNvPr id="9" name="Arc 8"/>
        <cdr:cNvSpPr/>
      </cdr:nvSpPr>
      <cdr:spPr>
        <a:xfrm xmlns:a="http://schemas.openxmlformats.org/drawingml/2006/main">
          <a:off x="398611" y="287500"/>
          <a:ext cx="8083024" cy="5976117"/>
        </a:xfrm>
        <a:prstGeom xmlns:a="http://schemas.openxmlformats.org/drawingml/2006/main" prst="arc">
          <a:avLst>
            <a:gd name="adj1" fmla="val 8469161"/>
            <a:gd name="adj2" fmla="val 11381994"/>
          </a:avLst>
        </a:prstGeom>
        <a:ln xmlns:a="http://schemas.openxmlformats.org/drawingml/2006/main" w="28575">
          <a:solidFill>
            <a:srgbClr val="4197B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0.02538</cdr:x>
      <cdr:y>0</cdr:y>
    </cdr:from>
    <cdr:to>
      <cdr:x>0.97576</cdr:x>
      <cdr:y>0.98043</cdr:y>
    </cdr:to>
    <cdr:sp macro="" textlink="">
      <cdr:nvSpPr>
        <cdr:cNvPr id="10" name="Arc 9"/>
        <cdr:cNvSpPr/>
      </cdr:nvSpPr>
      <cdr:spPr>
        <a:xfrm xmlns:a="http://schemas.openxmlformats.org/drawingml/2006/main">
          <a:off x="220018" y="0"/>
          <a:ext cx="8237656" cy="6175147"/>
        </a:xfrm>
        <a:prstGeom xmlns:a="http://schemas.openxmlformats.org/drawingml/2006/main" prst="arc">
          <a:avLst>
            <a:gd name="adj1" fmla="val 990443"/>
            <a:gd name="adj2" fmla="val 8140497"/>
          </a:avLst>
        </a:prstGeom>
        <a:ln xmlns:a="http://schemas.openxmlformats.org/drawingml/2006/main" w="38100">
          <a:solidFill>
            <a:srgbClr val="ADC687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0.05276</cdr:x>
      <cdr:y>0.67597</cdr:y>
    </cdr:from>
    <cdr:to>
      <cdr:x>0.1017</cdr:x>
      <cdr:y>0.93891</cdr:y>
    </cdr:to>
    <cdr:sp macro="" textlink="">
      <cdr:nvSpPr>
        <cdr:cNvPr id="11" name="TextBox 10"/>
        <cdr:cNvSpPr txBox="1"/>
      </cdr:nvSpPr>
      <cdr:spPr>
        <a:xfrm xmlns:a="http://schemas.openxmlformats.org/drawingml/2006/main" rot="3351389">
          <a:off x="-150572" y="3713102"/>
          <a:ext cx="1258587" cy="303320"/>
        </a:xfrm>
        <a:prstGeom xmlns:a="http://schemas.openxmlformats.org/drawingml/2006/main" prst="rect">
          <a:avLst/>
        </a:prstGeom>
        <a:solidFill xmlns:a="http://schemas.openxmlformats.org/drawingml/2006/main">
          <a:srgbClr val="4197B5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latin typeface="Museo Slab 300" pitchFamily="50" charset="0"/>
            </a:rPr>
            <a:t>Dispositions</a:t>
          </a:r>
        </a:p>
      </cdr:txBody>
    </cdr:sp>
  </cdr:relSizeAnchor>
  <cdr:relSizeAnchor xmlns:cdr="http://schemas.openxmlformats.org/drawingml/2006/chartDrawing">
    <cdr:from>
      <cdr:x>0.72336</cdr:x>
      <cdr:y>0.83882</cdr:y>
    </cdr:from>
    <cdr:to>
      <cdr:x>0.96091</cdr:x>
      <cdr:y>0.90218</cdr:y>
    </cdr:to>
    <cdr:sp macro="" textlink="">
      <cdr:nvSpPr>
        <cdr:cNvPr id="12" name="TextBox 9"/>
        <cdr:cNvSpPr txBox="1"/>
      </cdr:nvSpPr>
      <cdr:spPr>
        <a:xfrm xmlns:a="http://schemas.openxmlformats.org/drawingml/2006/main" rot="19427947">
          <a:off x="6269904" y="5283229"/>
          <a:ext cx="2059024" cy="399067"/>
        </a:xfrm>
        <a:prstGeom xmlns:a="http://schemas.openxmlformats.org/drawingml/2006/main" prst="rect">
          <a:avLst/>
        </a:prstGeom>
        <a:solidFill xmlns:a="http://schemas.openxmlformats.org/drawingml/2006/main">
          <a:srgbClr val="ADC687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latin typeface="Museo Slab 300" pitchFamily="50" charset="0"/>
            </a:rPr>
            <a:t>Competencies</a:t>
          </a:r>
        </a:p>
      </cdr:txBody>
    </cdr:sp>
  </cdr:relSizeAnchor>
  <cdr:relSizeAnchor xmlns:cdr="http://schemas.openxmlformats.org/drawingml/2006/chartDrawing">
    <cdr:from>
      <cdr:x>0.01172</cdr:x>
      <cdr:y>0.05671</cdr:y>
    </cdr:from>
    <cdr:to>
      <cdr:x>0.93819</cdr:x>
      <cdr:y>1</cdr:y>
    </cdr:to>
    <cdr:sp macro="" textlink="">
      <cdr:nvSpPr>
        <cdr:cNvPr id="15" name="Arc 14"/>
        <cdr:cNvSpPr/>
      </cdr:nvSpPr>
      <cdr:spPr>
        <a:xfrm xmlns:a="http://schemas.openxmlformats.org/drawingml/2006/main">
          <a:off x="101562" y="357188"/>
          <a:ext cx="8030407" cy="5941218"/>
        </a:xfrm>
        <a:prstGeom xmlns:a="http://schemas.openxmlformats.org/drawingml/2006/main" prst="arc">
          <a:avLst>
            <a:gd name="adj1" fmla="val 17423836"/>
            <a:gd name="adj2" fmla="val 442182"/>
          </a:avLst>
        </a:prstGeom>
        <a:ln xmlns:a="http://schemas.openxmlformats.org/drawingml/2006/main" w="28575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0.81929</cdr:x>
      <cdr:y>0.15041</cdr:y>
    </cdr:from>
    <cdr:to>
      <cdr:x>0.98882</cdr:x>
      <cdr:y>0.21377</cdr:y>
    </cdr:to>
    <cdr:sp macro="" textlink="">
      <cdr:nvSpPr>
        <cdr:cNvPr id="16" name="TextBox 1"/>
        <cdr:cNvSpPr txBox="1"/>
      </cdr:nvSpPr>
      <cdr:spPr>
        <a:xfrm xmlns:a="http://schemas.openxmlformats.org/drawingml/2006/main" rot="2614542">
          <a:off x="4637735" y="657556"/>
          <a:ext cx="95962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latin typeface="Museo Slab 300" pitchFamily="50" charset="0"/>
            </a:rPr>
            <a:t>Behaviors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079EB-30EC-4F30-9E7C-AD0B6F49E9D5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DB2E-573A-457D-971E-CFAED63388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99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do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generate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greatest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r>
              <a:rPr lang="es-MX" dirty="0" smtClean="0"/>
              <a:t> in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participants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762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35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57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0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F37B-3E8C-43B8-AD11-1CC8308CA0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4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37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97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67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04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14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DB2E-573A-457D-971E-CFAED633885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3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7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9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84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9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3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2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17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6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9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F486-0BDD-4BE3-8ADE-DA2DA5B7FD4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A901-CA9D-4EFC-9A4E-E76A3D775A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2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Data" Target="../diagrams/data1.xml"/><Relationship Id="rId1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50" b="1" dirty="0">
                <a:solidFill>
                  <a:schemeClr val="accent5"/>
                </a:solidFill>
                <a:latin typeface="Always Together" pitchFamily="50" charset="0"/>
              </a:rPr>
              <a:t>Activating Youth: Building core capacities to participate in the creation of sustainable communities</a:t>
            </a:r>
            <a:br>
              <a:rPr lang="en-US" sz="4050" b="1" dirty="0">
                <a:solidFill>
                  <a:schemeClr val="accent5"/>
                </a:solidFill>
                <a:latin typeface="Always Together" pitchFamily="50" charset="0"/>
              </a:rPr>
            </a:br>
            <a:endParaRPr lang="es-MX" sz="4050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9655" y="3855130"/>
            <a:ext cx="4284476" cy="702078"/>
          </a:xfrm>
        </p:spPr>
        <p:txBody>
          <a:bodyPr>
            <a:noAutofit/>
          </a:bodyPr>
          <a:lstStyle/>
          <a:p>
            <a:r>
              <a:rPr lang="es-MX" sz="2700" dirty="0" err="1">
                <a:latin typeface="Always Together" pitchFamily="50" charset="0"/>
              </a:rPr>
              <a:t>Presented</a:t>
            </a:r>
            <a:r>
              <a:rPr lang="es-MX" sz="2700" dirty="0">
                <a:latin typeface="Always Together" pitchFamily="50" charset="0"/>
              </a:rPr>
              <a:t> </a:t>
            </a:r>
            <a:r>
              <a:rPr lang="es-MX" sz="2700" dirty="0" err="1">
                <a:latin typeface="Always Together" pitchFamily="50" charset="0"/>
              </a:rPr>
              <a:t>by</a:t>
            </a:r>
            <a:r>
              <a:rPr lang="es-MX" sz="2700" dirty="0">
                <a:latin typeface="Always Together" pitchFamily="50" charset="0"/>
              </a:rPr>
              <a:t>: </a:t>
            </a:r>
            <a:r>
              <a:rPr lang="es-MX" sz="2700" dirty="0" smtClean="0">
                <a:latin typeface="Always Together" pitchFamily="50" charset="0"/>
              </a:rPr>
              <a:t>Marlu </a:t>
            </a:r>
            <a:r>
              <a:rPr lang="es-MX" sz="2700" dirty="0">
                <a:latin typeface="Always Together" pitchFamily="50" charset="0"/>
              </a:rPr>
              <a:t>Robledo</a:t>
            </a:r>
          </a:p>
        </p:txBody>
      </p:sp>
      <p:pic>
        <p:nvPicPr>
          <p:cNvPr id="2050" name="Picture 2" descr="https://dl.boxcloud.com/api/2.0/internal_files/77806320129/versions/317008490607/representations/png_paged_2048x2048/content/1.png?access_token=1!0xmqqzufWsH2tEqCF5sjc1Nk_QBT9w_GxjX4EVX_uE6OfYDS3HKmyg_0UD4s5QTn6WpJEkSFiyufvsOJX0bOPqXfBmeeTeGhUrA-lsVwoEMESZgMxbIrlKgf-jsFMhDxqWSR_ZTQwoCKxgGyAsw6CR6Lgw6TDFwwb1GqvABcev9O_uX-WXehwkdQv2RjYFGR2I3ZHfqopn-za4S4c0dLcTqTsvHZ4OAORgKAa-r2x_-hMMZ0kQD8Gka5fNOUG-_XKQbWA6Lfa35i4vkoXgtkeMwbmgorEfoDbJj-rQ6057N1PlQybzwlTS7hbicCnaGKY9sOGB41Lnt_zWzbtA4B3ZHlZ0cVDUrwp2cjSLizA9DIbO7WtK9TS2B5hzZWe1EPIG5Z35oDr6AZdsAbjCnPyb1c2U8fmUBTxNhzxgCnQu6NOaMDh_Af0kFy7Gzz-d8EwLZhMLNv_RCJdzszAJ74hZ2qmATJrsC-FDoFpf4lXFtircaKvDsf5k0KfBw.&amp;box_client_name=box-content-preview&amp;box_client_version=1.53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15386"/>
            <a:ext cx="1836204" cy="11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3"/>
          <p:cNvCxnSpPr/>
          <p:nvPr/>
        </p:nvCxnSpPr>
        <p:spPr>
          <a:xfrm>
            <a:off x="845586" y="3699030"/>
            <a:ext cx="76126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2394" y="252167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2005</a:t>
            </a:r>
            <a:endParaRPr lang="es-MX" sz="2800" b="1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0" y="3407745"/>
            <a:ext cx="9144000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04807" y="3321651"/>
            <a:ext cx="216024" cy="2160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" y="3645686"/>
            <a:ext cx="680849" cy="6253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32" y="4177092"/>
            <a:ext cx="588535" cy="5719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86" y="5055732"/>
            <a:ext cx="769664" cy="6474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39199" t="22641" r="50864" b="58656"/>
          <a:stretch/>
        </p:blipFill>
        <p:spPr>
          <a:xfrm>
            <a:off x="372394" y="4214338"/>
            <a:ext cx="779813" cy="82313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14286" y="2533920"/>
            <a:ext cx="3815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2011 </a:t>
            </a:r>
            <a:r>
              <a:rPr lang="es-MX" sz="4400" b="1" dirty="0" err="1" smtClean="0">
                <a:solidFill>
                  <a:schemeClr val="accent6"/>
                </a:solidFill>
                <a:latin typeface="Always Together" pitchFamily="50" charset="0"/>
              </a:rPr>
              <a:t>Alumni</a:t>
            </a:r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4400" b="1" dirty="0" err="1" smtClean="0">
                <a:solidFill>
                  <a:schemeClr val="accent6"/>
                </a:solidFill>
                <a:latin typeface="Always Together" pitchFamily="50" charset="0"/>
              </a:rPr>
              <a:t>Program</a:t>
            </a:r>
            <a:endParaRPr lang="es-MX" sz="44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42030" y="3299733"/>
            <a:ext cx="216024" cy="2160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6315024" y="197892"/>
            <a:ext cx="2664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dirty="0" err="1" smtClean="0">
                <a:solidFill>
                  <a:schemeClr val="accent6"/>
                </a:solidFill>
                <a:latin typeface="Always Together" pitchFamily="50" charset="0"/>
              </a:rPr>
              <a:t>Outcomes</a:t>
            </a:r>
            <a:endParaRPr lang="es-MX" sz="3600" dirty="0" smtClean="0">
              <a:solidFill>
                <a:schemeClr val="accent6"/>
              </a:solidFill>
              <a:latin typeface="Always Together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altLang="x-none" sz="2400" dirty="0" smtClean="0">
                <a:solidFill>
                  <a:schemeClr val="accent6"/>
                </a:solidFill>
                <a:latin typeface="Museo Sans Rounded 300" panose="02000000000000000000" pitchFamily="50" charset="0"/>
              </a:rPr>
              <a:t>25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students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Ecological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and social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knowledges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Scientific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and social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skills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Dispositions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Behaivors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563888" y="3632389"/>
            <a:ext cx="4608512" cy="2953734"/>
            <a:chOff x="3563888" y="3632389"/>
            <a:chExt cx="4608512" cy="2953734"/>
          </a:xfrm>
        </p:grpSpPr>
        <p:grpSp>
          <p:nvGrpSpPr>
            <p:cNvPr id="22" name="Grupo 21"/>
            <p:cNvGrpSpPr/>
            <p:nvPr/>
          </p:nvGrpSpPr>
          <p:grpSpPr>
            <a:xfrm>
              <a:off x="3563888" y="3632389"/>
              <a:ext cx="4608512" cy="2244883"/>
              <a:chOff x="3104738" y="3672561"/>
              <a:chExt cx="4487193" cy="2175971"/>
            </a:xfrm>
          </p:grpSpPr>
          <p:sp>
            <p:nvSpPr>
              <p:cNvPr id="24" name="CuadroTexto 23"/>
              <p:cNvSpPr txBox="1"/>
              <p:nvPr/>
            </p:nvSpPr>
            <p:spPr>
              <a:xfrm>
                <a:off x="3818152" y="3809384"/>
                <a:ext cx="2592288" cy="3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altLang="x-none" sz="2400" dirty="0" err="1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Youth</a:t>
                </a:r>
                <a:r>
                  <a:rPr lang="es-EC" altLang="x-none" sz="2400" dirty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centered</a:t>
                </a:r>
                <a:endParaRPr lang="es-EC" altLang="x-none" sz="2400" dirty="0">
                  <a:solidFill>
                    <a:schemeClr val="tx2">
                      <a:lumMod val="50000"/>
                    </a:schemeClr>
                  </a:solidFill>
                  <a:latin typeface="Museo Sans Rounded 300" panose="02000000000000000000" pitchFamily="50" charset="0"/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738" y="5137008"/>
                <a:ext cx="750619" cy="711524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4003" y="3672561"/>
                <a:ext cx="657381" cy="667143"/>
              </a:xfrm>
              <a:prstGeom prst="rect">
                <a:avLst/>
              </a:prstGeom>
            </p:spPr>
          </p:pic>
          <p:sp>
            <p:nvSpPr>
              <p:cNvPr id="27" name="Rectángulo 26"/>
              <p:cNvSpPr/>
              <p:nvPr/>
            </p:nvSpPr>
            <p:spPr>
              <a:xfrm>
                <a:off x="3817115" y="5320035"/>
                <a:ext cx="3774816" cy="37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Cooperative</a:t>
                </a:r>
                <a:r>
                  <a:rPr lang="es-EC" altLang="x-none" sz="2400" dirty="0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leadership</a:t>
                </a:r>
                <a:r>
                  <a:rPr lang="es-EC" altLang="x-none" sz="2400" dirty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structure</a:t>
                </a:r>
                <a:endParaRPr lang="es-EC" altLang="x-none" sz="2400" dirty="0">
                  <a:solidFill>
                    <a:schemeClr val="tx2">
                      <a:lumMod val="50000"/>
                    </a:schemeClr>
                  </a:solidFill>
                  <a:latin typeface="Museo Sans Rounded 300" panose="02000000000000000000" pitchFamily="50" charset="0"/>
                </a:endParaRPr>
              </a:p>
            </p:txBody>
          </p:sp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4738" y="4366315"/>
                <a:ext cx="712377" cy="731718"/>
              </a:xfrm>
              <a:prstGeom prst="rect">
                <a:avLst/>
              </a:prstGeom>
            </p:spPr>
          </p:pic>
          <p:sp>
            <p:nvSpPr>
              <p:cNvPr id="29" name="CuadroTexto 28"/>
              <p:cNvSpPr txBox="1"/>
              <p:nvPr/>
            </p:nvSpPr>
            <p:spPr>
              <a:xfrm>
                <a:off x="3843326" y="4441420"/>
                <a:ext cx="2592288" cy="67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Design</a:t>
                </a:r>
                <a:r>
                  <a:rPr lang="es-EC" altLang="x-none" sz="2400" dirty="0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their</a:t>
                </a:r>
                <a:r>
                  <a:rPr lang="es-EC" altLang="x-none" sz="2400" dirty="0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own</a:t>
                </a:r>
                <a:r>
                  <a:rPr lang="es-EC" altLang="x-none" sz="2400" dirty="0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</a:t>
                </a:r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projects</a:t>
                </a:r>
                <a:endParaRPr lang="es-EC" altLang="x-none" sz="2400" dirty="0">
                  <a:solidFill>
                    <a:schemeClr val="tx2">
                      <a:lumMod val="50000"/>
                    </a:schemeClr>
                  </a:solidFill>
                  <a:latin typeface="Museo Sans Rounded 300" panose="02000000000000000000" pitchFamily="50" charset="0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3563888" y="5917481"/>
              <a:ext cx="3859162" cy="668642"/>
              <a:chOff x="3563888" y="5917481"/>
              <a:chExt cx="3859162" cy="668642"/>
            </a:xfrm>
          </p:grpSpPr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3888" y="5917481"/>
                <a:ext cx="685787" cy="668642"/>
              </a:xfrm>
              <a:prstGeom prst="rect">
                <a:avLst/>
              </a:prstGeom>
            </p:spPr>
          </p:pic>
          <p:sp>
            <p:nvSpPr>
              <p:cNvPr id="34" name="Rectángulo 33"/>
              <p:cNvSpPr/>
              <p:nvPr/>
            </p:nvSpPr>
            <p:spPr>
              <a:xfrm>
                <a:off x="4279369" y="5930937"/>
                <a:ext cx="3143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Interships</a:t>
                </a:r>
                <a:r>
                  <a:rPr lang="es-EC" altLang="x-none" sz="2400" dirty="0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 and </a:t>
                </a:r>
                <a:r>
                  <a:rPr lang="es-EC" altLang="x-none" sz="2400" dirty="0" err="1" smtClean="0">
                    <a:solidFill>
                      <a:schemeClr val="tx2">
                        <a:lumMod val="50000"/>
                      </a:schemeClr>
                    </a:solidFill>
                    <a:latin typeface="Museo Sans Rounded 300" panose="02000000000000000000" pitchFamily="50" charset="0"/>
                  </a:rPr>
                  <a:t>awards</a:t>
                </a:r>
                <a:endParaRPr lang="es-EC" altLang="x-none" sz="2400" dirty="0">
                  <a:solidFill>
                    <a:schemeClr val="tx2">
                      <a:lumMod val="50000"/>
                    </a:schemeClr>
                  </a:solidFill>
                  <a:latin typeface="Museo Sans Rounded 300" panose="02000000000000000000" pitchFamily="50" charset="0"/>
                </a:endParaRPr>
              </a:p>
            </p:txBody>
          </p:sp>
        </p:grp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095" y="5790155"/>
            <a:ext cx="518148" cy="6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2394" y="252167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2005</a:t>
            </a:r>
            <a:endParaRPr lang="es-MX" sz="2800" b="1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0" y="3407745"/>
            <a:ext cx="9144000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04807" y="3321651"/>
            <a:ext cx="216024" cy="2160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" y="3645686"/>
            <a:ext cx="680849" cy="625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6" y="5055732"/>
            <a:ext cx="769664" cy="6474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39199" t="22641" r="50864" b="58656"/>
          <a:stretch/>
        </p:blipFill>
        <p:spPr>
          <a:xfrm>
            <a:off x="372394" y="4214338"/>
            <a:ext cx="779813" cy="82313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351681" y="2487635"/>
            <a:ext cx="104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2011</a:t>
            </a:r>
            <a:endParaRPr lang="es-MX" sz="4400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42030" y="3299733"/>
            <a:ext cx="216024" cy="2160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Grupo 21"/>
          <p:cNvGrpSpPr/>
          <p:nvPr/>
        </p:nvGrpSpPr>
        <p:grpSpPr>
          <a:xfrm>
            <a:off x="3452513" y="3613407"/>
            <a:ext cx="745325" cy="2175971"/>
            <a:chOff x="3104738" y="3672561"/>
            <a:chExt cx="750619" cy="217597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738" y="5137008"/>
              <a:ext cx="750619" cy="711524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4003" y="3672561"/>
              <a:ext cx="657381" cy="66714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04738" y="4366315"/>
              <a:ext cx="712377" cy="731718"/>
            </a:xfrm>
            <a:prstGeom prst="rect">
              <a:avLst/>
            </a:prstGeom>
          </p:spPr>
        </p:pic>
      </p:grpSp>
      <p:sp>
        <p:nvSpPr>
          <p:cNvPr id="33" name="Rectángulo 32"/>
          <p:cNvSpPr/>
          <p:nvPr/>
        </p:nvSpPr>
        <p:spPr>
          <a:xfrm>
            <a:off x="5193539" y="320313"/>
            <a:ext cx="3436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 err="1" smtClean="0">
                <a:solidFill>
                  <a:schemeClr val="accent6"/>
                </a:solidFill>
                <a:latin typeface="Always Together" pitchFamily="50" charset="0"/>
              </a:rPr>
              <a:t>Outcomes</a:t>
            </a:r>
            <a:endParaRPr lang="es-MX" sz="4000" dirty="0" smtClean="0">
              <a:solidFill>
                <a:schemeClr val="accent6"/>
              </a:solidFill>
              <a:latin typeface="Always Together" pitchFamily="50" charset="0"/>
            </a:endParaRP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accent6"/>
                </a:solidFill>
                <a:latin typeface="Museo Sans For Dell" panose="02000000000000000000" pitchFamily="2" charset="0"/>
                <a:ea typeface="MS Gothic" panose="020B0609070205080204" pitchFamily="49" charset="-128"/>
              </a:rPr>
              <a:t>800 </a:t>
            </a:r>
            <a:r>
              <a:rPr lang="es-MX" sz="2400" dirty="0" err="1" smtClean="0">
                <a:latin typeface="Museo Sans For Dell" panose="02000000000000000000" pitchFamily="2" charset="0"/>
                <a:ea typeface="MS Gothic" panose="020B0609070205080204" pitchFamily="49" charset="-128"/>
              </a:rPr>
              <a:t>people</a:t>
            </a:r>
            <a:endParaRPr lang="es-MX" sz="2400" dirty="0" smtClean="0">
              <a:latin typeface="Museo Sans For Dell" panose="02000000000000000000" pitchFamily="2" charset="0"/>
              <a:ea typeface="MS Gothic" panose="020B0609070205080204" pitchFamily="49" charset="-128"/>
            </a:endParaRP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es-MX" sz="2400" dirty="0" err="1" smtClean="0">
                <a:latin typeface="Museo Sans For Dell" panose="02000000000000000000" pitchFamily="2" charset="0"/>
                <a:ea typeface="MS Gothic" panose="020B0609070205080204" pitchFamily="49" charset="-128"/>
              </a:rPr>
              <a:t>Community</a:t>
            </a:r>
            <a:r>
              <a:rPr lang="es-MX" sz="2400" dirty="0" smtClean="0">
                <a:latin typeface="Museo Sans For Dell" panose="02000000000000000000" pitchFamily="2" charset="0"/>
                <a:ea typeface="MS Gothic" panose="020B0609070205080204" pitchFamily="49" charset="-128"/>
              </a:rPr>
              <a:t> </a:t>
            </a:r>
            <a:r>
              <a:rPr lang="es-MX" sz="2400" dirty="0" err="1" smtClean="0">
                <a:latin typeface="Museo Sans For Dell" panose="02000000000000000000" pitchFamily="2" charset="0"/>
                <a:ea typeface="MS Gothic" panose="020B0609070205080204" pitchFamily="49" charset="-128"/>
              </a:rPr>
              <a:t>engangement</a:t>
            </a:r>
            <a:endParaRPr lang="es-MX" sz="2400" dirty="0" smtClean="0">
              <a:latin typeface="Museo Sans For Dell" panose="02000000000000000000" pitchFamily="2" charset="0"/>
              <a:ea typeface="MS Gothic" panose="020B0609070205080204" pitchFamily="49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39618" y="2504420"/>
            <a:ext cx="4297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2013 </a:t>
            </a:r>
            <a:r>
              <a:rPr lang="es-MX" sz="3600" b="1" dirty="0" err="1" smtClean="0">
                <a:solidFill>
                  <a:schemeClr val="accent6"/>
                </a:solidFill>
                <a:latin typeface="Always Together" pitchFamily="50" charset="0"/>
              </a:rPr>
              <a:t>Outreach</a:t>
            </a:r>
            <a:r>
              <a:rPr lang="es-MX" sz="36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3600" b="1" dirty="0" err="1" smtClean="0">
                <a:solidFill>
                  <a:schemeClr val="accent6"/>
                </a:solidFill>
                <a:latin typeface="Always Together" pitchFamily="50" charset="0"/>
              </a:rPr>
              <a:t>Program</a:t>
            </a:r>
            <a:endParaRPr lang="es-MX" sz="36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843448" y="3321651"/>
            <a:ext cx="216024" cy="21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815" y="3624148"/>
            <a:ext cx="1221084" cy="11382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71554" y="3508568"/>
            <a:ext cx="233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Museo Sans Rounded 300" panose="02000000000000000000" pitchFamily="50" charset="0"/>
              </a:rPr>
              <a:t>Water</a:t>
            </a:r>
            <a:r>
              <a:rPr lang="es-MX" sz="2400" dirty="0" smtClean="0">
                <a:latin typeface="Museo Sans Rounded 300" panose="02000000000000000000" pitchFamily="50" charset="0"/>
              </a:rPr>
              <a:t>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workshops</a:t>
            </a:r>
            <a:endParaRPr lang="es-MX" sz="2400" dirty="0" smtClean="0">
              <a:latin typeface="Museo Sans Rounded 300" panose="020000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r="855" b="690"/>
          <a:stretch/>
        </p:blipFill>
        <p:spPr>
          <a:xfrm>
            <a:off x="5463934" y="4873353"/>
            <a:ext cx="1215947" cy="112052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6771554" y="5266158"/>
            <a:ext cx="135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Festival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095" y="5790155"/>
            <a:ext cx="518148" cy="6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012160" y="2564904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3 </a:t>
            </a: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years</a:t>
            </a: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last</a:t>
            </a:r>
            <a:endParaRPr lang="es-MX" dirty="0" smtClean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Scientific</a:t>
            </a: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 and social </a:t>
            </a: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skills</a:t>
            </a:r>
            <a:endParaRPr lang="es-MX" dirty="0" smtClean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Community</a:t>
            </a:r>
            <a:r>
              <a:rPr lang="es-MX" dirty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engangement</a:t>
            </a:r>
            <a:endParaRPr lang="es-MX" dirty="0" smtClean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Cooperative</a:t>
            </a: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leadership</a:t>
            </a:r>
            <a:r>
              <a:rPr lang="es-MX" dirty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rgbClr val="10253F"/>
                </a:solidFill>
                <a:latin typeface="Museo Sans Rounded 300" pitchFamily="50" charset="0"/>
              </a:rPr>
              <a:t>Design</a:t>
            </a: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projects</a:t>
            </a:r>
            <a:endParaRPr lang="es-MX" dirty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10253F"/>
                </a:solidFill>
                <a:latin typeface="Museo Sans Rounded 300" pitchFamily="50" charset="0"/>
              </a:rPr>
              <a:t>Legal </a:t>
            </a: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Action</a:t>
            </a:r>
            <a:endParaRPr lang="es-MX" dirty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Citizen</a:t>
            </a:r>
            <a:r>
              <a:rPr lang="es-MX" dirty="0">
                <a:solidFill>
                  <a:srgbClr val="10253F"/>
                </a:solidFill>
                <a:latin typeface="Museo Sans Rounded 300" pitchFamily="50" charset="0"/>
              </a:rPr>
              <a:t> </a:t>
            </a:r>
            <a:r>
              <a:rPr lang="es-MX" dirty="0" err="1">
                <a:solidFill>
                  <a:srgbClr val="10253F"/>
                </a:solidFill>
                <a:latin typeface="Museo Sans Rounded 300" pitchFamily="50" charset="0"/>
              </a:rPr>
              <a:t>participation</a:t>
            </a:r>
            <a:endParaRPr lang="es-MX" dirty="0">
              <a:solidFill>
                <a:srgbClr val="10253F"/>
              </a:solidFill>
              <a:latin typeface="Museo Sans Rounded 300" pitchFamily="50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altLang="x-none" dirty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24116" y="332656"/>
            <a:ext cx="340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Outcome</a:t>
            </a:r>
            <a:r>
              <a:rPr lang="es-MX" sz="4000" b="1" dirty="0" smtClean="0">
                <a:solidFill>
                  <a:schemeClr val="accent6"/>
                </a:solidFill>
                <a:latin typeface="Always Together" pitchFamily="50" charset="0"/>
              </a:rPr>
              <a:t>: </a:t>
            </a:r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traditional</a:t>
            </a:r>
            <a:r>
              <a:rPr lang="es-MX" sz="40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approach</a:t>
            </a:r>
            <a:endParaRPr lang="es-MX" sz="4000" b="1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pic>
        <p:nvPicPr>
          <p:cNvPr id="1026" name="Picture 2" descr="https://dl.boxcloud.com/api/2.0/internal_files/41311848046/versions/41492701366/representations/jpg_paged_2048x2048/content/1.jpg?access_token=1!nH4EHyv5JOtjMfLiB9CVMWdXO-fIPM5yW-21OrZNxDhmMZMO3pKgKYp8thTSmKOcsX-BCBxKYI7uf8TuLd7FdKu9fFJqsPjaUW-jrrSvhKJk_-n29xvwORaj7ls_R2zcUStt3aC0n5wG6UGUupRR_Bs6f5FGakU4EjADVrsdl6ibP99HXaTsHJwIUv0A8ZwiiOzN7GPpjGxaYBxIELh_7yZVXvI838Dy5elWppbhWeN3L1sR5R2KjHHh_iWGCsj9tFTOBa41HmEpfgSEDQMaaB-5Qh6dvzXUXeS-F2MgI-YiG5fmXMYV_DdsbDZuS92Hy5PdkMSmHiRGnFxH4SHdDen8TzE2p2O71oXnW9qaM0si0GRyQgTCefqi4ohxS5JnntZCiu7viepzOhCqRr33WeLCHUYD6Sk6sGZAULVYamea356tCnDL4wuCseJLlwAGut3cizN2TyVv4mAfKKZEoN9zuDwhI8Hivbj1oD2SVKTNLFLmfnAJLPsxWMA.&amp;box_client_name=box-content-preview&amp;box_client_version=1.53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-37716"/>
            <a:ext cx="5161750" cy="68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l.boxcloud.com/api/2.0/internal_files/41288557834/versions/41466630938/representations/jpg_paged_2048x2048/content/1.jpg?access_token=1!y-YWPlcBGE3YKsjl5tUXfFOLcFRGf9Q991WJFz7HtLll89FVZmOds7Em7xFGSiIo0AXSWTXV6Yv6rVfCLvlB6a5if-S0I0TREv8jrDrPG8DHlIHtL42ZNYxjJxz81JKF1tw2Jde1H1Uc1itEuAQu2aKBvrjVHCfG9p7fxAOIa17XFayMb35u0W1hpL9DV7rNvC_PBmYlMfeIdcLugE2TuNrRAUEvQ26hzhQn-sWez_U4hrr-wQO44n_zbiCBxD65X-hTAD1bR_PYTJ0ei_1kE7oowoJ2XMl-uimucFyr-nsrMmrosM_GLad6SNnG7lC0ZROgHqzexB2PfLYVPqe5mwsBFv3hq_wonCWw93-DAsWZNAZT2W3FVMOpZcoPj0N5S5-WwHJuud9prb3gRNp7zlhu14HJnUxYtc-jU_7tZrMLrlNpNmVJtZgTKeYJnLwzvx502l_KncxidJ65qzJgFOyTJYss2OPqbnPksC9A0Ycmp86MMSIjOcF9ibg.&amp;box_client_name=box-content-preview&amp;box_client_version=1.53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27329"/>
          <a:stretch/>
        </p:blipFill>
        <p:spPr bwMode="auto">
          <a:xfrm>
            <a:off x="-100530" y="-24334"/>
            <a:ext cx="5581600" cy="68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2303"/>
          <a:stretch/>
        </p:blipFill>
        <p:spPr>
          <a:xfrm>
            <a:off x="-711618" y="27096"/>
            <a:ext cx="619268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5717"/>
          <a:stretch/>
        </p:blipFill>
        <p:spPr>
          <a:xfrm>
            <a:off x="-1126790" y="46648"/>
            <a:ext cx="6624736" cy="68722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r="14952"/>
          <a:stretch/>
        </p:blipFill>
        <p:spPr>
          <a:xfrm>
            <a:off x="-1711305" y="21264"/>
            <a:ext cx="7672336" cy="68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2394" y="252167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2005</a:t>
            </a:r>
            <a:endParaRPr lang="es-MX" sz="2800" b="1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0" y="3407745"/>
            <a:ext cx="9144000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04807" y="3321651"/>
            <a:ext cx="216024" cy="2160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" y="3645686"/>
            <a:ext cx="680849" cy="625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6" y="5055732"/>
            <a:ext cx="769664" cy="6474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39199" t="22641" r="50864" b="58656"/>
          <a:stretch/>
        </p:blipFill>
        <p:spPr>
          <a:xfrm>
            <a:off x="372394" y="4214338"/>
            <a:ext cx="779813" cy="8231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7" y="5758859"/>
            <a:ext cx="618546" cy="65667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351681" y="2487635"/>
            <a:ext cx="104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2011</a:t>
            </a:r>
            <a:endParaRPr lang="es-MX" sz="4400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42030" y="3299733"/>
            <a:ext cx="216024" cy="2160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Grupo 21"/>
          <p:cNvGrpSpPr/>
          <p:nvPr/>
        </p:nvGrpSpPr>
        <p:grpSpPr>
          <a:xfrm>
            <a:off x="3535373" y="3582888"/>
            <a:ext cx="745325" cy="2175971"/>
            <a:chOff x="3104738" y="3672561"/>
            <a:chExt cx="750619" cy="217597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4738" y="5137008"/>
              <a:ext cx="750619" cy="711524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4003" y="3672561"/>
              <a:ext cx="657381" cy="66714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4738" y="4366315"/>
              <a:ext cx="712377" cy="731718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5439618" y="2504420"/>
            <a:ext cx="104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2013</a:t>
            </a:r>
            <a:endParaRPr lang="es-MX" sz="3600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843448" y="3321651"/>
            <a:ext cx="216024" cy="21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014" y="3585105"/>
            <a:ext cx="880601" cy="82089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384014" y="4856841"/>
            <a:ext cx="43791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6"/>
                </a:solidFill>
                <a:latin typeface="Always Together" pitchFamily="50" charset="0"/>
              </a:rPr>
              <a:t>2016</a:t>
            </a:r>
          </a:p>
          <a:p>
            <a:pPr algn="ctr"/>
            <a:r>
              <a:rPr lang="es-MX" sz="4400" b="1" dirty="0" err="1" smtClean="0">
                <a:solidFill>
                  <a:schemeClr val="accent6"/>
                </a:solidFill>
                <a:latin typeface="Always Together" pitchFamily="50" charset="0"/>
              </a:rPr>
              <a:t>Innovated</a:t>
            </a:r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4400" b="1" dirty="0" err="1" smtClean="0">
                <a:solidFill>
                  <a:schemeClr val="accent6"/>
                </a:solidFill>
                <a:latin typeface="Always Together" pitchFamily="50" charset="0"/>
              </a:rPr>
              <a:t>model</a:t>
            </a:r>
            <a:endParaRPr lang="es-MX" sz="44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7513848" y="3270585"/>
            <a:ext cx="216024" cy="2160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11"/>
          <a:srcRect r="855" b="690"/>
          <a:stretch/>
        </p:blipFill>
        <p:spPr>
          <a:xfrm>
            <a:off x="5456742" y="4453435"/>
            <a:ext cx="919967" cy="847773"/>
          </a:xfrm>
          <a:prstGeom prst="rect">
            <a:avLst/>
          </a:prstGeom>
        </p:spPr>
      </p:pic>
      <p:cxnSp>
        <p:nvCxnSpPr>
          <p:cNvPr id="8" name="Conector recto 7"/>
          <p:cNvCxnSpPr>
            <a:stCxn id="32" idx="4"/>
          </p:cNvCxnSpPr>
          <p:nvPr/>
        </p:nvCxnSpPr>
        <p:spPr>
          <a:xfrm>
            <a:off x="7621860" y="3486608"/>
            <a:ext cx="0" cy="12378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45" y="2020800"/>
            <a:ext cx="680849" cy="625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03" y="3405352"/>
            <a:ext cx="769664" cy="6474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39199" t="22641" r="50864" b="58656"/>
          <a:stretch/>
        </p:blipFill>
        <p:spPr>
          <a:xfrm>
            <a:off x="5317836" y="2662633"/>
            <a:ext cx="677002" cy="7146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167" y="2025688"/>
            <a:ext cx="493037" cy="52343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93" y="4905864"/>
            <a:ext cx="641178" cy="6121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686" y="1467356"/>
            <a:ext cx="539741" cy="5583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1112" y="1176003"/>
            <a:ext cx="566095" cy="52771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46537" y="77038"/>
            <a:ext cx="730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/>
                </a:solidFill>
                <a:latin typeface="Always Together" pitchFamily="50" charset="0"/>
              </a:rPr>
              <a:t>2016 </a:t>
            </a:r>
            <a:r>
              <a:rPr lang="es-MX" sz="3600" b="1" dirty="0" err="1" smtClean="0">
                <a:solidFill>
                  <a:schemeClr val="accent6"/>
                </a:solidFill>
                <a:latin typeface="Always Together" pitchFamily="50" charset="0"/>
              </a:rPr>
              <a:t>Innovated</a:t>
            </a:r>
            <a:r>
              <a:rPr lang="es-MX" sz="36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3600" b="1" dirty="0" err="1" smtClean="0">
                <a:solidFill>
                  <a:schemeClr val="accent6"/>
                </a:solidFill>
                <a:latin typeface="Always Together" pitchFamily="50" charset="0"/>
              </a:rPr>
              <a:t>model</a:t>
            </a:r>
            <a:endParaRPr lang="es-MX" sz="36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781" y="4779312"/>
            <a:ext cx="771772" cy="7783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2677" y="5598976"/>
            <a:ext cx="685787" cy="66864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2"/>
          <a:srcRect r="855" b="690"/>
          <a:stretch/>
        </p:blipFill>
        <p:spPr>
          <a:xfrm>
            <a:off x="1187470" y="5517964"/>
            <a:ext cx="600224" cy="55312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94838" y="1151652"/>
            <a:ext cx="3149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>
                <a:latin typeface="Museo Sans For Dell" panose="02000000000000000000" pitchFamily="2" charset="0"/>
              </a:rPr>
              <a:t>Systemic</a:t>
            </a:r>
            <a:r>
              <a:rPr lang="es-MX" sz="2000" dirty="0" smtClean="0">
                <a:latin typeface="Museo Sans For Dell" panose="02000000000000000000" pitchFamily="2" charset="0"/>
              </a:rPr>
              <a:t> </a:t>
            </a:r>
            <a:r>
              <a:rPr lang="es-MX" sz="2000" dirty="0" err="1" smtClean="0">
                <a:latin typeface="Museo Sans For Dell" panose="02000000000000000000" pitchFamily="2" charset="0"/>
              </a:rPr>
              <a:t>approach</a:t>
            </a:r>
            <a:r>
              <a:rPr lang="es-MX" sz="2000" dirty="0" smtClean="0">
                <a:latin typeface="Museo Sans For Dell" panose="02000000000000000000" pitchFamily="2" charset="0"/>
              </a:rPr>
              <a:t> </a:t>
            </a:r>
            <a:r>
              <a:rPr lang="es-MX" sz="2000" dirty="0" err="1" smtClean="0">
                <a:latin typeface="Museo Sans For Dell" panose="02000000000000000000" pitchFamily="2" charset="0"/>
              </a:rPr>
              <a:t>involving</a:t>
            </a:r>
            <a:r>
              <a:rPr lang="es-MX" sz="2000" dirty="0" smtClean="0">
                <a:latin typeface="Museo Sans For Dell" panose="02000000000000000000" pitchFamily="2" charset="0"/>
              </a:rPr>
              <a:t> </a:t>
            </a:r>
            <a:r>
              <a:rPr lang="es-MX" sz="2000" dirty="0" err="1" smtClean="0">
                <a:latin typeface="Museo Sans For Dell" panose="02000000000000000000" pitchFamily="2" charset="0"/>
              </a:rPr>
              <a:t>stakeholders</a:t>
            </a:r>
            <a:r>
              <a:rPr lang="es-MX" sz="2000" dirty="0" smtClean="0">
                <a:latin typeface="Museo Sans For Dell" panose="02000000000000000000" pitchFamily="2" charset="0"/>
              </a:rPr>
              <a:t>:</a:t>
            </a:r>
          </a:p>
          <a:p>
            <a:endParaRPr lang="es-MX" sz="2000" dirty="0">
              <a:latin typeface="Museo Sans For Dell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useo Sans For Dell" panose="02000000000000000000" pitchFamily="2" charset="0"/>
              </a:rPr>
              <a:t>Formal </a:t>
            </a:r>
            <a:r>
              <a:rPr lang="es-MX" sz="2000" dirty="0" err="1" smtClean="0">
                <a:latin typeface="Museo Sans For Dell" panose="02000000000000000000" pitchFamily="2" charset="0"/>
              </a:rPr>
              <a:t>educaction</a:t>
            </a:r>
            <a:r>
              <a:rPr lang="es-MX" sz="2000" dirty="0" smtClean="0">
                <a:latin typeface="Museo Sans For Dell" panose="02000000000000000000" pitchFamily="2" charset="0"/>
              </a:rPr>
              <a:t> </a:t>
            </a:r>
            <a:r>
              <a:rPr lang="es-MX" sz="2000" dirty="0" err="1" smtClean="0">
                <a:latin typeface="Museo Sans For Dell" panose="02000000000000000000" pitchFamily="2" charset="0"/>
              </a:rPr>
              <a:t>system</a:t>
            </a:r>
            <a:endParaRPr lang="es-MX" sz="2000" dirty="0" smtClean="0">
              <a:latin typeface="Museo Sans For Dell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err="1" smtClean="0">
                <a:latin typeface="Museo Sans For Dell" panose="02000000000000000000" pitchFamily="2" charset="0"/>
              </a:rPr>
              <a:t>Teachers</a:t>
            </a:r>
            <a:endParaRPr lang="es-MX" sz="2000" dirty="0" smtClean="0">
              <a:latin typeface="Museo Sans For Dell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err="1" smtClean="0">
                <a:latin typeface="Museo Sans For Dell" panose="02000000000000000000" pitchFamily="2" charset="0"/>
              </a:rPr>
              <a:t>Students</a:t>
            </a:r>
            <a:endParaRPr lang="es-MX" sz="2000" dirty="0" smtClean="0">
              <a:latin typeface="Museo Sans For Dell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err="1" smtClean="0">
                <a:latin typeface="Museo Sans For Dell" panose="02000000000000000000" pitchFamily="2" charset="0"/>
              </a:rPr>
              <a:t>Funders</a:t>
            </a:r>
            <a:endParaRPr lang="es-MX" sz="2000" dirty="0" smtClean="0">
              <a:latin typeface="Museo Sans For Dell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err="1" smtClean="0">
                <a:latin typeface="Museo Sans For Dell" panose="02000000000000000000" pitchFamily="2" charset="0"/>
              </a:rPr>
              <a:t>Partners</a:t>
            </a:r>
            <a:endParaRPr lang="es-MX" sz="2000" dirty="0" smtClean="0">
              <a:latin typeface="Museo Sans For Dell" panose="02000000000000000000" pitchFamily="2" charset="0"/>
            </a:endParaRPr>
          </a:p>
        </p:txBody>
      </p:sp>
      <p:grpSp>
        <p:nvGrpSpPr>
          <p:cNvPr id="33" name="Group 18"/>
          <p:cNvGrpSpPr/>
          <p:nvPr/>
        </p:nvGrpSpPr>
        <p:grpSpPr>
          <a:xfrm>
            <a:off x="696338" y="897371"/>
            <a:ext cx="6180848" cy="5794247"/>
            <a:chOff x="-50476" y="333320"/>
            <a:chExt cx="5991110" cy="5862973"/>
          </a:xfrm>
        </p:grpSpPr>
        <p:sp>
          <p:nvSpPr>
            <p:cNvPr id="35" name="Shape 13"/>
            <p:cNvSpPr/>
            <p:nvPr/>
          </p:nvSpPr>
          <p:spPr>
            <a:xfrm rot="14675271">
              <a:off x="2660314" y="2915973"/>
              <a:ext cx="2953171" cy="360746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5793209"/>
                <a:gd name="adj5" fmla="val 6650"/>
              </a:avLst>
            </a:prstGeom>
            <a:solidFill>
              <a:srgbClr val="FC572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6" name="Group 17"/>
            <p:cNvGrpSpPr/>
            <p:nvPr/>
          </p:nvGrpSpPr>
          <p:grpSpPr>
            <a:xfrm>
              <a:off x="-50476" y="333320"/>
              <a:ext cx="4896543" cy="5593367"/>
              <a:chOff x="-50476" y="333320"/>
              <a:chExt cx="5015137" cy="5798032"/>
            </a:xfrm>
          </p:grpSpPr>
          <p:grpSp>
            <p:nvGrpSpPr>
              <p:cNvPr id="37" name="Group 5"/>
              <p:cNvGrpSpPr/>
              <p:nvPr/>
            </p:nvGrpSpPr>
            <p:grpSpPr>
              <a:xfrm>
                <a:off x="-50476" y="333320"/>
                <a:ext cx="4924472" cy="4786326"/>
                <a:chOff x="-1044624" y="759024"/>
                <a:chExt cx="7008440" cy="5943701"/>
              </a:xfrm>
            </p:grpSpPr>
            <p:graphicFrame>
              <p:nvGraphicFramePr>
                <p:cNvPr id="40" name="Diagram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0309863"/>
                    </p:ext>
                  </p:extLst>
                </p:nvPr>
              </p:nvGraphicFramePr>
              <p:xfrm>
                <a:off x="-1044624" y="759024"/>
                <a:ext cx="7008440" cy="455228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  <p:grpSp>
              <p:nvGrpSpPr>
                <p:cNvPr id="41" name="Group 7"/>
                <p:cNvGrpSpPr/>
                <p:nvPr/>
              </p:nvGrpSpPr>
              <p:grpSpPr>
                <a:xfrm>
                  <a:off x="-35552" y="4230679"/>
                  <a:ext cx="2908561" cy="2472046"/>
                  <a:chOff x="-224492" y="2076142"/>
                  <a:chExt cx="2612633" cy="2193850"/>
                </a:xfrm>
              </p:grpSpPr>
              <p:sp>
                <p:nvSpPr>
                  <p:cNvPr id="42" name="Shape 8"/>
                  <p:cNvSpPr/>
                  <p:nvPr/>
                </p:nvSpPr>
                <p:spPr>
                  <a:xfrm>
                    <a:off x="-224492" y="2076142"/>
                    <a:ext cx="2612633" cy="2193850"/>
                  </a:xfrm>
                  <a:prstGeom prst="gear9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endParaRPr lang="es-MX" sz="1500" dirty="0" smtClean="0">
                      <a:latin typeface="Museo Sans For Dell" panose="02000000000000000000" pitchFamily="2" charset="0"/>
                    </a:endParaRPr>
                  </a:p>
                  <a:p>
                    <a:pPr algn="ctr"/>
                    <a:r>
                      <a:rPr lang="es-MX" sz="1500" dirty="0" smtClean="0">
                        <a:latin typeface="Museo Sans For Dell" panose="02000000000000000000" pitchFamily="2" charset="0"/>
                      </a:rPr>
                      <a:t>Festival</a:t>
                    </a:r>
                    <a:endParaRPr lang="es-MX" sz="1500" dirty="0">
                      <a:latin typeface="Museo Sans For Dell" panose="02000000000000000000" pitchFamily="2" charset="0"/>
                    </a:endParaRPr>
                  </a:p>
                </p:txBody>
              </p:sp>
              <p:sp>
                <p:nvSpPr>
                  <p:cNvPr id="43" name="Shape 4"/>
                  <p:cNvSpPr/>
                  <p:nvPr/>
                </p:nvSpPr>
                <p:spPr>
                  <a:xfrm>
                    <a:off x="355363" y="2619272"/>
                    <a:ext cx="1336450" cy="114893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0005" tIns="40005" rIns="40005" bIns="40005" numCol="1" spcCol="1270" anchor="ctr" anchorCtr="0">
                    <a:noAutofit/>
                  </a:bodyPr>
                  <a:lstStyle/>
                  <a:p>
                    <a:pPr algn="ctr" defTabSz="140017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s-MX" sz="3300"/>
                  </a:p>
                </p:txBody>
              </p:sp>
            </p:grpSp>
          </p:grpSp>
          <p:sp>
            <p:nvSpPr>
              <p:cNvPr id="38" name="Shape 10"/>
              <p:cNvSpPr/>
              <p:nvPr/>
            </p:nvSpPr>
            <p:spPr>
              <a:xfrm>
                <a:off x="2702244" y="3751318"/>
                <a:ext cx="2262417" cy="2380034"/>
              </a:xfrm>
              <a:prstGeom prst="gear9">
                <a:avLst/>
              </a:prstGeom>
              <a:solidFill>
                <a:srgbClr val="FC572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es-MX" sz="1400" dirty="0" smtClean="0">
                  <a:latin typeface="Museo Sans For Dell" panose="02000000000000000000" pitchFamily="2" charset="0"/>
                </a:endParaRPr>
              </a:p>
              <a:p>
                <a:pPr algn="ctr"/>
                <a:r>
                  <a:rPr lang="es-MX" sz="1400" dirty="0" smtClean="0">
                    <a:latin typeface="Museo Sans For Dell" panose="02000000000000000000" pitchFamily="2" charset="0"/>
                  </a:rPr>
                  <a:t>Eco-club</a:t>
                </a:r>
                <a:endParaRPr lang="es-MX" sz="1400" dirty="0">
                  <a:latin typeface="Museo Sans For Dell" panose="02000000000000000000" pitchFamily="2" charset="0"/>
                </a:endParaRPr>
              </a:p>
              <a:p>
                <a:pPr algn="ctr"/>
                <a:r>
                  <a:rPr lang="es-MX" sz="1400" dirty="0" err="1">
                    <a:latin typeface="Museo Sans For Dell" panose="02000000000000000000" pitchFamily="2" charset="0"/>
                  </a:rPr>
                  <a:t>Interships</a:t>
                </a:r>
                <a:endParaRPr lang="es-MX" sz="1400" dirty="0">
                  <a:latin typeface="Museo Sans For Dell" panose="02000000000000000000" pitchFamily="2" charset="0"/>
                </a:endParaRPr>
              </a:p>
              <a:p>
                <a:pPr algn="ctr"/>
                <a:r>
                  <a:rPr lang="es-MX" sz="1400" dirty="0" err="1">
                    <a:latin typeface="Museo Sans For Dell" panose="02000000000000000000" pitchFamily="2" charset="0"/>
                  </a:rPr>
                  <a:t>Shcolarships</a:t>
                </a:r>
                <a:endParaRPr lang="es-MX" sz="1400" dirty="0">
                  <a:latin typeface="Museo Sans For Dell" panose="02000000000000000000" pitchFamily="2" charset="0"/>
                </a:endParaRPr>
              </a:p>
            </p:txBody>
          </p:sp>
          <p:sp>
            <p:nvSpPr>
              <p:cNvPr id="39" name="Circular Arrow 14"/>
              <p:cNvSpPr/>
              <p:nvPr/>
            </p:nvSpPr>
            <p:spPr>
              <a:xfrm rot="8098738">
                <a:off x="344464" y="3005087"/>
                <a:ext cx="2580756" cy="2580756"/>
              </a:xfrm>
              <a:prstGeom prst="circularArrow">
                <a:avLst>
                  <a:gd name="adj1" fmla="val 4688"/>
                  <a:gd name="adj2" fmla="val 299029"/>
                  <a:gd name="adj3" fmla="val 2502228"/>
                  <a:gd name="adj4" fmla="val 15891634"/>
                  <a:gd name="adj5" fmla="val 5469"/>
                </a:avLst>
              </a:prstGeom>
              <a:solidFill>
                <a:srgbClr val="00B0F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6639" y="677227"/>
            <a:ext cx="538664" cy="5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58423" y="548680"/>
            <a:ext cx="3466728" cy="1143000"/>
          </a:xfrm>
        </p:spPr>
        <p:txBody>
          <a:bodyPr>
            <a:noAutofit/>
          </a:bodyPr>
          <a:lstStyle/>
          <a:p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Outcome</a:t>
            </a:r>
            <a:r>
              <a:rPr lang="es-MX" sz="4000" b="1" dirty="0" smtClean="0">
                <a:solidFill>
                  <a:schemeClr val="accent6"/>
                </a:solidFill>
                <a:latin typeface="Always Together" pitchFamily="50" charset="0"/>
              </a:rPr>
              <a:t>: </a:t>
            </a:r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Innovated</a:t>
            </a:r>
            <a:r>
              <a:rPr lang="es-MX" sz="40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4000" b="1" dirty="0" err="1" smtClean="0">
                <a:solidFill>
                  <a:schemeClr val="accent6"/>
                </a:solidFill>
                <a:latin typeface="Always Together" pitchFamily="50" charset="0"/>
              </a:rPr>
              <a:t>approach</a:t>
            </a:r>
            <a:endParaRPr lang="es-MX" sz="4000" b="1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14649"/>
          <a:stretch/>
        </p:blipFill>
        <p:spPr>
          <a:xfrm>
            <a:off x="251520" y="836712"/>
            <a:ext cx="5236879" cy="47525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66435" y="2276872"/>
            <a:ext cx="3250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Museo Sans Rounded 300" panose="02000000000000000000" pitchFamily="50" charset="0"/>
              </a:rPr>
              <a:t>1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year</a:t>
            </a:r>
            <a:r>
              <a:rPr lang="es-MX" sz="2400" dirty="0" smtClean="0">
                <a:latin typeface="Museo Sans Rounded 300" panose="02000000000000000000" pitchFamily="50" charset="0"/>
              </a:rPr>
              <a:t>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last</a:t>
            </a:r>
            <a:endParaRPr lang="es-MX" sz="2400" dirty="0" smtClean="0">
              <a:latin typeface="Museo Sans Rounded 300" panose="02000000000000000000" pitchFamily="50" charset="0"/>
            </a:endParaRPr>
          </a:p>
          <a:p>
            <a:endParaRPr lang="es-MX" sz="2400" dirty="0">
              <a:latin typeface="Museo Sans Rounded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>
                <a:latin typeface="Museo Sans Rounded 300" panose="02000000000000000000" pitchFamily="50" charset="0"/>
              </a:rPr>
              <a:t>Scientific</a:t>
            </a:r>
            <a:r>
              <a:rPr lang="es-MX" sz="2400" dirty="0" smtClean="0">
                <a:latin typeface="Museo Sans Rounded 300" panose="02000000000000000000" pitchFamily="50" charset="0"/>
              </a:rPr>
              <a:t>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process</a:t>
            </a:r>
            <a:r>
              <a:rPr lang="es-MX" sz="2400" dirty="0" smtClean="0">
                <a:latin typeface="Museo Sans Rounded 300" panose="02000000000000000000" pitchFamily="50" charset="0"/>
              </a:rPr>
              <a:t>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apply</a:t>
            </a:r>
            <a:r>
              <a:rPr lang="es-MX" sz="2400" dirty="0" smtClean="0">
                <a:latin typeface="Museo Sans Rounded 300" panose="02000000000000000000" pitchFamily="50" charset="0"/>
              </a:rPr>
              <a:t> a local </a:t>
            </a:r>
            <a:r>
              <a:rPr lang="es-MX" sz="2400" dirty="0" err="1" smtClean="0">
                <a:latin typeface="Museo Sans Rounded 300" panose="02000000000000000000" pitchFamily="50" charset="0"/>
              </a:rPr>
              <a:t>issue</a:t>
            </a:r>
            <a:endParaRPr lang="es-MX" sz="2400" dirty="0" smtClean="0">
              <a:latin typeface="Museo Sans Rounded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 smtClean="0">
              <a:latin typeface="Museo Sans Rounded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Museo Sans Rounded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Museo Sans Rounde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err="1">
                <a:solidFill>
                  <a:schemeClr val="accent6"/>
                </a:solidFill>
                <a:latin typeface="Always Together" pitchFamily="50" charset="0"/>
              </a:rPr>
              <a:t>Lessons</a:t>
            </a:r>
            <a:r>
              <a:rPr lang="es-MX" sz="6600" b="1" dirty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6600" b="1" dirty="0" err="1">
                <a:solidFill>
                  <a:schemeClr val="accent6"/>
                </a:solidFill>
                <a:latin typeface="Always Together" pitchFamily="50" charset="0"/>
              </a:rPr>
              <a:t>learned</a:t>
            </a:r>
            <a:endParaRPr lang="es-MX" sz="66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06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Museo Sans Rounded 300" pitchFamily="50" charset="0"/>
              </a:rPr>
              <a:t>Social-environmental </a:t>
            </a:r>
            <a:r>
              <a:rPr lang="en-US" sz="1600" dirty="0">
                <a:latin typeface="Museo Sans Rounded 300" pitchFamily="50" charset="0"/>
              </a:rPr>
              <a:t>context is important to </a:t>
            </a:r>
            <a:r>
              <a:rPr lang="en-US" sz="1600" dirty="0" smtClean="0">
                <a:latin typeface="Museo Sans Rounded 300" pitchFamily="50" charset="0"/>
              </a:rPr>
              <a:t>design educational experiences, also is </a:t>
            </a:r>
            <a:r>
              <a:rPr lang="en-US" sz="1600" dirty="0" err="1" smtClean="0">
                <a:latin typeface="Museo Sans Rounded 300" pitchFamily="50" charset="0"/>
              </a:rPr>
              <a:t>importa</a:t>
            </a:r>
            <a:r>
              <a:rPr lang="en-US" sz="1600" dirty="0" smtClean="0">
                <a:latin typeface="Museo Sans Rounded 300" pitchFamily="50" charset="0"/>
              </a:rPr>
              <a:t> involve </a:t>
            </a:r>
            <a:r>
              <a:rPr lang="en-US" sz="1600" dirty="0" err="1" smtClean="0">
                <a:latin typeface="Museo Sans Rounded 300" pitchFamily="50" charset="0"/>
              </a:rPr>
              <a:t>th</a:t>
            </a:r>
            <a:r>
              <a:rPr lang="en-US" sz="1600" dirty="0" smtClean="0">
                <a:latin typeface="Museo Sans Rounded 300" pitchFamily="50" charset="0"/>
              </a:rPr>
              <a:t> community.</a:t>
            </a:r>
          </a:p>
          <a:p>
            <a:pPr marL="0" indent="0">
              <a:buNone/>
            </a:pPr>
            <a:endParaRPr lang="en-US" sz="1600" dirty="0">
              <a:latin typeface="Museo Sans Rounded 300" pitchFamily="50" charset="0"/>
            </a:endParaRPr>
          </a:p>
          <a:p>
            <a:r>
              <a:rPr lang="es-EC" altLang="x-none" sz="1600" dirty="0" err="1" smtClean="0">
                <a:latin typeface="Museo Sans Rounded 300" panose="02000000000000000000" pitchFamily="50" charset="0"/>
              </a:rPr>
              <a:t>Our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role has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beeing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provide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:</a:t>
            </a:r>
            <a:endParaRPr lang="es-EC" altLang="x-none" sz="1600" dirty="0">
              <a:latin typeface="Museo Sans Rounded 300" panose="02000000000000000000" pitchFamily="50" charset="0"/>
            </a:endParaRPr>
          </a:p>
          <a:p>
            <a:pPr marL="471488" lvl="1" indent="-171450"/>
            <a:r>
              <a:rPr lang="es-EC" altLang="x-none" sz="1600" dirty="0" err="1">
                <a:latin typeface="Museo Sans Rounded 300" panose="02000000000000000000" pitchFamily="50" charset="0"/>
              </a:rPr>
              <a:t>Safe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space</a:t>
            </a:r>
            <a:endParaRPr lang="es-EC" altLang="x-none" sz="1600" dirty="0">
              <a:latin typeface="Museo Sans Rounded 300" panose="02000000000000000000" pitchFamily="50" charset="0"/>
            </a:endParaRPr>
          </a:p>
          <a:p>
            <a:pPr marL="471488" lvl="1" indent="-171450"/>
            <a:r>
              <a:rPr lang="es-EC" altLang="x-none" sz="1600" dirty="0" err="1">
                <a:latin typeface="Museo Sans Rounded 300" panose="02000000000000000000" pitchFamily="50" charset="0"/>
              </a:rPr>
              <a:t>Support</a:t>
            </a:r>
            <a:r>
              <a:rPr lang="es-EC" altLang="x-none" sz="1600" dirty="0">
                <a:latin typeface="Museo Sans Rounded 300" panose="02000000000000000000" pitchFamily="50" charset="0"/>
              </a:rPr>
              <a:t> and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coaching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to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developed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their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 smtClean="0">
                <a:latin typeface="Museo Sans Rounded 300" panose="02000000000000000000" pitchFamily="50" charset="0"/>
              </a:rPr>
              <a:t>own</a:t>
            </a:r>
            <a:r>
              <a:rPr lang="es-EC" altLang="x-none" sz="1600" dirty="0" smtClean="0">
                <a:latin typeface="Museo Sans Rounded 300" panose="02000000000000000000" pitchFamily="50" charset="0"/>
              </a:rPr>
              <a:t> ideas</a:t>
            </a:r>
            <a:endParaRPr lang="es-EC" altLang="x-none" sz="1600" dirty="0">
              <a:latin typeface="Museo Sans Rounded 300" panose="02000000000000000000" pitchFamily="50" charset="0"/>
            </a:endParaRPr>
          </a:p>
          <a:p>
            <a:pPr marL="471488" lvl="1" indent="-171450"/>
            <a:r>
              <a:rPr lang="es-EC" altLang="x-none" sz="1600" dirty="0" err="1">
                <a:latin typeface="Museo Sans Rounded 300" panose="02000000000000000000" pitchFamily="50" charset="0"/>
              </a:rPr>
              <a:t>Connections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with</a:t>
            </a:r>
            <a:r>
              <a:rPr lang="es-EC" altLang="x-none" sz="1600" dirty="0">
                <a:latin typeface="Museo Sans Rounded 300" panose="02000000000000000000" pitchFamily="50" charset="0"/>
              </a:rPr>
              <a:t> a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broader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network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or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partners</a:t>
            </a:r>
            <a:endParaRPr lang="es-EC" altLang="x-none" sz="1600" dirty="0">
              <a:latin typeface="Museo Sans Rounded 300" panose="02000000000000000000" pitchFamily="50" charset="0"/>
            </a:endParaRPr>
          </a:p>
          <a:p>
            <a:pPr marL="471488" lvl="1" indent="-171450"/>
            <a:r>
              <a:rPr lang="es-EC" altLang="x-none" sz="1600" dirty="0">
                <a:latin typeface="Museo Sans Rounded 300" panose="02000000000000000000" pitchFamily="50" charset="0"/>
              </a:rPr>
              <a:t>Long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term</a:t>
            </a:r>
            <a:r>
              <a:rPr lang="es-EC" altLang="x-none" sz="1600" dirty="0">
                <a:latin typeface="Museo Sans Rounded 300" panose="02000000000000000000" pitchFamily="50" charset="0"/>
              </a:rPr>
              <a:t> </a:t>
            </a:r>
            <a:r>
              <a:rPr lang="es-EC" altLang="x-none" sz="1600" dirty="0" err="1">
                <a:latin typeface="Museo Sans Rounded 300" panose="02000000000000000000" pitchFamily="50" charset="0"/>
              </a:rPr>
              <a:t>follow</a:t>
            </a:r>
            <a:r>
              <a:rPr lang="es-EC" altLang="x-none" sz="1600" dirty="0">
                <a:latin typeface="Museo Sans Rounded 300" panose="02000000000000000000" pitchFamily="50" charset="0"/>
              </a:rPr>
              <a:t> up</a:t>
            </a:r>
          </a:p>
          <a:p>
            <a:pPr marL="0" indent="0">
              <a:buNone/>
            </a:pPr>
            <a:endParaRPr lang="en-US" sz="1600" dirty="0">
              <a:latin typeface="Museo Sans Rounded 300" pitchFamily="50" charset="0"/>
            </a:endParaRPr>
          </a:p>
          <a:p>
            <a:r>
              <a:rPr lang="en-US" sz="1600" dirty="0">
                <a:latin typeface="Museo Sans Rounded 300" pitchFamily="50" charset="0"/>
              </a:rPr>
              <a:t>It is important to </a:t>
            </a:r>
            <a:r>
              <a:rPr lang="en-US" sz="1600" dirty="0" smtClean="0">
                <a:latin typeface="Museo Sans Rounded 300" pitchFamily="50" charset="0"/>
              </a:rPr>
              <a:t>safe spaces </a:t>
            </a:r>
            <a:r>
              <a:rPr lang="en-US" sz="1600" dirty="0">
                <a:latin typeface="Museo Sans Rounded 300" pitchFamily="50" charset="0"/>
              </a:rPr>
              <a:t>for the youth to </a:t>
            </a:r>
            <a:r>
              <a:rPr lang="en-US" sz="1600" dirty="0" smtClean="0">
                <a:latin typeface="Museo Sans Rounded 300" pitchFamily="50" charset="0"/>
              </a:rPr>
              <a:t>get together, organize, reflect</a:t>
            </a:r>
            <a:r>
              <a:rPr lang="en-US" sz="1600" dirty="0">
                <a:latin typeface="Museo Sans Rounded 300" pitchFamily="50" charset="0"/>
              </a:rPr>
              <a:t>, dialogue and generate action to solve problems of their community.</a:t>
            </a:r>
          </a:p>
          <a:p>
            <a:endParaRPr lang="en-US" sz="1600" dirty="0">
              <a:latin typeface="Museo Sans Rounded 300" pitchFamily="50" charset="0"/>
            </a:endParaRPr>
          </a:p>
          <a:p>
            <a:r>
              <a:rPr lang="en-US" sz="1600" dirty="0">
                <a:latin typeface="Museo Sans Rounded 300" pitchFamily="50" charset="0"/>
              </a:rPr>
              <a:t>Through several contacts with students in a shorter time we </a:t>
            </a:r>
            <a:r>
              <a:rPr lang="en-US" sz="1600" dirty="0" smtClean="0">
                <a:latin typeface="Museo Sans Rounded 300" pitchFamily="50" charset="0"/>
              </a:rPr>
              <a:t>were </a:t>
            </a:r>
            <a:r>
              <a:rPr lang="en-US" sz="1600" dirty="0">
                <a:latin typeface="Museo Sans Rounded 300" pitchFamily="50" charset="0"/>
              </a:rPr>
              <a:t>able to </a:t>
            </a:r>
            <a:r>
              <a:rPr lang="en-US" sz="1600" dirty="0" smtClean="0">
                <a:latin typeface="Museo Sans Rounded 300" pitchFamily="50" charset="0"/>
              </a:rPr>
              <a:t>maximize </a:t>
            </a:r>
            <a:r>
              <a:rPr lang="en-US" sz="1600" dirty="0">
                <a:latin typeface="Museo Sans Rounded 300" pitchFamily="50" charset="0"/>
              </a:rPr>
              <a:t>the development of knowledge, </a:t>
            </a:r>
            <a:r>
              <a:rPr lang="en-US" sz="1600" dirty="0" smtClean="0">
                <a:latin typeface="Museo Sans Rounded 300" pitchFamily="50" charset="0"/>
              </a:rPr>
              <a:t>competences </a:t>
            </a:r>
            <a:r>
              <a:rPr lang="en-US" sz="1600" dirty="0">
                <a:latin typeface="Museo Sans Rounded 300" pitchFamily="50" charset="0"/>
              </a:rPr>
              <a:t>as well as provide more space to develop their own dispositions and behaviors</a:t>
            </a:r>
          </a:p>
          <a:p>
            <a:endParaRPr lang="en-US" sz="1600" dirty="0" smtClean="0">
              <a:latin typeface="Museo Sans Rounded 300" pitchFamily="50" charset="0"/>
            </a:endParaRPr>
          </a:p>
          <a:p>
            <a:endParaRPr lang="en-US" sz="1600" dirty="0">
              <a:latin typeface="Museo Sans Rounded 300" pitchFamily="50" charset="0"/>
            </a:endParaRPr>
          </a:p>
          <a:p>
            <a:endParaRPr lang="es-MX" sz="1600" dirty="0">
              <a:latin typeface="Museo Sans Rounde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1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2394" y="252167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2005</a:t>
            </a:r>
            <a:endParaRPr lang="es-MX" sz="2800" b="1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0" y="3407745"/>
            <a:ext cx="9144000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04807" y="3321651"/>
            <a:ext cx="216024" cy="2160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" y="3645686"/>
            <a:ext cx="680849" cy="625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6" y="5055732"/>
            <a:ext cx="769664" cy="6474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39199" t="22641" r="50864" b="58656"/>
          <a:stretch/>
        </p:blipFill>
        <p:spPr>
          <a:xfrm>
            <a:off x="372394" y="4214338"/>
            <a:ext cx="779813" cy="8231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263" y="3589591"/>
            <a:ext cx="618546" cy="656677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1908512" y="3299733"/>
            <a:ext cx="216024" cy="2160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1490150" y="2530292"/>
            <a:ext cx="12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2006</a:t>
            </a:r>
            <a:endParaRPr lang="es-MX" sz="2800" b="1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51681" y="2487635"/>
            <a:ext cx="104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/>
                </a:solidFill>
                <a:latin typeface="Always Together" pitchFamily="50" charset="0"/>
              </a:rPr>
              <a:t>2011</a:t>
            </a:r>
            <a:endParaRPr lang="es-MX" sz="4400" dirty="0">
              <a:solidFill>
                <a:schemeClr val="accent5"/>
              </a:solidFill>
              <a:latin typeface="Always Together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42030" y="3299733"/>
            <a:ext cx="216024" cy="2160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/>
          <p:cNvSpPr txBox="1"/>
          <p:nvPr/>
        </p:nvSpPr>
        <p:spPr>
          <a:xfrm>
            <a:off x="4401673" y="2497245"/>
            <a:ext cx="337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2012 EPI </a:t>
            </a:r>
            <a:r>
              <a:rPr lang="es-MX" sz="4400" b="1" dirty="0" err="1" smtClean="0">
                <a:solidFill>
                  <a:schemeClr val="accent6"/>
                </a:solidFill>
                <a:latin typeface="Always Together" pitchFamily="50" charset="0"/>
              </a:rPr>
              <a:t>wheel</a:t>
            </a:r>
            <a:endParaRPr lang="es-MX" sz="4400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725845" y="3341960"/>
            <a:ext cx="216024" cy="2160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6300192" y="265234"/>
            <a:ext cx="2664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dirty="0" err="1" smtClean="0">
                <a:solidFill>
                  <a:schemeClr val="accent6"/>
                </a:solidFill>
                <a:latin typeface="Always Together" pitchFamily="50" charset="0"/>
              </a:rPr>
              <a:t>Outcomes</a:t>
            </a:r>
            <a:endParaRPr lang="es-MX" sz="3600" dirty="0" smtClean="0">
              <a:solidFill>
                <a:schemeClr val="accent6"/>
              </a:solidFill>
              <a:latin typeface="Always Togethe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altLang="x-none" b="1" dirty="0" smtClean="0">
                <a:solidFill>
                  <a:schemeClr val="accent6"/>
                </a:solidFill>
                <a:latin typeface="Museo Sans Rounded 300" panose="02000000000000000000" pitchFamily="50" charset="0"/>
              </a:rPr>
              <a:t>10-12%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environmental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literacy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increasement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trhrough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the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field</a:t>
            </a:r>
            <a:r>
              <a:rPr lang="es-EC" altLang="x-none" dirty="0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 </a:t>
            </a:r>
            <a:r>
              <a:rPr lang="es-EC" altLang="x-none" dirty="0" err="1" smtClean="0">
                <a:solidFill>
                  <a:schemeClr val="tx2">
                    <a:lumMod val="50000"/>
                  </a:schemeClr>
                </a:solidFill>
                <a:latin typeface="Museo Sans Rounded 300" panose="02000000000000000000" pitchFamily="50" charset="0"/>
              </a:rPr>
              <a:t>experience</a:t>
            </a:r>
            <a:endParaRPr lang="es-EC" altLang="x-none" dirty="0" smtClean="0">
              <a:solidFill>
                <a:schemeClr val="tx2">
                  <a:lumMod val="50000"/>
                </a:schemeClr>
              </a:solidFill>
              <a:latin typeface="Museo Sans Rounded 300" panose="02000000000000000000" pitchFamily="50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321568" y="3613407"/>
            <a:ext cx="4602419" cy="1300150"/>
            <a:chOff x="4321568" y="3613407"/>
            <a:chExt cx="4602419" cy="130015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568" y="3613407"/>
              <a:ext cx="1240602" cy="130015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562170" y="4147039"/>
              <a:ext cx="3361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latin typeface="Museo Sans Rounded 300" panose="02000000000000000000" pitchFamily="50" charset="0"/>
                </a:rPr>
                <a:t>PRE-POST </a:t>
              </a:r>
              <a:r>
                <a:rPr lang="es-MX" sz="2400" dirty="0" err="1" smtClean="0">
                  <a:latin typeface="Museo Sans Rounded 300" panose="02000000000000000000" pitchFamily="50" charset="0"/>
                </a:rPr>
                <a:t>evaluation</a:t>
              </a:r>
              <a:endParaRPr lang="es-MX" sz="2400" dirty="0">
                <a:latin typeface="Museo Sans Rounded 300" panose="02000000000000000000" pitchFamily="50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89494" y="3613407"/>
            <a:ext cx="760181" cy="2896805"/>
            <a:chOff x="3489494" y="3613407"/>
            <a:chExt cx="760181" cy="2896805"/>
          </a:xfrm>
        </p:grpSpPr>
        <p:grpSp>
          <p:nvGrpSpPr>
            <p:cNvPr id="22" name="Grupo 21"/>
            <p:cNvGrpSpPr/>
            <p:nvPr/>
          </p:nvGrpSpPr>
          <p:grpSpPr>
            <a:xfrm>
              <a:off x="3504350" y="3613407"/>
              <a:ext cx="745325" cy="2175971"/>
              <a:chOff x="3104738" y="3672561"/>
              <a:chExt cx="750619" cy="2175971"/>
            </a:xfrm>
          </p:grpSpPr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4738" y="5137008"/>
                <a:ext cx="750619" cy="711524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4003" y="3672561"/>
                <a:ext cx="657381" cy="667143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4738" y="4366315"/>
                <a:ext cx="712377" cy="731718"/>
              </a:xfrm>
              <a:prstGeom prst="rect">
                <a:avLst/>
              </a:prstGeom>
            </p:spPr>
          </p:pic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89494" y="5841570"/>
              <a:ext cx="685787" cy="668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4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5886" y="1322766"/>
            <a:ext cx="48331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Environmental education is most effective</a:t>
            </a:r>
          </a:p>
          <a:p>
            <a:pPr algn="r"/>
            <a:r>
              <a:rPr lang="en-US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when it speaks to local issues, problems, and</a:t>
            </a:r>
          </a:p>
          <a:p>
            <a:pPr algn="r"/>
            <a:r>
              <a:rPr lang="en-US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priorities. People are more likely to participate</a:t>
            </a:r>
          </a:p>
          <a:p>
            <a:pPr algn="r"/>
            <a:r>
              <a:rPr lang="en-US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in and benefit from environmental education</a:t>
            </a:r>
          </a:p>
          <a:p>
            <a:pPr algn="r"/>
            <a:r>
              <a:rPr lang="en-US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if they see the direct link to personal as well as</a:t>
            </a:r>
          </a:p>
          <a:p>
            <a:pPr algn="r"/>
            <a:r>
              <a:rPr lang="es-MX" sz="2400" i="1" dirty="0" err="1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community</a:t>
            </a:r>
            <a:r>
              <a:rPr lang="es-MX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 </a:t>
            </a:r>
            <a:r>
              <a:rPr lang="es-MX" sz="2400" i="1" dirty="0" err="1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well-being</a:t>
            </a:r>
            <a:r>
              <a:rPr lang="es-MX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.</a:t>
            </a:r>
          </a:p>
          <a:p>
            <a:pPr algn="r"/>
            <a:r>
              <a:rPr lang="es-MX" sz="2100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— U.S. EPA</a:t>
            </a:r>
            <a:r>
              <a:rPr lang="es-MX" sz="825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2</a:t>
            </a:r>
            <a:endParaRPr lang="es-MX" sz="2400" dirty="0">
              <a:latin typeface="Always Together" pitchFamily="50" charset="0"/>
              <a:ea typeface="Microsoft Yi Baiti" panose="03000500000000000000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45886" y="4401108"/>
            <a:ext cx="4833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In memoriam</a:t>
            </a:r>
          </a:p>
          <a:p>
            <a:pPr algn="r"/>
            <a:r>
              <a:rPr lang="es-MX" sz="2400" i="1" dirty="0" smtClean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Pepe </a:t>
            </a:r>
            <a:r>
              <a:rPr lang="es-MX" sz="2400" i="1" dirty="0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Marcos-</a:t>
            </a:r>
            <a:r>
              <a:rPr lang="es-MX" sz="2400" i="1" dirty="0" err="1">
                <a:solidFill>
                  <a:srgbClr val="4D4D4F"/>
                </a:solidFill>
                <a:latin typeface="Always Together" pitchFamily="50" charset="0"/>
                <a:ea typeface="Microsoft Yi Baiti" panose="03000500000000000000" pitchFamily="66" charset="0"/>
              </a:rPr>
              <a:t>Iga</a:t>
            </a:r>
            <a:endParaRPr lang="es-MX" sz="2400" dirty="0">
              <a:latin typeface="Always Together" pitchFamily="50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EPI-CR\Downloads\Primary Logo_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721"/>
            <a:ext cx="3331637" cy="7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208"/>
            <a:ext cx="5903490" cy="62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3"/>
          <p:cNvSpPr txBox="1"/>
          <p:nvPr/>
        </p:nvSpPr>
        <p:spPr>
          <a:xfrm>
            <a:off x="1375864" y="2625232"/>
            <a:ext cx="302433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cap="small" dirty="0">
                <a:solidFill>
                  <a:schemeClr val="accent5"/>
                </a:solidFill>
                <a:latin typeface="Always Together" pitchFamily="50" charset="0"/>
                <a:ea typeface="+mj-ea"/>
                <a:cs typeface="+mj-cs"/>
              </a:rPr>
              <a:t>Our Mission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039437" y="3279893"/>
            <a:ext cx="3697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Museo Sans Rounded 300"/>
              </a:rPr>
              <a:t>improve and inspire science education and conservation efforts worldwide through field-based student-scientist partnerships</a:t>
            </a:r>
          </a:p>
        </p:txBody>
      </p:sp>
    </p:spTree>
    <p:extLst>
      <p:ext uri="{BB962C8B-B14F-4D97-AF65-F5344CB8AC3E}">
        <p14:creationId xmlns:p14="http://schemas.microsoft.com/office/powerpoint/2010/main" val="546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62" y="871512"/>
            <a:ext cx="5427938" cy="5605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02" y="228600"/>
            <a:ext cx="2838698" cy="3915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471746" y="1000181"/>
            <a:ext cx="1005254" cy="44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04820" y="1805354"/>
            <a:ext cx="1677180" cy="368104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511" y="178873"/>
            <a:ext cx="611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  <a:latin typeface="Always Together" pitchFamily="50" charset="0"/>
              </a:rPr>
              <a:t>Baja California Sur</a:t>
            </a:r>
            <a:endParaRPr lang="en-US" sz="5400" b="1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2375118"/>
            <a:ext cx="44430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Youngest state in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Population: 799,849 (0.6% of Mexico)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86% urban/ 14% 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2,705km of coastline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946" y="4159984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250 bird species (resident and migratory)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Gulf of California named, “World’s aquarium”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35% of the earth’s marine mammals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800 species of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4" y="6259203"/>
            <a:ext cx="1944466" cy="4096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511" y="5121985"/>
            <a:ext cx="72105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Museo Sans Rounded 300" pitchFamily="50" charset="0"/>
              </a:rPr>
              <a:t>44%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of the state’s surface is dedicated for “conservation”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useo Sans Rounded 3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729" y="2041157"/>
            <a:ext cx="569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Political &amp; Geography</a:t>
            </a:r>
            <a:endParaRPr lang="en-US" sz="2400" b="1" dirty="0">
              <a:solidFill>
                <a:schemeClr val="accent5"/>
              </a:solidFill>
              <a:latin typeface="Museo Sans Rounded 3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511" y="3729335"/>
            <a:ext cx="569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Wildlife</a:t>
            </a:r>
            <a:endParaRPr lang="en-US" sz="2400" b="1" dirty="0">
              <a:solidFill>
                <a:schemeClr val="accent5"/>
              </a:solidFill>
              <a:latin typeface="Museo Sans Rounded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1"/>
      <p:bldP spid="22" grpId="2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5943600" cy="5943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1767"/>
            <a:ext cx="5427938" cy="56054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427938" cy="5605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1767"/>
            <a:ext cx="5427938" cy="5605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427938" cy="5605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831" y="29718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Major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international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tourism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developments</a:t>
            </a: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Landscape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modification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(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mangrove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deforestation</a:t>
            </a: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Air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pollution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High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migration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rate</a:t>
            </a: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Urbanization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Poor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water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management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Lack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of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waste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management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plan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Oil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spills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Overfishing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Mining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concessions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015" y="1927077"/>
            <a:ext cx="384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Socio-environmental 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challenges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6232419"/>
            <a:ext cx="1944466" cy="40967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924800" y="5943600"/>
            <a:ext cx="703538" cy="70353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614904" y="3124200"/>
            <a:ext cx="1329269" cy="2151338"/>
            <a:chOff x="7313908" y="4495800"/>
            <a:chExt cx="1329269" cy="2151338"/>
          </a:xfrm>
        </p:grpSpPr>
        <p:sp>
          <p:nvSpPr>
            <p:cNvPr id="25" name="Oval 24"/>
            <p:cNvSpPr/>
            <p:nvPr/>
          </p:nvSpPr>
          <p:spPr>
            <a:xfrm>
              <a:off x="7313908" y="4495800"/>
              <a:ext cx="733217" cy="733217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09960" y="5913921"/>
              <a:ext cx="733217" cy="733217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7210956" y="4542321"/>
            <a:ext cx="739923" cy="73992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755742" y="636262"/>
            <a:ext cx="4486931" cy="4975876"/>
            <a:chOff x="4114800" y="384337"/>
            <a:chExt cx="4486931" cy="4975876"/>
          </a:xfrm>
        </p:grpSpPr>
        <p:sp>
          <p:nvSpPr>
            <p:cNvPr id="41" name="Oval 40"/>
            <p:cNvSpPr/>
            <p:nvPr/>
          </p:nvSpPr>
          <p:spPr>
            <a:xfrm>
              <a:off x="4114800" y="1015075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00600" y="384337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53000" y="1927077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98937" y="3769589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915931" y="4674413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808348" y="2474189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3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4" grpId="0" uiExpand="1" animBg="1"/>
      <p:bldP spid="34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31" y="5673742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accent5"/>
                </a:solidFill>
                <a:latin typeface="Museo Sans Rounded 300" pitchFamily="50" charset="0"/>
              </a:rPr>
              <a:t>11%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is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part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of a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group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(Encuesta Nacional de Juventud, 2010)</a:t>
            </a:r>
          </a:p>
          <a:p>
            <a:r>
              <a:rPr lang="es-MX" sz="2800" b="1" dirty="0" smtClean="0">
                <a:solidFill>
                  <a:schemeClr val="accent5"/>
                </a:solidFill>
                <a:latin typeface="Museo Sans Rounded 300" pitchFamily="50" charset="0"/>
              </a:rPr>
              <a:t>5%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volunteer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and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community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work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(ENIGH, 2010)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615" y="96203"/>
            <a:ext cx="8255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  <a:latin typeface="Always Together" pitchFamily="50" charset="0"/>
              </a:rPr>
              <a:t>Education &amp; Youth Participation </a:t>
            </a:r>
          </a:p>
          <a:p>
            <a:r>
              <a:rPr lang="en-US" sz="4800" b="1" dirty="0" smtClean="0">
                <a:solidFill>
                  <a:schemeClr val="accent6"/>
                </a:solidFill>
                <a:latin typeface="Always Together" pitchFamily="50" charset="0"/>
              </a:rPr>
              <a:t>in Mexico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151" y="1508073"/>
            <a:ext cx="618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 smtClean="0">
                <a:solidFill>
                  <a:schemeClr val="accent5"/>
                </a:solidFill>
                <a:latin typeface="Museo Sans Rounded 300" pitchFamily="50" charset="0"/>
              </a:rPr>
              <a:t>Academic</a:t>
            </a:r>
            <a:r>
              <a:rPr lang="es-MX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 </a:t>
            </a:r>
            <a:r>
              <a:rPr lang="es-MX" sz="2400" b="1" dirty="0" err="1" smtClean="0">
                <a:solidFill>
                  <a:schemeClr val="accent5"/>
                </a:solidFill>
                <a:latin typeface="Museo Sans Rounded 300" pitchFamily="50" charset="0"/>
              </a:rPr>
              <a:t>achievement</a:t>
            </a:r>
            <a:r>
              <a:rPr lang="es-MX" sz="2400" b="1" dirty="0" smtClean="0">
                <a:solidFill>
                  <a:schemeClr val="accent5"/>
                </a:solidFill>
                <a:latin typeface="Museo Sans Rounded 300" pitchFamily="50" charset="0"/>
              </a:rPr>
              <a:t> </a:t>
            </a:r>
            <a:r>
              <a:rPr lang="es-MX" sz="2400" b="1" dirty="0" err="1" smtClean="0">
                <a:solidFill>
                  <a:schemeClr val="accent5"/>
                </a:solidFill>
                <a:latin typeface="Museo Sans Rounded 300" pitchFamily="50" charset="0"/>
              </a:rPr>
              <a:t>average</a:t>
            </a:r>
            <a:endParaRPr lang="es-MX" sz="2400" b="1" dirty="0" smtClean="0">
              <a:solidFill>
                <a:schemeClr val="accent5"/>
              </a:solidFill>
              <a:latin typeface="Museo Sans Rounded 3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1st grade of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high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 </a:t>
            </a:r>
            <a:r>
              <a:rPr lang="es-MX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Rounded 300" pitchFamily="50" charset="0"/>
              </a:rPr>
              <a:t>school</a:t>
            </a: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Rounded 3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17" y="5034814"/>
            <a:ext cx="513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5"/>
                </a:solidFill>
                <a:latin typeface="Museo Sans For Dell" panose="02000000000000000000" pitchFamily="2" charset="0"/>
              </a:rPr>
              <a:t>3 of 10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will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attend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University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11" y="2323192"/>
            <a:ext cx="3821993" cy="18949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511" y="2346790"/>
            <a:ext cx="3828619" cy="19951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05" y="2491043"/>
            <a:ext cx="2762259" cy="22960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511" y="2325025"/>
            <a:ext cx="3828619" cy="19467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9214" y="302092"/>
            <a:ext cx="1420906" cy="12420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81147" y="4700431"/>
            <a:ext cx="442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5"/>
                </a:solidFill>
                <a:latin typeface="Museo Sans For Dell" panose="02000000000000000000" pitchFamily="2" charset="0"/>
              </a:rPr>
              <a:t>8 of 10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will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attend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high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school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Museo Sans For Dell" panose="02000000000000000000" pitchFamily="2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454643" y="4325432"/>
            <a:ext cx="513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5"/>
                </a:solidFill>
                <a:latin typeface="Museo Sans For Dell" panose="02000000000000000000" pitchFamily="2" charset="0"/>
              </a:rPr>
              <a:t>9 </a:t>
            </a:r>
            <a:r>
              <a:rPr lang="es-MX" sz="2400" b="1" dirty="0">
                <a:solidFill>
                  <a:schemeClr val="accent5"/>
                </a:solidFill>
                <a:latin typeface="Museo Sans For Dell" panose="02000000000000000000" pitchFamily="2" charset="0"/>
              </a:rPr>
              <a:t>of 10 </a:t>
            </a:r>
            <a:r>
              <a:rPr lang="es-MX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will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attend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middle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 </a:t>
            </a:r>
            <a:r>
              <a:rPr lang="es-MX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For Dell" panose="02000000000000000000" pitchFamily="2" charset="0"/>
              </a:rPr>
              <a:t>school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Museo Sans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Grp="1"/>
          </p:cNvSpPr>
          <p:nvPr>
            <p:ph idx="1"/>
          </p:nvPr>
        </p:nvSpPr>
        <p:spPr>
          <a:xfrm>
            <a:off x="1567224" y="537098"/>
            <a:ext cx="270030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500" b="1" kern="0" cap="small" dirty="0">
                <a:solidFill>
                  <a:srgbClr val="EF8200"/>
                </a:solidFill>
                <a:latin typeface="Always Together" pitchFamily="50" charset="0"/>
                <a:ea typeface="+mj-ea"/>
                <a:cs typeface="+mj-cs"/>
              </a:rPr>
              <a:t>Our Vision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232937" y="1176829"/>
            <a:ext cx="3368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latin typeface="Museo Sans Rounded 300"/>
              </a:rPr>
              <a:t>create an ecologically literate society where the world’s youth are empowered to take an active role in building 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Museo Sans Rounded 300"/>
              </a:rPr>
              <a:t>sustainable communities**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48823" y="4921483"/>
            <a:ext cx="5829300" cy="5116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Museo Sans Rounded 300" pitchFamily="50" charset="0"/>
              </a:rPr>
              <a:t/>
            </a:r>
            <a:b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Museo Sans Rounded 300" pitchFamily="50" charset="0"/>
              </a:rPr>
            </a:br>
            <a:r>
              <a:rPr lang="es-MX" sz="1200" i="1" dirty="0">
                <a:latin typeface="Museo Sans Rounded 300" pitchFamily="50" charset="0"/>
              </a:rPr>
              <a:t>.</a:t>
            </a:r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0731"/>
            <a:ext cx="9144000" cy="31872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4127" y="3148790"/>
            <a:ext cx="85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useo Sans Rounded 300" pitchFamily="50" charset="0"/>
              </a:rPr>
              <a:t>**</a:t>
            </a:r>
            <a:r>
              <a:rPr lang="es-MX" sz="1200" dirty="0" err="1">
                <a:latin typeface="Museo Sans Rounded 300" pitchFamily="50" charset="0"/>
              </a:rPr>
              <a:t>group</a:t>
            </a:r>
            <a:r>
              <a:rPr lang="es-MX" sz="1200" dirty="0">
                <a:latin typeface="Museo Sans Rounded 300" pitchFamily="50" charset="0"/>
              </a:rPr>
              <a:t> of </a:t>
            </a:r>
            <a:r>
              <a:rPr lang="es-MX" sz="1200" dirty="0" err="1">
                <a:latin typeface="Museo Sans Rounded 300" pitchFamily="50" charset="0"/>
              </a:rPr>
              <a:t>people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who</a:t>
            </a:r>
            <a:r>
              <a:rPr lang="es-MX" sz="1200" dirty="0" smtClean="0">
                <a:latin typeface="Museo Sans Rounded 300" pitchFamily="50" charset="0"/>
              </a:rPr>
              <a:t> share </a:t>
            </a:r>
            <a:r>
              <a:rPr lang="es-MX" sz="1200" dirty="0" err="1" smtClean="0">
                <a:latin typeface="Museo Sans Rounded 300" pitchFamily="50" charset="0"/>
              </a:rPr>
              <a:t>the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same</a:t>
            </a:r>
            <a:r>
              <a:rPr lang="es-MX" sz="1200" dirty="0" smtClean="0">
                <a:latin typeface="Museo Sans Rounded 300" pitchFamily="50" charset="0"/>
              </a:rPr>
              <a:t> place and </a:t>
            </a:r>
            <a:r>
              <a:rPr lang="es-MX" sz="1200" dirty="0" err="1" smtClean="0">
                <a:latin typeface="Museo Sans Rounded 300" pitchFamily="50" charset="0"/>
              </a:rPr>
              <a:t>organize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themselves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to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prevent</a:t>
            </a:r>
            <a:r>
              <a:rPr lang="es-MX" sz="1200" dirty="0">
                <a:latin typeface="Museo Sans Rounded 300" pitchFamily="50" charset="0"/>
              </a:rPr>
              <a:t> and </a:t>
            </a:r>
            <a:r>
              <a:rPr lang="es-MX" sz="1200" dirty="0" err="1">
                <a:latin typeface="Museo Sans Rounded 300" pitchFamily="50" charset="0"/>
              </a:rPr>
              <a:t>solve</a:t>
            </a:r>
            <a:r>
              <a:rPr lang="es-MX" sz="1200" dirty="0">
                <a:latin typeface="Museo Sans Rounded 300" pitchFamily="50" charset="0"/>
              </a:rPr>
              <a:t> socio-</a:t>
            </a:r>
            <a:r>
              <a:rPr lang="es-MX" sz="1200" dirty="0" err="1">
                <a:latin typeface="Museo Sans Rounded 300" pitchFamily="50" charset="0"/>
              </a:rPr>
              <a:t>environmental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challenges</a:t>
            </a:r>
            <a:r>
              <a:rPr lang="es-MX" sz="1200" dirty="0">
                <a:latin typeface="Museo Sans Rounded 300" pitchFamily="50" charset="0"/>
              </a:rPr>
              <a:t> as </a:t>
            </a:r>
            <a:r>
              <a:rPr lang="es-MX" sz="1200" dirty="0" err="1">
                <a:latin typeface="Museo Sans Rounded 300" pitchFamily="50" charset="0"/>
              </a:rPr>
              <a:t>well</a:t>
            </a:r>
            <a:r>
              <a:rPr lang="es-MX" sz="1200" dirty="0">
                <a:latin typeface="Museo Sans Rounded 300" pitchFamily="50" charset="0"/>
              </a:rPr>
              <a:t> as </a:t>
            </a:r>
            <a:r>
              <a:rPr lang="es-MX" sz="1200" dirty="0" err="1">
                <a:latin typeface="Museo Sans Rounded 300" pitchFamily="50" charset="0"/>
              </a:rPr>
              <a:t>to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take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>
                <a:latin typeface="Museo Sans Rounded 300" pitchFamily="50" charset="0"/>
              </a:rPr>
              <a:t>action</a:t>
            </a:r>
            <a:r>
              <a:rPr lang="es-MX" sz="1200" dirty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to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keep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their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identity</a:t>
            </a:r>
            <a:r>
              <a:rPr lang="es-MX" sz="1200" dirty="0" smtClean="0">
                <a:latin typeface="Museo Sans Rounded 300" pitchFamily="50" charset="0"/>
              </a:rPr>
              <a:t> and </a:t>
            </a:r>
            <a:r>
              <a:rPr lang="es-MX" sz="1200" dirty="0" err="1" smtClean="0">
                <a:latin typeface="Museo Sans Rounded 300" pitchFamily="50" charset="0"/>
              </a:rPr>
              <a:t>to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improve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their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life</a:t>
            </a:r>
            <a:r>
              <a:rPr lang="es-MX" sz="1200" dirty="0" smtClean="0">
                <a:latin typeface="Museo Sans Rounded 300" pitchFamily="50" charset="0"/>
              </a:rPr>
              <a:t> </a:t>
            </a:r>
            <a:r>
              <a:rPr lang="es-MX" sz="1200" dirty="0" err="1" smtClean="0">
                <a:latin typeface="Museo Sans Rounded 300" pitchFamily="50" charset="0"/>
              </a:rPr>
              <a:t>quality</a:t>
            </a:r>
            <a:endParaRPr lang="es-MX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0" y="-171400"/>
            <a:ext cx="4379551" cy="448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7504" y="2000456"/>
            <a:ext cx="469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6"/>
                </a:solidFill>
                <a:latin typeface="Always Together" pitchFamily="50" charset="0"/>
              </a:rPr>
              <a:t>2005</a:t>
            </a:r>
            <a:r>
              <a:rPr lang="es-MX" sz="2000" b="1" dirty="0" smtClean="0">
                <a:solidFill>
                  <a:schemeClr val="accent6"/>
                </a:solidFill>
                <a:latin typeface="Museo Sans For Dell" panose="02000000000000000000" pitchFamily="2" charset="0"/>
              </a:rPr>
              <a:t>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Everything</a:t>
            </a:r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started</a:t>
            </a:r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 as a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trip</a:t>
            </a:r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…</a:t>
            </a:r>
          </a:p>
          <a:p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“A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life</a:t>
            </a:r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change</a:t>
            </a:r>
            <a:r>
              <a:rPr lang="es-MX" sz="2800" b="1" dirty="0">
                <a:solidFill>
                  <a:schemeClr val="accent6"/>
                </a:solidFill>
                <a:latin typeface="Always Together" pitchFamily="50" charset="0"/>
              </a:rPr>
              <a:t> </a:t>
            </a:r>
            <a:r>
              <a:rPr lang="es-MX" sz="2800" b="1" dirty="0" err="1" smtClean="0">
                <a:solidFill>
                  <a:schemeClr val="accent6"/>
                </a:solidFill>
                <a:latin typeface="Always Together" pitchFamily="50" charset="0"/>
              </a:rPr>
              <a:t>experience</a:t>
            </a:r>
            <a:r>
              <a:rPr lang="es-MX" sz="2800" b="1" dirty="0" smtClean="0">
                <a:solidFill>
                  <a:schemeClr val="accent6"/>
                </a:solidFill>
                <a:latin typeface="Always Together" pitchFamily="50" charset="0"/>
              </a:rPr>
              <a:t>”</a:t>
            </a:r>
            <a:endParaRPr lang="es-MX" sz="2800" b="1" dirty="0">
              <a:solidFill>
                <a:schemeClr val="accent6"/>
              </a:solidFill>
              <a:latin typeface="Always Together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96136" y="259372"/>
            <a:ext cx="31683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dirty="0" err="1" smtClean="0">
                <a:solidFill>
                  <a:schemeClr val="accent6"/>
                </a:solidFill>
                <a:latin typeface="Always Together" pitchFamily="50" charset="0"/>
              </a:rPr>
              <a:t>Outcomes</a:t>
            </a:r>
            <a:endParaRPr lang="es-MX" sz="3600" dirty="0" smtClean="0">
              <a:solidFill>
                <a:schemeClr val="accent6"/>
              </a:solidFill>
              <a:latin typeface="Always Together" pitchFamily="50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MX" sz="2000" b="1" dirty="0" smtClean="0">
                <a:solidFill>
                  <a:schemeClr val="accent6"/>
                </a:solidFill>
                <a:latin typeface="Museo Sans Rounded 300" panose="02000000000000000000" pitchFamily="50" charset="0"/>
              </a:rPr>
              <a:t>400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students</a:t>
            </a:r>
            <a:endParaRPr lang="es-MX" dirty="0" smtClean="0">
              <a:latin typeface="Museo Sans Rounded 300" panose="02000000000000000000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Museo Sans Rounded 300" panose="02000000000000000000" pitchFamily="50" charset="0"/>
              </a:rPr>
              <a:t>Ecological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knowledge</a:t>
            </a:r>
            <a:endParaRPr lang="es-MX" dirty="0" smtClean="0">
              <a:latin typeface="Museo Sans Rounded 300" panose="02000000000000000000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Museo Sans Rounded 300" panose="02000000000000000000" pitchFamily="50" charset="0"/>
              </a:rPr>
              <a:t>Critical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thinking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through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the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scientific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process</a:t>
            </a:r>
            <a:endParaRPr lang="es-MX" dirty="0">
              <a:latin typeface="Museo Sans Rounded 300" panose="02000000000000000000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Museo Sans Rounded 300" panose="02000000000000000000" pitchFamily="50" charset="0"/>
              </a:rPr>
              <a:t>Some</a:t>
            </a:r>
            <a:r>
              <a:rPr lang="es-MX" dirty="0" smtClean="0">
                <a:latin typeface="Museo Sans Rounded 300" panose="02000000000000000000" pitchFamily="50" charset="0"/>
              </a:rPr>
              <a:t> </a:t>
            </a:r>
            <a:r>
              <a:rPr lang="es-MX" dirty="0" err="1" smtClean="0">
                <a:latin typeface="Museo Sans Rounded 300" panose="02000000000000000000" pitchFamily="50" charset="0"/>
              </a:rPr>
              <a:t>dispositions</a:t>
            </a:r>
            <a:endParaRPr lang="es-MX" dirty="0">
              <a:latin typeface="Museo Sans Rounded 300" panose="02000000000000000000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dirty="0" smtClean="0">
                <a:latin typeface="Museo Sans Rounded 300" panose="02000000000000000000" pitchFamily="50" charset="0"/>
              </a:rPr>
              <a:t>New </a:t>
            </a:r>
            <a:r>
              <a:rPr lang="es-MX" dirty="0" err="1" smtClean="0">
                <a:latin typeface="Museo Sans Rounded 300" panose="02000000000000000000" pitchFamily="50" charset="0"/>
              </a:rPr>
              <a:t>friends</a:t>
            </a:r>
            <a:r>
              <a:rPr lang="es-MX" dirty="0" smtClean="0">
                <a:latin typeface="Museo Sans Rounded 300" panose="02000000000000000000" pitchFamily="50" charset="0"/>
              </a:rPr>
              <a:t>!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-10780" y="3429663"/>
            <a:ext cx="9144000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04807" y="3321651"/>
            <a:ext cx="216024" cy="21602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Grupo 10"/>
          <p:cNvGrpSpPr/>
          <p:nvPr/>
        </p:nvGrpSpPr>
        <p:grpSpPr>
          <a:xfrm>
            <a:off x="395536" y="3658540"/>
            <a:ext cx="3019879" cy="2087570"/>
            <a:chOff x="327985" y="3645686"/>
            <a:chExt cx="3056470" cy="205210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394" y="3645686"/>
              <a:ext cx="680849" cy="625372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152207" y="451046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>
                  <a:latin typeface="Museo Sans For Dell" panose="02000000000000000000" pitchFamily="2" charset="0"/>
                </a:rPr>
                <a:t>Exploring</a:t>
              </a:r>
              <a:r>
                <a:rPr lang="es-MX" dirty="0" smtClean="0">
                  <a:latin typeface="Museo Sans For Dell" panose="02000000000000000000" pitchFamily="2" charset="0"/>
                </a:rPr>
                <a:t> </a:t>
              </a:r>
              <a:r>
                <a:rPr lang="es-MX" dirty="0" err="1" smtClean="0">
                  <a:latin typeface="Museo Sans For Dell" panose="02000000000000000000" pitchFamily="2" charset="0"/>
                </a:rPr>
                <a:t>nature</a:t>
              </a:r>
              <a:endParaRPr lang="es-MX" dirty="0">
                <a:latin typeface="Museo Sans For Dell" panose="02000000000000000000" pitchFamily="2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33686" y="380776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Museo Sans For Dell" panose="02000000000000000000" pitchFamily="2" charset="0"/>
                </a:rPr>
                <a:t>Field </a:t>
              </a:r>
              <a:r>
                <a:rPr lang="es-MX" dirty="0" err="1" smtClean="0">
                  <a:latin typeface="Museo Sans For Dell" panose="02000000000000000000" pitchFamily="2" charset="0"/>
                </a:rPr>
                <a:t>experience</a:t>
              </a:r>
              <a:endParaRPr lang="es-MX" dirty="0">
                <a:latin typeface="Museo Sans For Dell" panose="02000000000000000000" pitchFamily="2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057362" y="516340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>
                  <a:latin typeface="Museo Sans For Dell" panose="02000000000000000000" pitchFamily="2" charset="0"/>
                </a:rPr>
                <a:t>Scientific</a:t>
              </a:r>
              <a:r>
                <a:rPr lang="es-MX" dirty="0" smtClean="0">
                  <a:latin typeface="Museo Sans For Dell" panose="02000000000000000000" pitchFamily="2" charset="0"/>
                </a:rPr>
                <a:t> </a:t>
              </a:r>
              <a:r>
                <a:rPr lang="es-MX" dirty="0" err="1" smtClean="0">
                  <a:latin typeface="Museo Sans For Dell" panose="02000000000000000000" pitchFamily="2" charset="0"/>
                </a:rPr>
                <a:t>protocol</a:t>
              </a:r>
              <a:endParaRPr lang="es-MX" dirty="0">
                <a:latin typeface="Museo Sans For Dell" panose="02000000000000000000" pitchFamily="2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985" y="5050296"/>
              <a:ext cx="769664" cy="64749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/>
            <a:srcRect l="39199" t="22641" r="50864" b="58656"/>
            <a:stretch/>
          </p:blipFill>
          <p:spPr>
            <a:xfrm>
              <a:off x="372394" y="4214338"/>
              <a:ext cx="779813" cy="82313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535095" y="5889939"/>
            <a:ext cx="4068440" cy="749747"/>
            <a:chOff x="1937230" y="5953166"/>
            <a:chExt cx="2630745" cy="423063"/>
          </a:xfrm>
        </p:grpSpPr>
        <p:sp>
          <p:nvSpPr>
            <p:cNvPr id="18" name="CuadroTexto 17"/>
            <p:cNvSpPr txBox="1"/>
            <p:nvPr/>
          </p:nvSpPr>
          <p:spPr>
            <a:xfrm>
              <a:off x="2335727" y="5978720"/>
              <a:ext cx="2232248" cy="36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Museo Sans For Dell" panose="02000000000000000000" pitchFamily="2" charset="0"/>
                </a:rPr>
                <a:t>Peer </a:t>
              </a:r>
              <a:r>
                <a:rPr lang="es-MX" dirty="0" err="1" smtClean="0">
                  <a:latin typeface="Museo Sans For Dell" panose="02000000000000000000" pitchFamily="2" charset="0"/>
                </a:rPr>
                <a:t>scientific</a:t>
              </a:r>
              <a:r>
                <a:rPr lang="es-MX" dirty="0" smtClean="0">
                  <a:latin typeface="Museo Sans For Dell" panose="02000000000000000000" pitchFamily="2" charset="0"/>
                </a:rPr>
                <a:t> poster </a:t>
              </a:r>
              <a:r>
                <a:rPr lang="es-MX" dirty="0" err="1" smtClean="0">
                  <a:latin typeface="Museo Sans For Dell" panose="02000000000000000000" pitchFamily="2" charset="0"/>
                </a:rPr>
                <a:t>presentation</a:t>
              </a:r>
              <a:endParaRPr lang="es-MX" dirty="0">
                <a:latin typeface="Museo Sans For Dell" panose="02000000000000000000" pitchFamily="2" charset="0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7230" y="5953166"/>
              <a:ext cx="398497" cy="42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8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69702"/>
              </p:ext>
            </p:extLst>
          </p:nvPr>
        </p:nvGraphicFramePr>
        <p:xfrm>
          <a:off x="-165405" y="273638"/>
          <a:ext cx="9309405" cy="612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5237</TotalTime>
  <Words>611</Words>
  <Application>Microsoft Office PowerPoint</Application>
  <PresentationFormat>Presentación en pantalla (4:3)</PresentationFormat>
  <Paragraphs>155</Paragraphs>
  <Slides>18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MS Gothic</vt:lpstr>
      <vt:lpstr>Always Together</vt:lpstr>
      <vt:lpstr>Arial</vt:lpstr>
      <vt:lpstr>Calibri</vt:lpstr>
      <vt:lpstr>Microsoft Yi Baiti</vt:lpstr>
      <vt:lpstr>Museo Sans For Dell</vt:lpstr>
      <vt:lpstr>Museo Sans Rounded 300</vt:lpstr>
      <vt:lpstr>Museo Slab 300</vt:lpstr>
      <vt:lpstr>Wingdings</vt:lpstr>
      <vt:lpstr>Tema de Office</vt:lpstr>
      <vt:lpstr>Activating Youth: Building core capacities to participate in the creation of sustainable communities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Outcome: Innovated approach</vt:lpstr>
      <vt:lpstr>Lessons learned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sustainable communities</dc:title>
  <dc:creator>Heidi Porras Peters</dc:creator>
  <cp:lastModifiedBy>Marlu </cp:lastModifiedBy>
  <cp:revision>205</cp:revision>
  <dcterms:created xsi:type="dcterms:W3CDTF">2016-08-25T16:46:49Z</dcterms:created>
  <dcterms:modified xsi:type="dcterms:W3CDTF">2018-10-12T14:56:40Z</dcterms:modified>
</cp:coreProperties>
</file>