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2" r:id="rId2"/>
    <p:sldId id="277" r:id="rId3"/>
    <p:sldId id="259" r:id="rId4"/>
    <p:sldId id="260" r:id="rId5"/>
    <p:sldId id="270" r:id="rId6"/>
    <p:sldId id="273" r:id="rId7"/>
    <p:sldId id="274" r:id="rId8"/>
    <p:sldId id="279" r:id="rId9"/>
    <p:sldId id="275" r:id="rId10"/>
    <p:sldId id="276" r:id="rId11"/>
    <p:sldId id="258" r:id="rId12"/>
    <p:sldId id="257" r:id="rId13"/>
    <p:sldId id="27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24" userDrawn="1">
          <p15:clr>
            <a:srgbClr val="A4A3A4"/>
          </p15:clr>
        </p15:guide>
        <p15:guide id="2" pos="396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6C34"/>
    <a:srgbClr val="6633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9" autoAdjust="0"/>
    <p:restoredTop sz="54660" autoAdjust="0"/>
  </p:normalViewPr>
  <p:slideViewPr>
    <p:cSldViewPr snapToGrid="0">
      <p:cViewPr varScale="1">
        <p:scale>
          <a:sx n="43" d="100"/>
          <a:sy n="43" d="100"/>
        </p:scale>
        <p:origin x="2026" y="48"/>
      </p:cViewPr>
      <p:guideLst>
        <p:guide orient="horz" pos="4224"/>
        <p:guide pos="39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2" d="100"/>
          <a:sy n="62" d="100"/>
        </p:scale>
        <p:origin x="3154"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E885F-C463-464E-BABC-A557EB973EFE}" type="datetimeFigureOut">
              <a:rPr lang="en-US" smtClean="0"/>
              <a:t>10/18/2019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48F609-6D24-4D40-A241-45B31CA52F27}" type="slidenum">
              <a:rPr lang="en-US" smtClean="0"/>
              <a:t>‹#›</a:t>
            </a:fld>
            <a:endParaRPr lang="en-US"/>
          </a:p>
        </p:txBody>
      </p:sp>
    </p:spTree>
    <p:extLst>
      <p:ext uri="{BB962C8B-B14F-4D97-AF65-F5344CB8AC3E}">
        <p14:creationId xmlns:p14="http://schemas.microsoft.com/office/powerpoint/2010/main" val="169207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John Steelman. I work for a consultancy that enhances knowledge and implementation of integrated vegetation management (IVM) on electric and gas utility rights-of-way.</a:t>
            </a:r>
          </a:p>
          <a:p>
            <a:endParaRPr lang="en-US" dirty="0"/>
          </a:p>
          <a:p>
            <a:r>
              <a:rPr lang="en-US" dirty="0"/>
              <a:t>Today it’s my pleasure to talk with you about Inviting Nature Back: From School Gardens to Energy Companies and I’ll talk about one energy company in particular – Columbia Gas. </a:t>
            </a:r>
          </a:p>
          <a:p>
            <a:endParaRPr lang="en-US" dirty="0"/>
          </a:p>
          <a:p>
            <a:r>
              <a:rPr lang="en-US" dirty="0"/>
              <a:t>I began working with Columbia Gas nearly three years ago on a handful of cover type conversion projects. Columbia Gas was interested in exploring ways to convert existing vegetation communities to low-growing insect-pollinator-friendly vegetation. We had some successes and some challenges, and it wasn’t long before we realized that contractors in charge of managing vegetation would benefit from enhanced training programs so that these sites could be maintained and the program scaled up on the larger network of managed lands. So, we began working on training programs to move capacity from a focus on structural vegetation maintenance practices like brushing and mowing to selective individual plant treatments to maintain compatible vegetation on site.</a:t>
            </a:r>
          </a:p>
          <a:p>
            <a:endParaRPr lang="en-US" dirty="0"/>
          </a:p>
          <a:p>
            <a:r>
              <a:rPr lang="en-US" dirty="0"/>
              <a:t>It’s been a rewarding journey through behavior change challenges and leadership development. The goal of the initial program was to invite nature back – not only by managing vegetation more sustainably on their network, but to use it as a springboard for community/stakeholder engagement through outdoor nature programs with collaborative working groups and elementary pollinator gardens. (1:45)</a:t>
            </a:r>
          </a:p>
        </p:txBody>
      </p:sp>
      <p:sp>
        <p:nvSpPr>
          <p:cNvPr id="4" name="Slide Number Placeholder 3"/>
          <p:cNvSpPr>
            <a:spLocks noGrp="1"/>
          </p:cNvSpPr>
          <p:nvPr>
            <p:ph type="sldNum" sz="quarter" idx="5"/>
          </p:nvPr>
        </p:nvSpPr>
        <p:spPr/>
        <p:txBody>
          <a:bodyPr/>
          <a:lstStyle/>
          <a:p>
            <a:fld id="{6148F609-6D24-4D40-A241-45B31CA52F27}" type="slidenum">
              <a:rPr lang="en-US" smtClean="0"/>
              <a:t>1</a:t>
            </a:fld>
            <a:endParaRPr lang="en-US"/>
          </a:p>
        </p:txBody>
      </p:sp>
    </p:spTree>
    <p:extLst>
      <p:ext uri="{BB962C8B-B14F-4D97-AF65-F5344CB8AC3E}">
        <p14:creationId xmlns:p14="http://schemas.microsoft.com/office/powerpoint/2010/main" val="3851665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Columbia Gas not only actively manages their rights-of-way to provide habitat for insect pollinators where and when they can, they’re also taking the message to the streets – working to support primary outdoor education programs by establishing pollinator gardens and providing support to collaborative groups.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doing so, they are not only voluntarily providing for wildlife habitat on their rights-of-way, but they are working to inspire the next generation of naturalists that will inherit many of the complex problems of today’s world - linking non-linear natural systems to the legacy of linear human management.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you’re a local educator, you may know Jim Embry of the Madison County Pollinator Group, and if you don’t, I recommend that you look him up. Columbia Gas is interested to expand outreach beyond direct vegetation management programming so they donated pollinator seeds to Jim so that he could champion pollinator gardens at 21 schools across Madison County. If you’re a local educator, Columbia Gas would be interested to talk with you about developing similar programs in Kentucky. In fact, I’m pleased to have Susan Murray and Tony Tipton, two key facilitators of Columbia Gas’s pollinator program, in the audience here this morning. I’m sure that they would be happy to speak to you about seed resources and pollinator programming, and I’ll provide Susan’s contact information on the closing slide and mine too if you’re shy or we don’t get a chance to connect.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initial connections to nature cannot be understated because quantifying their long-term effect is so difficult. I spent three years in Ethiopia with the Peace Corps and I’m still unpacking the effect it had on me, let alone the impact that I had on my community, though I will maintain that the greatest benefit was mine. (17:20)</a:t>
            </a:r>
            <a:endParaRPr lang="en-US" dirty="0"/>
          </a:p>
        </p:txBody>
      </p:sp>
      <p:sp>
        <p:nvSpPr>
          <p:cNvPr id="4" name="Slide Number Placeholder 3"/>
          <p:cNvSpPr>
            <a:spLocks noGrp="1"/>
          </p:cNvSpPr>
          <p:nvPr>
            <p:ph type="sldNum" sz="quarter" idx="5"/>
          </p:nvPr>
        </p:nvSpPr>
        <p:spPr/>
        <p:txBody>
          <a:bodyPr/>
          <a:lstStyle/>
          <a:p>
            <a:fld id="{6148F609-6D24-4D40-A241-45B31CA52F27}" type="slidenum">
              <a:rPr lang="en-US" smtClean="0"/>
              <a:t>10</a:t>
            </a:fld>
            <a:endParaRPr lang="en-US"/>
          </a:p>
        </p:txBody>
      </p:sp>
    </p:spTree>
    <p:extLst>
      <p:ext uri="{BB962C8B-B14F-4D97-AF65-F5344CB8AC3E}">
        <p14:creationId xmlns:p14="http://schemas.microsoft.com/office/powerpoint/2010/main" val="811872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came across this passage recently in E.O. Wilson’s Naturalist…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something that every educator knows, but to illustrate the point, I’m going to close with a short story about my connection to nature (depicted in tree form). (18:20)</a:t>
            </a:r>
          </a:p>
          <a:p>
            <a:endParaRPr lang="en-US" dirty="0"/>
          </a:p>
        </p:txBody>
      </p:sp>
      <p:sp>
        <p:nvSpPr>
          <p:cNvPr id="4" name="Slide Number Placeholder 3"/>
          <p:cNvSpPr>
            <a:spLocks noGrp="1"/>
          </p:cNvSpPr>
          <p:nvPr>
            <p:ph type="sldNum" sz="quarter" idx="5"/>
          </p:nvPr>
        </p:nvSpPr>
        <p:spPr/>
        <p:txBody>
          <a:bodyPr/>
          <a:lstStyle/>
          <a:p>
            <a:fld id="{6148F609-6D24-4D40-A241-45B31CA52F27}" type="slidenum">
              <a:rPr lang="en-US" smtClean="0"/>
              <a:t>11</a:t>
            </a:fld>
            <a:endParaRPr lang="en-US"/>
          </a:p>
        </p:txBody>
      </p:sp>
    </p:spTree>
    <p:extLst>
      <p:ext uri="{BB962C8B-B14F-4D97-AF65-F5344CB8AC3E}">
        <p14:creationId xmlns:p14="http://schemas.microsoft.com/office/powerpoint/2010/main" val="1000147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spent much of my childhood exploring the woods of central North Carolina – building forts, lighting leaf piles on fire, catching wildlife and bringing them home for show and tell…pretty standard kid stuff. Now, mind you, this was pre-cell phone and internet days, and I count myself lucky not to have been raised with a screen glued to my face. </a:t>
            </a:r>
          </a:p>
          <a:p>
            <a:endParaRPr lang="en-US" dirty="0"/>
          </a:p>
          <a:p>
            <a:r>
              <a:rPr lang="en-US" dirty="0"/>
              <a:t>My watershed moment came when I was 11 years old. My mother sent me away to an adventure camp in the mountains where I was exposed to the Appalachian Trail. This was my grounding – the moment that my seed of change was planted. There I met a thru-hiker that showed me it was possible to walk from Georgia to Maine. Right then and there, I decided, ‘oh, I’m going to do this.’</a:t>
            </a:r>
          </a:p>
          <a:p>
            <a:endParaRPr lang="en-US" dirty="0"/>
          </a:p>
          <a:p>
            <a:r>
              <a:rPr lang="en-US" dirty="0"/>
              <a:t>As a teen, my home life was not very solid. I was restless and I got in trouble a lot. Eventually, after 4 different high schools, I dropped out entirely. I worked in kitchens to save up enough money to buy backpacking gear, and at 19 I set out for a thru-hike. This was the beginning of my rooting phase (1) – where I began to explore my resources. After the AT, I hitch-hiked across the country, hiked the John Muir Trail in the California Sierras without food drops, traveled through Central America on my kitchen Spanish and developed the crazy idea to go to college. My explorations had set the stage for a degree in natural resources. So, at 24, GED in hand, I enrolled at the University of Montana’s College for Forestry and Conservation.</a:t>
            </a:r>
          </a:p>
          <a:p>
            <a:endParaRPr lang="en-US" dirty="0"/>
          </a:p>
          <a:p>
            <a:r>
              <a:rPr lang="en-US" dirty="0"/>
              <a:t>This marked my stem elongation (2) – where I began to develop direction. Fast forward, this GED graduated with high honors from UM. I worked as a timber cruiser and sawyer in Western Montana, Northern California and Wyoming before once again finding myself restless. I hadn’t had enough of government bureaucracy, so I applied to the Peace Corps. The Peace Corps, finding that I had hard skills and not just a liberal arts degree, quickly shipped me off to rural Ethiopia, where for two years I served as an agricultural volunteer in a UNESCO Biosphere Forest Reserve close to the South Sudanese Border. This marked my Canopy Development phase (3). It was here I learned that in order to manage natural resources, you have to start by influencing people. (This was a core lesson that I had failed to accept from my formal education.) I loved and hated those two years so much that I decided to extend for a third year with Catholic Relief Services out of the capital, Addis Ababa, working in USAID Development Food Assistance Programing and Disaster Risk Reduction. Now, my site conditions were rough, but it was the Eritrean refugee camps in northern Ethiopia that pushed me towards earning a masters degree upon my return to the states. </a:t>
            </a:r>
          </a:p>
          <a:p>
            <a:endParaRPr lang="en-US" dirty="0"/>
          </a:p>
          <a:p>
            <a:r>
              <a:rPr lang="en-US" dirty="0"/>
              <a:t>Returning to the US marked my Seed Dispersal phase (4). It was here that I found my way back into vegetation management and discovered my current path facilitating integrated vegetation management programming with utilities - programs that work towards managing vegetation more sustainably and for greater purpose than just the safe and reliable transmission and distribution of energy. From a high school to rucksack warrior, from strange happenstance to higher education, and today talking about uniting non-linear natural systems with linear human thought. And I can trace it all back to one day that I spent on the AT when I was 11 when a stranger planted a seed unknowingly.</a:t>
            </a:r>
          </a:p>
          <a:p>
            <a:endParaRPr lang="en-US" dirty="0"/>
          </a:p>
          <a:p>
            <a:r>
              <a:rPr lang="en-US" dirty="0"/>
              <a:t>To borrow words from one of the founders of the Peace Corps John F. Kennedy, I choose to work with utilities, not because it’s easy, but because it’s hard; and because I believe there is great potential to invite nature back from school gardens to energy companies.</a:t>
            </a:r>
          </a:p>
        </p:txBody>
      </p:sp>
      <p:sp>
        <p:nvSpPr>
          <p:cNvPr id="4" name="Slide Number Placeholder 3"/>
          <p:cNvSpPr>
            <a:spLocks noGrp="1"/>
          </p:cNvSpPr>
          <p:nvPr>
            <p:ph type="sldNum" sz="quarter" idx="5"/>
          </p:nvPr>
        </p:nvSpPr>
        <p:spPr/>
        <p:txBody>
          <a:bodyPr/>
          <a:lstStyle/>
          <a:p>
            <a:fld id="{6148F609-6D24-4D40-A241-45B31CA52F27}" type="slidenum">
              <a:rPr lang="en-US" smtClean="0"/>
              <a:t>12</a:t>
            </a:fld>
            <a:endParaRPr lang="en-US"/>
          </a:p>
        </p:txBody>
      </p:sp>
    </p:spTree>
    <p:extLst>
      <p:ext uri="{BB962C8B-B14F-4D97-AF65-F5344CB8AC3E}">
        <p14:creationId xmlns:p14="http://schemas.microsoft.com/office/powerpoint/2010/main" val="2004490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commend the leadership at Columbia Gas for having the courage to embrace behavior change as adults. Behavior change is one of the toughest challenges we can tackle, but it begins with a seed. Columbia Gas is truly making a difference managing their vegetation more sustainably and by inspiring the next generation of naturalists. And the changes I’ve seen continue to inspire me to work towards uniting disparate systems to serve multiple functions in an ever increasingly complex world.</a:t>
            </a:r>
          </a:p>
          <a:p>
            <a:endParaRPr lang="en-US" dirty="0"/>
          </a:p>
          <a:p>
            <a:r>
              <a:rPr lang="en-US" dirty="0"/>
              <a:t>So with that, I thank you for your attention. I believe we have a few minutes for questions.</a:t>
            </a:r>
          </a:p>
        </p:txBody>
      </p:sp>
      <p:sp>
        <p:nvSpPr>
          <p:cNvPr id="4" name="Slide Number Placeholder 3"/>
          <p:cNvSpPr>
            <a:spLocks noGrp="1"/>
          </p:cNvSpPr>
          <p:nvPr>
            <p:ph type="sldNum" sz="quarter" idx="5"/>
          </p:nvPr>
        </p:nvSpPr>
        <p:spPr/>
        <p:txBody>
          <a:bodyPr/>
          <a:lstStyle/>
          <a:p>
            <a:fld id="{6148F609-6D24-4D40-A241-45B31CA52F27}" type="slidenum">
              <a:rPr lang="en-US" smtClean="0"/>
              <a:t>13</a:t>
            </a:fld>
            <a:endParaRPr lang="en-US"/>
          </a:p>
        </p:txBody>
      </p:sp>
    </p:spTree>
    <p:extLst>
      <p:ext uri="{BB962C8B-B14F-4D97-AF65-F5344CB8AC3E}">
        <p14:creationId xmlns:p14="http://schemas.microsoft.com/office/powerpoint/2010/main" val="3984445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begin by briefly touching on the disparate relationship between natural chaos and human imposed order. Over the past one hundred years, human beings have superimposed a network of wires, pipelines and roads across the US and indeed the world, and today we have a challenge of legacy in how we manage vegetation within these corridors. This challenge is not without opportunity as there is significant potential to manage vegetation for secondary benefits like wildlife habitat conservation. This is a developing sector of corporate social responsibility that has the potential to reach not only customers and consumers of electricity and natural gas, but to help inspire the next generation of naturalists that will redefine how we manage our natural resources. (2:45)</a:t>
            </a:r>
          </a:p>
        </p:txBody>
      </p:sp>
      <p:sp>
        <p:nvSpPr>
          <p:cNvPr id="4" name="Slide Number Placeholder 3"/>
          <p:cNvSpPr>
            <a:spLocks noGrp="1"/>
          </p:cNvSpPr>
          <p:nvPr>
            <p:ph type="sldNum" sz="quarter" idx="5"/>
          </p:nvPr>
        </p:nvSpPr>
        <p:spPr/>
        <p:txBody>
          <a:bodyPr/>
          <a:lstStyle/>
          <a:p>
            <a:fld id="{6148F609-6D24-4D40-A241-45B31CA52F27}" type="slidenum">
              <a:rPr lang="en-US" smtClean="0"/>
              <a:t>2</a:t>
            </a:fld>
            <a:endParaRPr lang="en-US"/>
          </a:p>
        </p:txBody>
      </p:sp>
    </p:spTree>
    <p:extLst>
      <p:ext uri="{BB962C8B-B14F-4D97-AF65-F5344CB8AC3E}">
        <p14:creationId xmlns:p14="http://schemas.microsoft.com/office/powerpoint/2010/main" val="2017309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natural world is in a constant state of flux. The availability of information and disinformation is unprecedented. For decades scientists have warned of the collapse of individual species and overall biodiversity and these warnings are becoming increasingly dire. </a:t>
            </a:r>
          </a:p>
          <a:p>
            <a:endParaRPr lang="en-US" dirty="0"/>
          </a:p>
          <a:p>
            <a:r>
              <a:rPr lang="en-US" dirty="0"/>
              <a:t>The western population of the monarch butterfly has experienced a 99% decline in recent history. The eastern population has faired only slightly better. These are not new stories. The passenger pigeon, the California Grizzly Bear, Eastern Elk…the list of extinct and possibly extinct animals in North America is staggeringly long, and many of these extinctions are due to over population, overexploitation of natural resources, and habitat loss and degradation. (3:40)</a:t>
            </a:r>
          </a:p>
        </p:txBody>
      </p:sp>
      <p:sp>
        <p:nvSpPr>
          <p:cNvPr id="4" name="Slide Number Placeholder 3"/>
          <p:cNvSpPr>
            <a:spLocks noGrp="1"/>
          </p:cNvSpPr>
          <p:nvPr>
            <p:ph type="sldNum" sz="quarter" idx="5"/>
          </p:nvPr>
        </p:nvSpPr>
        <p:spPr/>
        <p:txBody>
          <a:bodyPr/>
          <a:lstStyle/>
          <a:p>
            <a:fld id="{6148F609-6D24-4D40-A241-45B31CA52F27}" type="slidenum">
              <a:rPr lang="en-US" smtClean="0"/>
              <a:t>3</a:t>
            </a:fld>
            <a:endParaRPr lang="en-US"/>
          </a:p>
        </p:txBody>
      </p:sp>
    </p:spTree>
    <p:extLst>
      <p:ext uri="{BB962C8B-B14F-4D97-AF65-F5344CB8AC3E}">
        <p14:creationId xmlns:p14="http://schemas.microsoft.com/office/powerpoint/2010/main" val="1503790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society creates straight roads to travel by car and straight corridors to transport energy. We even plant our food crops in straight 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rational minds justify the efficiency of straight-line management, but the challenge we (and the next generations) face is how to overcome this thought process and find mutually beneficial practices for both humans and nature.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Listening to and reading the apocalyptic tales of biodiversity collapse, I sometimes find it difficult to maintain my optimism. With such high rates of habitat loss and degradation, is it even possible to invite nature back? Is it even possible to manage for non-linear living systems on linear human landscapes?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The answer is yes, if we all contribute what we can. Today I’ll talk about one example – managing utility rights-of-way for wildlife conservation - but this is only one piece of the puzzle. To paraphrase Dr. Doug </a:t>
            </a:r>
            <a:r>
              <a:rPr lang="en-US" dirty="0" err="1"/>
              <a:t>Tallamey</a:t>
            </a:r>
            <a:r>
              <a:rPr lang="en-US" dirty="0"/>
              <a:t>, ‘don’t worry about the world. It’s too big. Just worry about what’s happening on your piece of the biosphere. Enough of us own pieces of the biosphere, that we can make a big difference. And I can’t think of a more awesome responsibility than that.” (5:10)</a:t>
            </a:r>
          </a:p>
        </p:txBody>
      </p:sp>
      <p:sp>
        <p:nvSpPr>
          <p:cNvPr id="4" name="Slide Number Placeholder 3"/>
          <p:cNvSpPr>
            <a:spLocks noGrp="1"/>
          </p:cNvSpPr>
          <p:nvPr>
            <p:ph type="sldNum" sz="quarter" idx="5"/>
          </p:nvPr>
        </p:nvSpPr>
        <p:spPr/>
        <p:txBody>
          <a:bodyPr/>
          <a:lstStyle/>
          <a:p>
            <a:fld id="{6148F609-6D24-4D40-A241-45B31CA52F27}" type="slidenum">
              <a:rPr lang="en-US" smtClean="0"/>
              <a:t>4</a:t>
            </a:fld>
            <a:endParaRPr lang="en-US"/>
          </a:p>
        </p:txBody>
      </p:sp>
    </p:spTree>
    <p:extLst>
      <p:ext uri="{BB962C8B-B14F-4D97-AF65-F5344CB8AC3E}">
        <p14:creationId xmlns:p14="http://schemas.microsoft.com/office/powerpoint/2010/main" val="3079386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help you envision the potential to manage vegetation for wildlife conservation on rights-of-way in the United States, and I would like to reframe rights-of-way for their potential to connect, rather than bisect, habitats. I’m going to say that again because I want you to keep it mind for the next 30 minutes. I would like to reframe rights-of-way for their potential to connect, rather than bisect, habitats. </a:t>
            </a:r>
          </a:p>
          <a:p>
            <a:endParaRPr lang="en-US" dirty="0"/>
          </a:p>
          <a:p>
            <a:r>
              <a:rPr lang="en-US" dirty="0"/>
              <a:t>Electric and gas transmission and distribution rights-of-way are estimated to occupy 21 million acres and traverse nearly every ecoregion across the lower 48s (and Puerto Rico because I was too lazy to clip it from this map). To put this land area in perspective, 21 million acres, if compressed, would occupy the state of South Carolina or approximately 1% of total US land area.</a:t>
            </a:r>
          </a:p>
          <a:p>
            <a:endParaRPr lang="en-US" dirty="0"/>
          </a:p>
          <a:p>
            <a:r>
              <a:rPr lang="en-US" dirty="0"/>
              <a:t>Certainly not an insignificant amount of land, particularly if we can reimagine it’s potential to connect, rather than bisect, wildlife habitat and even our human communities. (6:30)</a:t>
            </a:r>
          </a:p>
        </p:txBody>
      </p:sp>
      <p:sp>
        <p:nvSpPr>
          <p:cNvPr id="4" name="Slide Number Placeholder 3"/>
          <p:cNvSpPr>
            <a:spLocks noGrp="1"/>
          </p:cNvSpPr>
          <p:nvPr>
            <p:ph type="sldNum" sz="quarter" idx="5"/>
          </p:nvPr>
        </p:nvSpPr>
        <p:spPr/>
        <p:txBody>
          <a:bodyPr/>
          <a:lstStyle/>
          <a:p>
            <a:fld id="{EAE44306-55A7-43B4-A1B5-560C4DC5AEAB}" type="slidenum">
              <a:rPr lang="en-US" smtClean="0"/>
              <a:t>5</a:t>
            </a:fld>
            <a:endParaRPr lang="en-US"/>
          </a:p>
        </p:txBody>
      </p:sp>
    </p:spTree>
    <p:extLst>
      <p:ext uri="{BB962C8B-B14F-4D97-AF65-F5344CB8AC3E}">
        <p14:creationId xmlns:p14="http://schemas.microsoft.com/office/powerpoint/2010/main" val="3066830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utility vegetation management, we have two general methods – structural and compositional.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can manage structurally by focusing on brushing, mowing and broadcasting nonselective herbicides. These methods are indiscriminate. Every blade of grass, every shrub, every tree is treated equally – as the enemy.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Conversely, we can manage for composition – targeting treatments to select against incompatible vegetation, preserving compatible vegetation that will grow and expand it’s footprint. I’ve heard this referred to as managing vegetation with vegetation. This is what’s known as integrated vegetation management or IVM. IVM is the only method we can employ to guarantee the creation and maintenance of wildlife habitat conserving vegetation. The same thing cannot be said for employing the purely structural methods of ‘spray and pray’ or ‘when in doubt, brown it out.’ (7:45)</a:t>
            </a:r>
          </a:p>
        </p:txBody>
      </p:sp>
      <p:sp>
        <p:nvSpPr>
          <p:cNvPr id="4" name="Slide Number Placeholder 3"/>
          <p:cNvSpPr>
            <a:spLocks noGrp="1"/>
          </p:cNvSpPr>
          <p:nvPr>
            <p:ph type="sldNum" sz="quarter" idx="5"/>
          </p:nvPr>
        </p:nvSpPr>
        <p:spPr/>
        <p:txBody>
          <a:bodyPr/>
          <a:lstStyle/>
          <a:p>
            <a:fld id="{EAE44306-55A7-43B4-A1B5-560C4DC5AEAB}" type="slidenum">
              <a:rPr lang="en-US" smtClean="0"/>
              <a:t>6</a:t>
            </a:fld>
            <a:endParaRPr lang="en-US"/>
          </a:p>
        </p:txBody>
      </p:sp>
    </p:spTree>
    <p:extLst>
      <p:ext uri="{BB962C8B-B14F-4D97-AF65-F5344CB8AC3E}">
        <p14:creationId xmlns:p14="http://schemas.microsoft.com/office/powerpoint/2010/main" val="3194242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IVM grew out of the aftermath of largescale adoption of non-selective herbicides in the 1950’s. During the 1960’s and 70’s utilities began adopting more selective treatments – like low volume and ultra-low volume individual plant treatments – but then in 2003 an event happened that changed the way utility vegetation managers viewed vegetation. In one afternoon and evening, vegetation went from an environmental asset to an operational risk.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On August 14</a:t>
            </a:r>
            <a:r>
              <a:rPr lang="en-US" sz="1200" b="0" i="0" u="none" strike="noStrike" kern="1200" baseline="30000" dirty="0">
                <a:solidFill>
                  <a:schemeClr val="tx1"/>
                </a:solidFill>
                <a:effectLst/>
                <a:latin typeface="+mn-lt"/>
                <a:ea typeface="+mn-ea"/>
                <a:cs typeface="+mn-cs"/>
              </a:rPr>
              <a:t>th</a:t>
            </a:r>
            <a:r>
              <a:rPr lang="en-US" sz="1200" b="0" i="0" u="none" strike="noStrike" kern="1200" dirty="0">
                <a:solidFill>
                  <a:schemeClr val="tx1"/>
                </a:solidFill>
                <a:effectLst/>
                <a:latin typeface="+mn-lt"/>
                <a:ea typeface="+mn-ea"/>
                <a:cs typeface="+mn-cs"/>
              </a:rPr>
              <a:t>, 2003, vegetation came into contact with aboveground electric wires and caused a cascading blackout known as the Northeast Blackout. 10 million people lost electricity, contributing to more than 100 fatalities and an unquantified baby boom 9 months later. (I was a Peace Corps Volunteer in Ethiopia for 3 years. I know what happens when the power goes out.) Following the Northeast Blackout, the federal government imposed regulations that could mean $1,000,000 a day fines for subsequent outages. Many utilities quickly responded by cleaning house and many set IVM aside in favor of purely structural vegetation maintenance.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However, IVM was not to blame. The root cause of the Northeast Blackout was mismanagement of minimum vegetation clearance distances. But that didn’t seem to matter at the executive level. So for the last decade, the concept of IVM has appeared too risky for many utilities to engage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Remember that 21 million acres. There is tremendous potential to manage for wildlife habitat on utility corridors if the industry can swallow the bad taste left by the blackout. In many forested areas, like the scene shown here, utility corridors actual create habitat for insect-pollinators, upland birds and ungulates in what would otherwise be fully shaded forest canopy and sparse understory.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Moving forward, the choice for the industry is to maintain risk-based structural vegetation maintenance practices or to re-integrate integrated vegetation management to promote compatible communities that can provide wildlife habitat conservation value and sound business practices. (10:40)</a:t>
            </a:r>
          </a:p>
        </p:txBody>
      </p:sp>
      <p:sp>
        <p:nvSpPr>
          <p:cNvPr id="4" name="Slide Number Placeholder 3"/>
          <p:cNvSpPr>
            <a:spLocks noGrp="1"/>
          </p:cNvSpPr>
          <p:nvPr>
            <p:ph type="sldNum" sz="quarter" idx="5"/>
          </p:nvPr>
        </p:nvSpPr>
        <p:spPr/>
        <p:txBody>
          <a:bodyPr/>
          <a:lstStyle/>
          <a:p>
            <a:fld id="{EAE44306-55A7-43B4-A1B5-560C4DC5AEAB}" type="slidenum">
              <a:rPr lang="en-US" smtClean="0"/>
              <a:t>7</a:t>
            </a:fld>
            <a:endParaRPr lang="en-US"/>
          </a:p>
        </p:txBody>
      </p:sp>
    </p:spTree>
    <p:extLst>
      <p:ext uri="{BB962C8B-B14F-4D97-AF65-F5344CB8AC3E}">
        <p14:creationId xmlns:p14="http://schemas.microsoft.com/office/powerpoint/2010/main" val="2171502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quickly address the elephant in the room before I move on. I’m talking about a fossil fuel heavy industry managing vegetation more responsibly. Some of you might be thinking, ‘this sounds like greenwashing’, and in some cases, you would be right. I flew to Kentucky on United Airlines who love to boast that they recycle single use plastic cups as part of their </a:t>
            </a:r>
            <a:r>
              <a:rPr lang="en-US" dirty="0" err="1"/>
              <a:t>EcoSkies</a:t>
            </a:r>
            <a:r>
              <a:rPr lang="en-US" dirty="0"/>
              <a:t> program. That, to me, is a drop in the bucket to make frequent fliers feel better about themselves. That, to me, is greenwashing.</a:t>
            </a:r>
          </a:p>
          <a:p>
            <a:endParaRPr lang="en-US" dirty="0"/>
          </a:p>
          <a:p>
            <a:r>
              <a:rPr lang="en-US" dirty="0"/>
              <a:t>As for utility companies, greenwashing can apply, but it does not in all cases. If a company is advertising 1 or 2 acres of pollinator habitat and they maintain 25,000 miles of transmission lines, then there’s definitely a disconnect and potentially greenwashing. If a company’s commitment is to manage biodiversity across their entire footprint, then I would argue that this is not greenwashing.</a:t>
            </a:r>
          </a:p>
          <a:p>
            <a:endParaRPr lang="en-US" dirty="0"/>
          </a:p>
          <a:p>
            <a:r>
              <a:rPr lang="en-US" dirty="0"/>
              <a:t>Hard truth - we all depend on fossil fuels currently. Unless you are living in a log cabin in the woods and powering your Tesla from your own personal solar grid, odds are you depend on fossil fuels and will continue to do so until the challenges of renewable energy storage are solved. Even when our national energy grid is decentralized, rights-of-way will still be necessary for transmission and distribution of energy. Evolving renewables will change the shape of rights-of-way over the coming century, but there’s no indication that rights-of-way are going away. And if they’re not going away, then we’re left with the choice to manage them for maximum benefit through IVM or for simple compliance via rinse and repeat brushing, mowing and broadcasting herbicides. (13:00)</a:t>
            </a:r>
          </a:p>
        </p:txBody>
      </p:sp>
      <p:sp>
        <p:nvSpPr>
          <p:cNvPr id="4" name="Slide Number Placeholder 3"/>
          <p:cNvSpPr>
            <a:spLocks noGrp="1"/>
          </p:cNvSpPr>
          <p:nvPr>
            <p:ph type="sldNum" sz="quarter" idx="5"/>
          </p:nvPr>
        </p:nvSpPr>
        <p:spPr/>
        <p:txBody>
          <a:bodyPr/>
          <a:lstStyle/>
          <a:p>
            <a:fld id="{EAE44306-55A7-43B4-A1B5-560C4DC5AEAB}" type="slidenum">
              <a:rPr lang="en-US" smtClean="0"/>
              <a:t>8</a:t>
            </a:fld>
            <a:endParaRPr lang="en-US"/>
          </a:p>
        </p:txBody>
      </p:sp>
    </p:spTree>
    <p:extLst>
      <p:ext uri="{BB962C8B-B14F-4D97-AF65-F5344CB8AC3E}">
        <p14:creationId xmlns:p14="http://schemas.microsoft.com/office/powerpoint/2010/main" val="2008854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I’ve been talking about the potential to develop IVM on a comprehensive utility network, but change rarely happens all at once. I’d like to focus now on an experience I’ve had with a local natural gas distribution company. Gas transmission and distribution is not subject to the same regulations as electric transmission, but historically natural gas companies have also not made waves managing for secondary benefits.</a:t>
            </a:r>
          </a:p>
          <a:p>
            <a:endParaRPr lang="en-US" dirty="0"/>
          </a:p>
          <a:p>
            <a:r>
              <a:rPr lang="en-US" dirty="0"/>
              <a:t>I’ve witnessed a shift in utility vegetation management methods at Columbia Gas over the last 3 years. Columbia Gas operates across six states and actively manages a little more than 4,000 acres of land. Numerous Monarch Waystations and Wildlife Habitat Council certifications grew out of our initial work in cover type conversions, but the work has gone much farther than that. Columbia Gas is now managing much of their network under the principles of integrated vegetation management, earning them an endorsement by the National Wild Turkey Federation and the ability to enroll their network into the Nationwide Candidate Conservation Agreement with Assurances for Monarch Butterfly - a landmark agreement between the USFWS and multiple energy utilities and Departments of Transportation to support monarch habitat on rights-of-way. Efforts to promote IVM across their network align with conservation activities outlined in the Monarch CCAA, and next year their commitments will surpass the qualifying minimums set forth by the CCAA. (15</a:t>
            </a:r>
            <a:r>
              <a:rPr lang="en-US" dirty="0">
                <a:sym typeface="Wingdings" panose="05000000000000000000" pitchFamily="2" charset="2"/>
              </a:rPr>
              <a:t>:00)</a:t>
            </a:r>
            <a:endParaRPr lang="en-US" dirty="0"/>
          </a:p>
        </p:txBody>
      </p:sp>
      <p:sp>
        <p:nvSpPr>
          <p:cNvPr id="4" name="Slide Number Placeholder 3"/>
          <p:cNvSpPr>
            <a:spLocks noGrp="1"/>
          </p:cNvSpPr>
          <p:nvPr>
            <p:ph type="sldNum" sz="quarter" idx="5"/>
          </p:nvPr>
        </p:nvSpPr>
        <p:spPr/>
        <p:txBody>
          <a:bodyPr/>
          <a:lstStyle/>
          <a:p>
            <a:fld id="{EAE44306-55A7-43B4-A1B5-560C4DC5AEAB}" type="slidenum">
              <a:rPr lang="en-US" smtClean="0"/>
              <a:t>9</a:t>
            </a:fld>
            <a:endParaRPr lang="en-US"/>
          </a:p>
        </p:txBody>
      </p:sp>
    </p:spTree>
    <p:extLst>
      <p:ext uri="{BB962C8B-B14F-4D97-AF65-F5344CB8AC3E}">
        <p14:creationId xmlns:p14="http://schemas.microsoft.com/office/powerpoint/2010/main" val="2966131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0194A-020F-45BD-B27C-698F0CAF73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48B440-B034-40B7-B5D1-CF92078ED4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483DAC-EF6F-43F9-91BB-D0B1624968E9}"/>
              </a:ext>
            </a:extLst>
          </p:cNvPr>
          <p:cNvSpPr>
            <a:spLocks noGrp="1"/>
          </p:cNvSpPr>
          <p:nvPr>
            <p:ph type="dt" sz="half" idx="10"/>
          </p:nvPr>
        </p:nvSpPr>
        <p:spPr/>
        <p:txBody>
          <a:bodyPr/>
          <a:lstStyle/>
          <a:p>
            <a:fld id="{AB923407-D905-4825-B353-F5E7A1A2031C}" type="datetimeFigureOut">
              <a:rPr lang="en-US" smtClean="0"/>
              <a:t>10/18/2019</a:t>
            </a:fld>
            <a:endParaRPr lang="en-US"/>
          </a:p>
        </p:txBody>
      </p:sp>
      <p:sp>
        <p:nvSpPr>
          <p:cNvPr id="5" name="Footer Placeholder 4">
            <a:extLst>
              <a:ext uri="{FF2B5EF4-FFF2-40B4-BE49-F238E27FC236}">
                <a16:creationId xmlns:a16="http://schemas.microsoft.com/office/drawing/2014/main" id="{DE5B6070-7AE5-4C61-B25D-8D2C7D18EC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F586CD-A581-429A-B820-CF7261905CB6}"/>
              </a:ext>
            </a:extLst>
          </p:cNvPr>
          <p:cNvSpPr>
            <a:spLocks noGrp="1"/>
          </p:cNvSpPr>
          <p:nvPr>
            <p:ph type="sldNum" sz="quarter" idx="12"/>
          </p:nvPr>
        </p:nvSpPr>
        <p:spPr/>
        <p:txBody>
          <a:bodyPr/>
          <a:lstStyle/>
          <a:p>
            <a:fld id="{08F033ED-BD71-4340-AD61-18CE5AD4D853}" type="slidenum">
              <a:rPr lang="en-US" smtClean="0"/>
              <a:t>‹#›</a:t>
            </a:fld>
            <a:endParaRPr lang="en-US"/>
          </a:p>
        </p:txBody>
      </p:sp>
    </p:spTree>
    <p:extLst>
      <p:ext uri="{BB962C8B-B14F-4D97-AF65-F5344CB8AC3E}">
        <p14:creationId xmlns:p14="http://schemas.microsoft.com/office/powerpoint/2010/main" val="293748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AB5F3-18D9-45DF-831E-ABC3AC4B6B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F78824-0BC5-43AE-B765-F7F55E60C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3497A-7E67-4010-96D4-0871B325D23B}"/>
              </a:ext>
            </a:extLst>
          </p:cNvPr>
          <p:cNvSpPr>
            <a:spLocks noGrp="1"/>
          </p:cNvSpPr>
          <p:nvPr>
            <p:ph type="dt" sz="half" idx="10"/>
          </p:nvPr>
        </p:nvSpPr>
        <p:spPr/>
        <p:txBody>
          <a:bodyPr/>
          <a:lstStyle/>
          <a:p>
            <a:fld id="{AB923407-D905-4825-B353-F5E7A1A2031C}" type="datetimeFigureOut">
              <a:rPr lang="en-US" smtClean="0"/>
              <a:t>10/18/2019</a:t>
            </a:fld>
            <a:endParaRPr lang="en-US"/>
          </a:p>
        </p:txBody>
      </p:sp>
      <p:sp>
        <p:nvSpPr>
          <p:cNvPr id="5" name="Footer Placeholder 4">
            <a:extLst>
              <a:ext uri="{FF2B5EF4-FFF2-40B4-BE49-F238E27FC236}">
                <a16:creationId xmlns:a16="http://schemas.microsoft.com/office/drawing/2014/main" id="{5C1B3474-A420-481D-930F-69DB39C77A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208F61-F2D5-4BF1-8922-EE0860830556}"/>
              </a:ext>
            </a:extLst>
          </p:cNvPr>
          <p:cNvSpPr>
            <a:spLocks noGrp="1"/>
          </p:cNvSpPr>
          <p:nvPr>
            <p:ph type="sldNum" sz="quarter" idx="12"/>
          </p:nvPr>
        </p:nvSpPr>
        <p:spPr/>
        <p:txBody>
          <a:bodyPr/>
          <a:lstStyle/>
          <a:p>
            <a:fld id="{08F033ED-BD71-4340-AD61-18CE5AD4D853}" type="slidenum">
              <a:rPr lang="en-US" smtClean="0"/>
              <a:t>‹#›</a:t>
            </a:fld>
            <a:endParaRPr lang="en-US"/>
          </a:p>
        </p:txBody>
      </p:sp>
    </p:spTree>
    <p:extLst>
      <p:ext uri="{BB962C8B-B14F-4D97-AF65-F5344CB8AC3E}">
        <p14:creationId xmlns:p14="http://schemas.microsoft.com/office/powerpoint/2010/main" val="2773355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06DF3C-243B-4639-9BC6-87945E2649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375CD0-31DC-4D09-9D9E-B46010EAFC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BB55B4-1D2C-4A28-8040-5B0E00EB4470}"/>
              </a:ext>
            </a:extLst>
          </p:cNvPr>
          <p:cNvSpPr>
            <a:spLocks noGrp="1"/>
          </p:cNvSpPr>
          <p:nvPr>
            <p:ph type="dt" sz="half" idx="10"/>
          </p:nvPr>
        </p:nvSpPr>
        <p:spPr/>
        <p:txBody>
          <a:bodyPr/>
          <a:lstStyle/>
          <a:p>
            <a:fld id="{AB923407-D905-4825-B353-F5E7A1A2031C}" type="datetimeFigureOut">
              <a:rPr lang="en-US" smtClean="0"/>
              <a:t>10/18/2019</a:t>
            </a:fld>
            <a:endParaRPr lang="en-US"/>
          </a:p>
        </p:txBody>
      </p:sp>
      <p:sp>
        <p:nvSpPr>
          <p:cNvPr id="5" name="Footer Placeholder 4">
            <a:extLst>
              <a:ext uri="{FF2B5EF4-FFF2-40B4-BE49-F238E27FC236}">
                <a16:creationId xmlns:a16="http://schemas.microsoft.com/office/drawing/2014/main" id="{266A9D02-F2D6-435A-A2C3-4F56DEEE8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4D698-FCA3-4B3D-9DDF-5D8014992510}"/>
              </a:ext>
            </a:extLst>
          </p:cNvPr>
          <p:cNvSpPr>
            <a:spLocks noGrp="1"/>
          </p:cNvSpPr>
          <p:nvPr>
            <p:ph type="sldNum" sz="quarter" idx="12"/>
          </p:nvPr>
        </p:nvSpPr>
        <p:spPr/>
        <p:txBody>
          <a:bodyPr/>
          <a:lstStyle/>
          <a:p>
            <a:fld id="{08F033ED-BD71-4340-AD61-18CE5AD4D853}" type="slidenum">
              <a:rPr lang="en-US" smtClean="0"/>
              <a:t>‹#›</a:t>
            </a:fld>
            <a:endParaRPr lang="en-US"/>
          </a:p>
        </p:txBody>
      </p:sp>
    </p:spTree>
    <p:extLst>
      <p:ext uri="{BB962C8B-B14F-4D97-AF65-F5344CB8AC3E}">
        <p14:creationId xmlns:p14="http://schemas.microsoft.com/office/powerpoint/2010/main" val="3925718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F6919-8604-4E7F-8B64-750FC46414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448A76-AD83-4334-B18A-D338746697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9C1BC-B10D-4845-879A-1628A74AF8D5}"/>
              </a:ext>
            </a:extLst>
          </p:cNvPr>
          <p:cNvSpPr>
            <a:spLocks noGrp="1"/>
          </p:cNvSpPr>
          <p:nvPr>
            <p:ph type="dt" sz="half" idx="10"/>
          </p:nvPr>
        </p:nvSpPr>
        <p:spPr/>
        <p:txBody>
          <a:bodyPr/>
          <a:lstStyle/>
          <a:p>
            <a:fld id="{AB923407-D905-4825-B353-F5E7A1A2031C}" type="datetimeFigureOut">
              <a:rPr lang="en-US" smtClean="0"/>
              <a:t>10/18/2019</a:t>
            </a:fld>
            <a:endParaRPr lang="en-US"/>
          </a:p>
        </p:txBody>
      </p:sp>
      <p:sp>
        <p:nvSpPr>
          <p:cNvPr id="5" name="Footer Placeholder 4">
            <a:extLst>
              <a:ext uri="{FF2B5EF4-FFF2-40B4-BE49-F238E27FC236}">
                <a16:creationId xmlns:a16="http://schemas.microsoft.com/office/drawing/2014/main" id="{327E3ADE-5669-4F9C-A91B-479D6121B4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966CF-000C-4BEE-AD41-09FB2AA3B995}"/>
              </a:ext>
            </a:extLst>
          </p:cNvPr>
          <p:cNvSpPr>
            <a:spLocks noGrp="1"/>
          </p:cNvSpPr>
          <p:nvPr>
            <p:ph type="sldNum" sz="quarter" idx="12"/>
          </p:nvPr>
        </p:nvSpPr>
        <p:spPr/>
        <p:txBody>
          <a:bodyPr/>
          <a:lstStyle/>
          <a:p>
            <a:fld id="{08F033ED-BD71-4340-AD61-18CE5AD4D853}" type="slidenum">
              <a:rPr lang="en-US" smtClean="0"/>
              <a:t>‹#›</a:t>
            </a:fld>
            <a:endParaRPr lang="en-US"/>
          </a:p>
        </p:txBody>
      </p:sp>
    </p:spTree>
    <p:extLst>
      <p:ext uri="{BB962C8B-B14F-4D97-AF65-F5344CB8AC3E}">
        <p14:creationId xmlns:p14="http://schemas.microsoft.com/office/powerpoint/2010/main" val="1371546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14355-EE6A-4730-9C5F-FF88EB5A48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26AE41-FA77-48B8-8A92-9B412F2744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8CC6C0-5DFC-41F9-B0D2-204559BA43D1}"/>
              </a:ext>
            </a:extLst>
          </p:cNvPr>
          <p:cNvSpPr>
            <a:spLocks noGrp="1"/>
          </p:cNvSpPr>
          <p:nvPr>
            <p:ph type="dt" sz="half" idx="10"/>
          </p:nvPr>
        </p:nvSpPr>
        <p:spPr/>
        <p:txBody>
          <a:bodyPr/>
          <a:lstStyle/>
          <a:p>
            <a:fld id="{AB923407-D905-4825-B353-F5E7A1A2031C}" type="datetimeFigureOut">
              <a:rPr lang="en-US" smtClean="0"/>
              <a:t>10/18/2019</a:t>
            </a:fld>
            <a:endParaRPr lang="en-US"/>
          </a:p>
        </p:txBody>
      </p:sp>
      <p:sp>
        <p:nvSpPr>
          <p:cNvPr id="5" name="Footer Placeholder 4">
            <a:extLst>
              <a:ext uri="{FF2B5EF4-FFF2-40B4-BE49-F238E27FC236}">
                <a16:creationId xmlns:a16="http://schemas.microsoft.com/office/drawing/2014/main" id="{87FFB244-22E9-44EB-9A65-806012A0A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65DB9F-E064-4A38-BC70-B531A743A7E1}"/>
              </a:ext>
            </a:extLst>
          </p:cNvPr>
          <p:cNvSpPr>
            <a:spLocks noGrp="1"/>
          </p:cNvSpPr>
          <p:nvPr>
            <p:ph type="sldNum" sz="quarter" idx="12"/>
          </p:nvPr>
        </p:nvSpPr>
        <p:spPr/>
        <p:txBody>
          <a:bodyPr/>
          <a:lstStyle/>
          <a:p>
            <a:fld id="{08F033ED-BD71-4340-AD61-18CE5AD4D853}" type="slidenum">
              <a:rPr lang="en-US" smtClean="0"/>
              <a:t>‹#›</a:t>
            </a:fld>
            <a:endParaRPr lang="en-US"/>
          </a:p>
        </p:txBody>
      </p:sp>
    </p:spTree>
    <p:extLst>
      <p:ext uri="{BB962C8B-B14F-4D97-AF65-F5344CB8AC3E}">
        <p14:creationId xmlns:p14="http://schemas.microsoft.com/office/powerpoint/2010/main" val="3994693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417A1-8C3C-4A07-BC97-408699FC53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C584A0-56E9-4E8F-8F83-5C263DBF71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ECBC57-77F1-4C01-B28D-067F589654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FCC2C1-B583-46BD-83A1-B7E2DF71F4A3}"/>
              </a:ext>
            </a:extLst>
          </p:cNvPr>
          <p:cNvSpPr>
            <a:spLocks noGrp="1"/>
          </p:cNvSpPr>
          <p:nvPr>
            <p:ph type="dt" sz="half" idx="10"/>
          </p:nvPr>
        </p:nvSpPr>
        <p:spPr/>
        <p:txBody>
          <a:bodyPr/>
          <a:lstStyle/>
          <a:p>
            <a:fld id="{AB923407-D905-4825-B353-F5E7A1A2031C}" type="datetimeFigureOut">
              <a:rPr lang="en-US" smtClean="0"/>
              <a:t>10/18/2019</a:t>
            </a:fld>
            <a:endParaRPr lang="en-US"/>
          </a:p>
        </p:txBody>
      </p:sp>
      <p:sp>
        <p:nvSpPr>
          <p:cNvPr id="6" name="Footer Placeholder 5">
            <a:extLst>
              <a:ext uri="{FF2B5EF4-FFF2-40B4-BE49-F238E27FC236}">
                <a16:creationId xmlns:a16="http://schemas.microsoft.com/office/drawing/2014/main" id="{3A7D4CB7-019F-42D1-8C5D-D9A00E387D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68C2CD-1B2A-4924-A22F-DC5138461466}"/>
              </a:ext>
            </a:extLst>
          </p:cNvPr>
          <p:cNvSpPr>
            <a:spLocks noGrp="1"/>
          </p:cNvSpPr>
          <p:nvPr>
            <p:ph type="sldNum" sz="quarter" idx="12"/>
          </p:nvPr>
        </p:nvSpPr>
        <p:spPr/>
        <p:txBody>
          <a:bodyPr/>
          <a:lstStyle/>
          <a:p>
            <a:fld id="{08F033ED-BD71-4340-AD61-18CE5AD4D853}" type="slidenum">
              <a:rPr lang="en-US" smtClean="0"/>
              <a:t>‹#›</a:t>
            </a:fld>
            <a:endParaRPr lang="en-US"/>
          </a:p>
        </p:txBody>
      </p:sp>
    </p:spTree>
    <p:extLst>
      <p:ext uri="{BB962C8B-B14F-4D97-AF65-F5344CB8AC3E}">
        <p14:creationId xmlns:p14="http://schemas.microsoft.com/office/powerpoint/2010/main" val="2256240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F6C56-35DC-48D9-BC30-71B77528ED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164F62-4FE3-458C-B5D7-300A37C80C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17D125-06AE-45C4-851D-EB3C6F45B2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34ACFD-27ED-4BC4-BC56-8085BFBC5E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91A8C7-20F1-470D-8AD4-6C4732592D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A4E149-686D-4663-A801-ED1C53B95413}"/>
              </a:ext>
            </a:extLst>
          </p:cNvPr>
          <p:cNvSpPr>
            <a:spLocks noGrp="1"/>
          </p:cNvSpPr>
          <p:nvPr>
            <p:ph type="dt" sz="half" idx="10"/>
          </p:nvPr>
        </p:nvSpPr>
        <p:spPr/>
        <p:txBody>
          <a:bodyPr/>
          <a:lstStyle/>
          <a:p>
            <a:fld id="{AB923407-D905-4825-B353-F5E7A1A2031C}" type="datetimeFigureOut">
              <a:rPr lang="en-US" smtClean="0"/>
              <a:t>10/18/2019</a:t>
            </a:fld>
            <a:endParaRPr lang="en-US"/>
          </a:p>
        </p:txBody>
      </p:sp>
      <p:sp>
        <p:nvSpPr>
          <p:cNvPr id="8" name="Footer Placeholder 7">
            <a:extLst>
              <a:ext uri="{FF2B5EF4-FFF2-40B4-BE49-F238E27FC236}">
                <a16:creationId xmlns:a16="http://schemas.microsoft.com/office/drawing/2014/main" id="{AF505172-5FE0-40DC-910C-2E24EF293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76F968-C811-417C-92BB-413033DF7B4C}"/>
              </a:ext>
            </a:extLst>
          </p:cNvPr>
          <p:cNvSpPr>
            <a:spLocks noGrp="1"/>
          </p:cNvSpPr>
          <p:nvPr>
            <p:ph type="sldNum" sz="quarter" idx="12"/>
          </p:nvPr>
        </p:nvSpPr>
        <p:spPr/>
        <p:txBody>
          <a:bodyPr/>
          <a:lstStyle/>
          <a:p>
            <a:fld id="{08F033ED-BD71-4340-AD61-18CE5AD4D853}" type="slidenum">
              <a:rPr lang="en-US" smtClean="0"/>
              <a:t>‹#›</a:t>
            </a:fld>
            <a:endParaRPr lang="en-US"/>
          </a:p>
        </p:txBody>
      </p:sp>
    </p:spTree>
    <p:extLst>
      <p:ext uri="{BB962C8B-B14F-4D97-AF65-F5344CB8AC3E}">
        <p14:creationId xmlns:p14="http://schemas.microsoft.com/office/powerpoint/2010/main" val="2570422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D269C-6618-4694-8C35-1C7DC3E6FD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D6269B-DE2D-47E7-B063-7B8FF0AE4E6E}"/>
              </a:ext>
            </a:extLst>
          </p:cNvPr>
          <p:cNvSpPr>
            <a:spLocks noGrp="1"/>
          </p:cNvSpPr>
          <p:nvPr>
            <p:ph type="dt" sz="half" idx="10"/>
          </p:nvPr>
        </p:nvSpPr>
        <p:spPr/>
        <p:txBody>
          <a:bodyPr/>
          <a:lstStyle/>
          <a:p>
            <a:fld id="{AB923407-D905-4825-B353-F5E7A1A2031C}" type="datetimeFigureOut">
              <a:rPr lang="en-US" smtClean="0"/>
              <a:t>10/18/2019</a:t>
            </a:fld>
            <a:endParaRPr lang="en-US"/>
          </a:p>
        </p:txBody>
      </p:sp>
      <p:sp>
        <p:nvSpPr>
          <p:cNvPr id="4" name="Footer Placeholder 3">
            <a:extLst>
              <a:ext uri="{FF2B5EF4-FFF2-40B4-BE49-F238E27FC236}">
                <a16:creationId xmlns:a16="http://schemas.microsoft.com/office/drawing/2014/main" id="{5314C0A1-8A68-4AFF-9665-E3DDD89F02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EC6A61-9453-40DD-B62F-EB9703EFDFDD}"/>
              </a:ext>
            </a:extLst>
          </p:cNvPr>
          <p:cNvSpPr>
            <a:spLocks noGrp="1"/>
          </p:cNvSpPr>
          <p:nvPr>
            <p:ph type="sldNum" sz="quarter" idx="12"/>
          </p:nvPr>
        </p:nvSpPr>
        <p:spPr/>
        <p:txBody>
          <a:bodyPr/>
          <a:lstStyle/>
          <a:p>
            <a:fld id="{08F033ED-BD71-4340-AD61-18CE5AD4D853}" type="slidenum">
              <a:rPr lang="en-US" smtClean="0"/>
              <a:t>‹#›</a:t>
            </a:fld>
            <a:endParaRPr lang="en-US"/>
          </a:p>
        </p:txBody>
      </p:sp>
    </p:spTree>
    <p:extLst>
      <p:ext uri="{BB962C8B-B14F-4D97-AF65-F5344CB8AC3E}">
        <p14:creationId xmlns:p14="http://schemas.microsoft.com/office/powerpoint/2010/main" val="2753686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F00A0C-A106-4C97-AC83-E8462AF898A5}"/>
              </a:ext>
            </a:extLst>
          </p:cNvPr>
          <p:cNvSpPr>
            <a:spLocks noGrp="1"/>
          </p:cNvSpPr>
          <p:nvPr>
            <p:ph type="dt" sz="half" idx="10"/>
          </p:nvPr>
        </p:nvSpPr>
        <p:spPr/>
        <p:txBody>
          <a:bodyPr/>
          <a:lstStyle/>
          <a:p>
            <a:fld id="{AB923407-D905-4825-B353-F5E7A1A2031C}" type="datetimeFigureOut">
              <a:rPr lang="en-US" smtClean="0"/>
              <a:t>10/18/2019</a:t>
            </a:fld>
            <a:endParaRPr lang="en-US"/>
          </a:p>
        </p:txBody>
      </p:sp>
      <p:sp>
        <p:nvSpPr>
          <p:cNvPr id="3" name="Footer Placeholder 2">
            <a:extLst>
              <a:ext uri="{FF2B5EF4-FFF2-40B4-BE49-F238E27FC236}">
                <a16:creationId xmlns:a16="http://schemas.microsoft.com/office/drawing/2014/main" id="{00303FE1-44F6-4A6D-87BF-9158B276D0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68E9EA-B511-4201-B466-F7E0B04ED69D}"/>
              </a:ext>
            </a:extLst>
          </p:cNvPr>
          <p:cNvSpPr>
            <a:spLocks noGrp="1"/>
          </p:cNvSpPr>
          <p:nvPr>
            <p:ph type="sldNum" sz="quarter" idx="12"/>
          </p:nvPr>
        </p:nvSpPr>
        <p:spPr/>
        <p:txBody>
          <a:bodyPr/>
          <a:lstStyle/>
          <a:p>
            <a:fld id="{08F033ED-BD71-4340-AD61-18CE5AD4D853}" type="slidenum">
              <a:rPr lang="en-US" smtClean="0"/>
              <a:t>‹#›</a:t>
            </a:fld>
            <a:endParaRPr lang="en-US"/>
          </a:p>
        </p:txBody>
      </p:sp>
    </p:spTree>
    <p:extLst>
      <p:ext uri="{BB962C8B-B14F-4D97-AF65-F5344CB8AC3E}">
        <p14:creationId xmlns:p14="http://schemas.microsoft.com/office/powerpoint/2010/main" val="993784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B6E6E-3418-4A95-A2F0-D0B8D83A68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2FBFDB-5A34-4654-8EE8-7DF5FD9C07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AB657B-2B7B-4099-B222-30490471B2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A29B1-5062-4DF2-9D7C-2B924FEA89FA}"/>
              </a:ext>
            </a:extLst>
          </p:cNvPr>
          <p:cNvSpPr>
            <a:spLocks noGrp="1"/>
          </p:cNvSpPr>
          <p:nvPr>
            <p:ph type="dt" sz="half" idx="10"/>
          </p:nvPr>
        </p:nvSpPr>
        <p:spPr/>
        <p:txBody>
          <a:bodyPr/>
          <a:lstStyle/>
          <a:p>
            <a:fld id="{AB923407-D905-4825-B353-F5E7A1A2031C}" type="datetimeFigureOut">
              <a:rPr lang="en-US" smtClean="0"/>
              <a:t>10/18/2019</a:t>
            </a:fld>
            <a:endParaRPr lang="en-US"/>
          </a:p>
        </p:txBody>
      </p:sp>
      <p:sp>
        <p:nvSpPr>
          <p:cNvPr id="6" name="Footer Placeholder 5">
            <a:extLst>
              <a:ext uri="{FF2B5EF4-FFF2-40B4-BE49-F238E27FC236}">
                <a16:creationId xmlns:a16="http://schemas.microsoft.com/office/drawing/2014/main" id="{9EF11E09-43CE-4EFB-AC82-8F5A91C2EA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4DE591-A02F-44C6-A098-311F3AB1FFA5}"/>
              </a:ext>
            </a:extLst>
          </p:cNvPr>
          <p:cNvSpPr>
            <a:spLocks noGrp="1"/>
          </p:cNvSpPr>
          <p:nvPr>
            <p:ph type="sldNum" sz="quarter" idx="12"/>
          </p:nvPr>
        </p:nvSpPr>
        <p:spPr/>
        <p:txBody>
          <a:bodyPr/>
          <a:lstStyle/>
          <a:p>
            <a:fld id="{08F033ED-BD71-4340-AD61-18CE5AD4D853}" type="slidenum">
              <a:rPr lang="en-US" smtClean="0"/>
              <a:t>‹#›</a:t>
            </a:fld>
            <a:endParaRPr lang="en-US"/>
          </a:p>
        </p:txBody>
      </p:sp>
    </p:spTree>
    <p:extLst>
      <p:ext uri="{BB962C8B-B14F-4D97-AF65-F5344CB8AC3E}">
        <p14:creationId xmlns:p14="http://schemas.microsoft.com/office/powerpoint/2010/main" val="1121281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5FB1F-BDFD-4462-83B8-D8D6BB5D29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53B1F7-49C1-4A7E-A497-E9AFF45CE0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12CB65-0C89-4E2F-93EA-D2A90FBFED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5F1F6F-A967-4549-BFF3-3CA0BE3F0401}"/>
              </a:ext>
            </a:extLst>
          </p:cNvPr>
          <p:cNvSpPr>
            <a:spLocks noGrp="1"/>
          </p:cNvSpPr>
          <p:nvPr>
            <p:ph type="dt" sz="half" idx="10"/>
          </p:nvPr>
        </p:nvSpPr>
        <p:spPr/>
        <p:txBody>
          <a:bodyPr/>
          <a:lstStyle/>
          <a:p>
            <a:fld id="{AB923407-D905-4825-B353-F5E7A1A2031C}" type="datetimeFigureOut">
              <a:rPr lang="en-US" smtClean="0"/>
              <a:t>10/18/2019</a:t>
            </a:fld>
            <a:endParaRPr lang="en-US"/>
          </a:p>
        </p:txBody>
      </p:sp>
      <p:sp>
        <p:nvSpPr>
          <p:cNvPr id="6" name="Footer Placeholder 5">
            <a:extLst>
              <a:ext uri="{FF2B5EF4-FFF2-40B4-BE49-F238E27FC236}">
                <a16:creationId xmlns:a16="http://schemas.microsoft.com/office/drawing/2014/main" id="{EC62E3B9-31C4-4E0D-84F6-CFA352230A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FD3A20-9A36-478A-B4C1-33B4BD44F124}"/>
              </a:ext>
            </a:extLst>
          </p:cNvPr>
          <p:cNvSpPr>
            <a:spLocks noGrp="1"/>
          </p:cNvSpPr>
          <p:nvPr>
            <p:ph type="sldNum" sz="quarter" idx="12"/>
          </p:nvPr>
        </p:nvSpPr>
        <p:spPr/>
        <p:txBody>
          <a:bodyPr/>
          <a:lstStyle/>
          <a:p>
            <a:fld id="{08F033ED-BD71-4340-AD61-18CE5AD4D853}" type="slidenum">
              <a:rPr lang="en-US" smtClean="0"/>
              <a:t>‹#›</a:t>
            </a:fld>
            <a:endParaRPr lang="en-US"/>
          </a:p>
        </p:txBody>
      </p:sp>
    </p:spTree>
    <p:extLst>
      <p:ext uri="{BB962C8B-B14F-4D97-AF65-F5344CB8AC3E}">
        <p14:creationId xmlns:p14="http://schemas.microsoft.com/office/powerpoint/2010/main" val="3063603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54A71D-FE1E-4B12-8732-5E84F84174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7D88E1-B926-46E0-9D2D-7AE04DB178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4506FC-73D9-433B-B290-3C5264A70F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923407-D905-4825-B353-F5E7A1A2031C}" type="datetimeFigureOut">
              <a:rPr lang="en-US" smtClean="0"/>
              <a:t>10/18/2019</a:t>
            </a:fld>
            <a:endParaRPr lang="en-US"/>
          </a:p>
        </p:txBody>
      </p:sp>
      <p:sp>
        <p:nvSpPr>
          <p:cNvPr id="5" name="Footer Placeholder 4">
            <a:extLst>
              <a:ext uri="{FF2B5EF4-FFF2-40B4-BE49-F238E27FC236}">
                <a16:creationId xmlns:a16="http://schemas.microsoft.com/office/drawing/2014/main" id="{4AECBB8D-260B-4EEA-80E2-2A6A397BB6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823356-332A-4434-8160-A7C0D2DCCE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F033ED-BD71-4340-AD61-18CE5AD4D853}" type="slidenum">
              <a:rPr lang="en-US" smtClean="0"/>
              <a:t>‹#›</a:t>
            </a:fld>
            <a:endParaRPr lang="en-US"/>
          </a:p>
        </p:txBody>
      </p:sp>
    </p:spTree>
    <p:extLst>
      <p:ext uri="{BB962C8B-B14F-4D97-AF65-F5344CB8AC3E}">
        <p14:creationId xmlns:p14="http://schemas.microsoft.com/office/powerpoint/2010/main" val="3080930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ailto:scion@growwithtrees.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susanmurray@nisource.com"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mailto:scion@growwithtrees.com" TargetMode="External"/><Relationship Id="rId5" Type="http://schemas.openxmlformats.org/officeDocument/2006/relationships/image" Target="../media/image1.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map, drawing&#10;&#10;Description automatically generated">
            <a:extLst>
              <a:ext uri="{FF2B5EF4-FFF2-40B4-BE49-F238E27FC236}">
                <a16:creationId xmlns:a16="http://schemas.microsoft.com/office/drawing/2014/main" id="{60529014-FD5D-4A2A-A83F-BA6191C06807}"/>
              </a:ext>
            </a:extLst>
          </p:cNvPr>
          <p:cNvPicPr>
            <a:picLocks noChangeAspect="1"/>
          </p:cNvPicPr>
          <p:nvPr/>
        </p:nvPicPr>
        <p:blipFill rotWithShape="1">
          <a:blip r:embed="rId3">
            <a:extLst>
              <a:ext uri="{28A0092B-C50C-407E-A947-70E740481C1C}">
                <a14:useLocalDpi xmlns:a14="http://schemas.microsoft.com/office/drawing/2010/main" val="0"/>
              </a:ext>
            </a:extLst>
          </a:blip>
          <a:srcRect t="-1079" b="289"/>
          <a:stretch/>
        </p:blipFill>
        <p:spPr>
          <a:xfrm>
            <a:off x="230901" y="140680"/>
            <a:ext cx="4012854" cy="657664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2743C"/>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7FFFD143-C7E1-49B9-97A3-68BA78C5B694}"/>
              </a:ext>
            </a:extLst>
          </p:cNvPr>
          <p:cNvSpPr txBox="1">
            <a:spLocks/>
          </p:cNvSpPr>
          <p:nvPr/>
        </p:nvSpPr>
        <p:spPr>
          <a:xfrm>
            <a:off x="5020976" y="580943"/>
            <a:ext cx="6429275" cy="1690586"/>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1F6C34"/>
                </a:solidFill>
              </a:rPr>
              <a:t>Inviting Nature Back</a:t>
            </a:r>
          </a:p>
          <a:p>
            <a:pPr algn="ctr"/>
            <a:r>
              <a:rPr lang="en-US" sz="2800" b="1" dirty="0"/>
              <a:t> </a:t>
            </a:r>
            <a:br>
              <a:rPr lang="en-US" sz="2800" b="1" dirty="0"/>
            </a:br>
            <a:r>
              <a:rPr lang="en-US" sz="2800" b="1" i="1" dirty="0">
                <a:solidFill>
                  <a:srgbClr val="663300"/>
                </a:solidFill>
              </a:rPr>
              <a:t>From School Gardens to Energy Companies</a:t>
            </a:r>
          </a:p>
        </p:txBody>
      </p:sp>
      <p:sp>
        <p:nvSpPr>
          <p:cNvPr id="7" name="Subtitle 2">
            <a:extLst>
              <a:ext uri="{FF2B5EF4-FFF2-40B4-BE49-F238E27FC236}">
                <a16:creationId xmlns:a16="http://schemas.microsoft.com/office/drawing/2014/main" id="{A5A136B3-C865-49E3-9209-73FD8DBE5D94}"/>
              </a:ext>
            </a:extLst>
          </p:cNvPr>
          <p:cNvSpPr txBox="1">
            <a:spLocks/>
          </p:cNvSpPr>
          <p:nvPr/>
        </p:nvSpPr>
        <p:spPr>
          <a:xfrm>
            <a:off x="5020976" y="2290872"/>
            <a:ext cx="6369318" cy="27819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North American Association for Environmental Education</a:t>
            </a:r>
          </a:p>
          <a:p>
            <a:pPr marL="0" indent="0" algn="ctr">
              <a:buNone/>
            </a:pPr>
            <a:r>
              <a:rPr lang="en-US" sz="2000" dirty="0"/>
              <a:t>October 18</a:t>
            </a:r>
            <a:r>
              <a:rPr lang="en-US" sz="2000" baseline="30000" dirty="0"/>
              <a:t>th</a:t>
            </a:r>
            <a:r>
              <a:rPr lang="en-US" sz="2000" dirty="0"/>
              <a:t>, 2019</a:t>
            </a:r>
          </a:p>
          <a:p>
            <a:pPr marL="0" indent="0" algn="ctr">
              <a:buNone/>
            </a:pPr>
            <a:endParaRPr lang="en-US" sz="2000" dirty="0"/>
          </a:p>
          <a:p>
            <a:pPr marL="0" indent="0" algn="ctr">
              <a:buNone/>
            </a:pPr>
            <a:endParaRPr lang="en-US" sz="2000" dirty="0"/>
          </a:p>
          <a:p>
            <a:pPr marL="0" indent="0" algn="ctr">
              <a:buNone/>
            </a:pPr>
            <a:r>
              <a:rPr lang="en-US" sz="2000" dirty="0"/>
              <a:t>John Steelman</a:t>
            </a:r>
          </a:p>
          <a:p>
            <a:pPr marL="0" indent="0" algn="ctr">
              <a:buNone/>
            </a:pPr>
            <a:r>
              <a:rPr lang="en-US" sz="2000" dirty="0"/>
              <a:t>Grow With Trees</a:t>
            </a:r>
          </a:p>
          <a:p>
            <a:pPr marL="0" indent="0" algn="ctr">
              <a:buNone/>
            </a:pPr>
            <a:r>
              <a:rPr lang="en-US" sz="2000" dirty="0">
                <a:hlinkClick r:id="rId4"/>
              </a:rPr>
              <a:t>scion@growwithtrees.com</a:t>
            </a:r>
            <a:r>
              <a:rPr lang="en-US" sz="2000" dirty="0"/>
              <a:t> </a:t>
            </a:r>
          </a:p>
        </p:txBody>
      </p:sp>
      <p:pic>
        <p:nvPicPr>
          <p:cNvPr id="11" name="Picture 10" descr="A picture containing umbrella, rain&#10;&#10;Description automatically generated">
            <a:extLst>
              <a:ext uri="{FF2B5EF4-FFF2-40B4-BE49-F238E27FC236}">
                <a16:creationId xmlns:a16="http://schemas.microsoft.com/office/drawing/2014/main" id="{E82B5935-90A2-44A1-B287-2F544684F9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7942" y="5751457"/>
            <a:ext cx="1640305" cy="787346"/>
          </a:xfrm>
          <a:prstGeom prst="rect">
            <a:avLst/>
          </a:prstGeom>
        </p:spPr>
      </p:pic>
      <p:sp>
        <p:nvSpPr>
          <p:cNvPr id="12" name="TextBox 11">
            <a:extLst>
              <a:ext uri="{FF2B5EF4-FFF2-40B4-BE49-F238E27FC236}">
                <a16:creationId xmlns:a16="http://schemas.microsoft.com/office/drawing/2014/main" id="{12F5F169-CE40-4B73-9252-9932087765B6}"/>
              </a:ext>
            </a:extLst>
          </p:cNvPr>
          <p:cNvSpPr txBox="1"/>
          <p:nvPr/>
        </p:nvSpPr>
        <p:spPr>
          <a:xfrm>
            <a:off x="5329989" y="5261055"/>
            <a:ext cx="2743200" cy="461665"/>
          </a:xfrm>
          <a:prstGeom prst="rect">
            <a:avLst/>
          </a:prstGeom>
          <a:noFill/>
        </p:spPr>
        <p:txBody>
          <a:bodyPr wrap="square" rtlCol="0">
            <a:spAutoFit/>
          </a:bodyPr>
          <a:lstStyle/>
          <a:p>
            <a:r>
              <a:rPr lang="en-US" sz="2400" b="1" i="1" dirty="0">
                <a:solidFill>
                  <a:srgbClr val="1F6C34"/>
                </a:solidFill>
              </a:rPr>
              <a:t>Beyond</a:t>
            </a:r>
            <a:r>
              <a:rPr lang="en-US" sz="2400" b="1" dirty="0"/>
              <a:t> </a:t>
            </a:r>
            <a:r>
              <a:rPr lang="en-US" sz="2400" b="1" dirty="0">
                <a:solidFill>
                  <a:srgbClr val="663300"/>
                </a:solidFill>
              </a:rPr>
              <a:t>Compliance</a:t>
            </a:r>
          </a:p>
        </p:txBody>
      </p:sp>
      <p:pic>
        <p:nvPicPr>
          <p:cNvPr id="14" name="Picture 13" descr="A picture containing drawing&#10;&#10;Description automatically generated">
            <a:extLst>
              <a:ext uri="{FF2B5EF4-FFF2-40B4-BE49-F238E27FC236}">
                <a16:creationId xmlns:a16="http://schemas.microsoft.com/office/drawing/2014/main" id="{E006BCFC-ECC6-4FE4-87A1-264736562F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0602" y="5155599"/>
            <a:ext cx="2590238" cy="1295119"/>
          </a:xfrm>
          <a:prstGeom prst="rect">
            <a:avLst/>
          </a:prstGeom>
        </p:spPr>
      </p:pic>
    </p:spTree>
    <p:extLst>
      <p:ext uri="{BB962C8B-B14F-4D97-AF65-F5344CB8AC3E}">
        <p14:creationId xmlns:p14="http://schemas.microsoft.com/office/powerpoint/2010/main" val="2124901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tanding in the grass&#10;&#10;Description automatically generated">
            <a:extLst>
              <a:ext uri="{FF2B5EF4-FFF2-40B4-BE49-F238E27FC236}">
                <a16:creationId xmlns:a16="http://schemas.microsoft.com/office/drawing/2014/main" id="{84A32C2B-841E-4FE8-B6F6-BEFA4031C39B}"/>
              </a:ext>
            </a:extLst>
          </p:cNvPr>
          <p:cNvPicPr>
            <a:picLocks noChangeAspect="1"/>
          </p:cNvPicPr>
          <p:nvPr/>
        </p:nvPicPr>
        <p:blipFill rotWithShape="1">
          <a:blip r:embed="rId3">
            <a:extLst>
              <a:ext uri="{28A0092B-C50C-407E-A947-70E740481C1C}">
                <a14:useLocalDpi xmlns:a14="http://schemas.microsoft.com/office/drawing/2010/main" val="0"/>
              </a:ext>
            </a:extLst>
          </a:blip>
          <a:srcRect t="9029" b="15971"/>
          <a:stretch/>
        </p:blipFill>
        <p:spPr>
          <a:xfrm>
            <a:off x="0" y="0"/>
            <a:ext cx="12191980" cy="6858000"/>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B8D9C1F-F46F-4707-998B-D29FDF7425BF}"/>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b="1" dirty="0">
                <a:solidFill>
                  <a:schemeClr val="tx1">
                    <a:lumMod val="85000"/>
                    <a:lumOff val="15000"/>
                  </a:schemeClr>
                </a:solidFill>
                <a:latin typeface="+mj-lt"/>
                <a:ea typeface="+mj-ea"/>
                <a:cs typeface="+mj-cs"/>
              </a:rPr>
              <a:t>Inspiring the Next Generation of Naturalists Through Community Outreach</a:t>
            </a: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492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8D9C1F-F46F-4707-998B-D29FDF7425BF}"/>
              </a:ext>
            </a:extLst>
          </p:cNvPr>
          <p:cNvSpPr txBox="1"/>
          <p:nvPr/>
        </p:nvSpPr>
        <p:spPr>
          <a:xfrm>
            <a:off x="5116878" y="330122"/>
            <a:ext cx="6422849" cy="59828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b="1" kern="1200" dirty="0">
                <a:solidFill>
                  <a:schemeClr val="tx1"/>
                </a:solidFill>
                <a:latin typeface="+mj-lt"/>
                <a:ea typeface="+mj-ea"/>
                <a:cs typeface="+mj-cs"/>
              </a:rPr>
              <a:t>Cultivating Connections </a:t>
            </a:r>
            <a:r>
              <a:rPr lang="en-US" sz="2800" b="1" dirty="0">
                <a:latin typeface="+mj-lt"/>
                <a:ea typeface="+mj-ea"/>
                <a:cs typeface="+mj-cs"/>
              </a:rPr>
              <a:t>with</a:t>
            </a:r>
            <a:r>
              <a:rPr lang="en-US" sz="2800" b="1" kern="1200" dirty="0">
                <a:solidFill>
                  <a:schemeClr val="tx1"/>
                </a:solidFill>
                <a:latin typeface="+mj-lt"/>
                <a:ea typeface="+mj-ea"/>
                <a:cs typeface="+mj-cs"/>
              </a:rPr>
              <a:t> Nature</a:t>
            </a:r>
          </a:p>
        </p:txBody>
      </p:sp>
      <p:sp>
        <p:nvSpPr>
          <p:cNvPr id="12" name="Rectangle 11">
            <a:extLst>
              <a:ext uri="{FF2B5EF4-FFF2-40B4-BE49-F238E27FC236}">
                <a16:creationId xmlns:a16="http://schemas.microsoft.com/office/drawing/2014/main" id="{A98BC887-4916-4227-9F48-3B078D23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654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1AD6DCFA-0E71-4650-A5E4-3C20E73EB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8B26E2E-9F91-46FE-A744-3477614D40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2273" y="629265"/>
            <a:ext cx="3286218" cy="2464663"/>
          </a:xfrm>
          <a:prstGeom prst="rect">
            <a:avLst/>
          </a:prstGeom>
          <a:ln w="12700">
            <a:solidFill>
              <a:schemeClr val="bg1">
                <a:lumMod val="75000"/>
              </a:schemeClr>
            </a:solidFill>
          </a:ln>
          <a:effectLst/>
        </p:spPr>
      </p:pic>
      <p:pic>
        <p:nvPicPr>
          <p:cNvPr id="7" name="Picture 6">
            <a:extLst>
              <a:ext uri="{FF2B5EF4-FFF2-40B4-BE49-F238E27FC236}">
                <a16:creationId xmlns:a16="http://schemas.microsoft.com/office/drawing/2014/main" id="{4457569E-979F-48A2-A408-0C1CC34C9734}"/>
              </a:ext>
            </a:extLst>
          </p:cNvPr>
          <p:cNvPicPr>
            <a:picLocks noChangeAspect="1"/>
          </p:cNvPicPr>
          <p:nvPr/>
        </p:nvPicPr>
        <p:blipFill rotWithShape="1">
          <a:blip r:embed="rId4">
            <a:extLst>
              <a:ext uri="{28A0092B-C50C-407E-A947-70E740481C1C}">
                <a14:useLocalDpi xmlns:a14="http://schemas.microsoft.com/office/drawing/2010/main" val="0"/>
              </a:ext>
            </a:extLst>
          </a:blip>
          <a:srcRect r="24814"/>
          <a:stretch/>
        </p:blipFill>
        <p:spPr>
          <a:xfrm rot="5400000">
            <a:off x="879314" y="3242073"/>
            <a:ext cx="2844427" cy="2837403"/>
          </a:xfrm>
          <a:prstGeom prst="rect">
            <a:avLst/>
          </a:prstGeom>
          <a:ln w="12700">
            <a:solidFill>
              <a:schemeClr val="bg1">
                <a:lumMod val="75000"/>
              </a:schemeClr>
            </a:solidFill>
          </a:ln>
        </p:spPr>
      </p:pic>
      <p:sp>
        <p:nvSpPr>
          <p:cNvPr id="2" name="TextBox 1">
            <a:extLst>
              <a:ext uri="{FF2B5EF4-FFF2-40B4-BE49-F238E27FC236}">
                <a16:creationId xmlns:a16="http://schemas.microsoft.com/office/drawing/2014/main" id="{0DA68BA8-18A2-43AF-AA77-2F5A1FD9A107}"/>
              </a:ext>
            </a:extLst>
          </p:cNvPr>
          <p:cNvSpPr txBox="1"/>
          <p:nvPr/>
        </p:nvSpPr>
        <p:spPr>
          <a:xfrm>
            <a:off x="5116879" y="928407"/>
            <a:ext cx="6422848" cy="5622705"/>
          </a:xfrm>
          <a:prstGeom prst="rect">
            <a:avLst/>
          </a:prstGeom>
        </p:spPr>
        <p:txBody>
          <a:bodyPr vert="horz" lIns="91440" tIns="45720" rIns="91440" bIns="45720" rtlCol="0">
            <a:noAutofit/>
          </a:bodyPr>
          <a:lstStyle/>
          <a:p>
            <a:pPr>
              <a:lnSpc>
                <a:spcPct val="90000"/>
              </a:lnSpc>
              <a:spcAft>
                <a:spcPts val="600"/>
              </a:spcAft>
            </a:pPr>
            <a:r>
              <a:rPr lang="en-US" sz="2400" dirty="0"/>
              <a:t>“Hands on experience at the critical time, not systematic knowledge, is what counts in the making of a naturalist. Better to be an untutored savage for a while, not to know the names or anatomical detail. Better to spend long stretches of time just searching and dreaming.</a:t>
            </a:r>
          </a:p>
          <a:p>
            <a:pPr indent="-228600">
              <a:lnSpc>
                <a:spcPct val="90000"/>
              </a:lnSpc>
              <a:spcAft>
                <a:spcPts val="600"/>
              </a:spcAft>
              <a:buFont typeface="Arial" panose="020B0604020202020204" pitchFamily="34" charset="0"/>
              <a:buChar char="•"/>
            </a:pPr>
            <a:endParaRPr lang="en-US" sz="2400" dirty="0"/>
          </a:p>
          <a:p>
            <a:pPr>
              <a:lnSpc>
                <a:spcPct val="90000"/>
              </a:lnSpc>
              <a:spcAft>
                <a:spcPts val="600"/>
              </a:spcAft>
            </a:pPr>
            <a:r>
              <a:rPr lang="en-US" sz="2400" dirty="0"/>
              <a:t>Rachel Carson, who knew this well, used different words to the same effect in </a:t>
            </a:r>
            <a:r>
              <a:rPr lang="en-US" sz="2400" i="1" dirty="0"/>
              <a:t>The Sense of Wonder</a:t>
            </a:r>
            <a:r>
              <a:rPr lang="en-US" sz="2400" dirty="0"/>
              <a:t> in 1965: ‘If facts are the seeds that later produce knowledge and wisdom, then the emotions and the impressions of the senses are the fertile soil in which seeds must grow. The years of childhood are the time to prepare the soil.’”</a:t>
            </a:r>
          </a:p>
          <a:p>
            <a:pPr>
              <a:lnSpc>
                <a:spcPct val="90000"/>
              </a:lnSpc>
              <a:spcAft>
                <a:spcPts val="600"/>
              </a:spcAft>
            </a:pPr>
            <a:r>
              <a:rPr lang="en-US" sz="2400" dirty="0"/>
              <a:t>			</a:t>
            </a:r>
          </a:p>
          <a:p>
            <a:pPr>
              <a:lnSpc>
                <a:spcPct val="90000"/>
              </a:lnSpc>
              <a:spcAft>
                <a:spcPts val="600"/>
              </a:spcAft>
            </a:pPr>
            <a:r>
              <a:rPr lang="en-US" sz="2400" dirty="0"/>
              <a:t>			       - E.O. Wilson, </a:t>
            </a:r>
            <a:r>
              <a:rPr lang="en-US" sz="2400" i="1" dirty="0"/>
              <a:t>Naturalist</a:t>
            </a:r>
            <a:endParaRPr lang="en-US" sz="2400" dirty="0"/>
          </a:p>
        </p:txBody>
      </p:sp>
    </p:spTree>
    <p:extLst>
      <p:ext uri="{BB962C8B-B14F-4D97-AF65-F5344CB8AC3E}">
        <p14:creationId xmlns:p14="http://schemas.microsoft.com/office/powerpoint/2010/main" val="2683958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A68BA8-18A2-43AF-AA77-2F5A1FD9A107}"/>
              </a:ext>
            </a:extLst>
          </p:cNvPr>
          <p:cNvSpPr txBox="1"/>
          <p:nvPr/>
        </p:nvSpPr>
        <p:spPr>
          <a:xfrm>
            <a:off x="274320" y="182880"/>
            <a:ext cx="10487608" cy="523220"/>
          </a:xfrm>
          <a:prstGeom prst="rect">
            <a:avLst/>
          </a:prstGeom>
          <a:noFill/>
        </p:spPr>
        <p:txBody>
          <a:bodyPr wrap="square" rtlCol="0">
            <a:spAutoFit/>
          </a:bodyPr>
          <a:lstStyle/>
          <a:p>
            <a:r>
              <a:rPr lang="en-US" sz="2800" b="1" dirty="0">
                <a:latin typeface="+mj-lt"/>
              </a:rPr>
              <a:t>Developing A Personal Connection to Nature (Depicted in Tree Form)</a:t>
            </a:r>
          </a:p>
        </p:txBody>
      </p:sp>
      <p:pic>
        <p:nvPicPr>
          <p:cNvPr id="4" name="Picture 3" descr="A picture containing text, map, drawing&#10;&#10;Description automatically generated">
            <a:extLst>
              <a:ext uri="{FF2B5EF4-FFF2-40B4-BE49-F238E27FC236}">
                <a16:creationId xmlns:a16="http://schemas.microsoft.com/office/drawing/2014/main" id="{97BA99AE-FA37-4C64-ADAD-E69B4EE84D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85" y="820827"/>
            <a:ext cx="3545781" cy="5762853"/>
          </a:xfrm>
          <a:prstGeom prst="rect">
            <a:avLst/>
          </a:prstGeom>
        </p:spPr>
      </p:pic>
      <p:sp>
        <p:nvSpPr>
          <p:cNvPr id="5" name="TextBox 4">
            <a:extLst>
              <a:ext uri="{FF2B5EF4-FFF2-40B4-BE49-F238E27FC236}">
                <a16:creationId xmlns:a16="http://schemas.microsoft.com/office/drawing/2014/main" id="{354E115A-5FD9-420A-AAA9-7C339211CE83}"/>
              </a:ext>
            </a:extLst>
          </p:cNvPr>
          <p:cNvSpPr txBox="1"/>
          <p:nvPr/>
        </p:nvSpPr>
        <p:spPr>
          <a:xfrm>
            <a:off x="5147314" y="4472670"/>
            <a:ext cx="3322918" cy="769441"/>
          </a:xfrm>
          <a:prstGeom prst="rect">
            <a:avLst/>
          </a:prstGeom>
          <a:noFill/>
        </p:spPr>
        <p:txBody>
          <a:bodyPr wrap="square" rtlCol="0">
            <a:spAutoFit/>
          </a:bodyPr>
          <a:lstStyle/>
          <a:p>
            <a:pPr algn="ctr"/>
            <a:r>
              <a:rPr lang="en-US" sz="2200" dirty="0">
                <a:solidFill>
                  <a:srgbClr val="1F6C34"/>
                </a:solidFill>
              </a:rPr>
              <a:t>Planted Seed          </a:t>
            </a:r>
            <a:r>
              <a:rPr lang="en-US" sz="2200" i="1" dirty="0"/>
              <a:t>Grounding</a:t>
            </a:r>
          </a:p>
        </p:txBody>
      </p:sp>
      <p:grpSp>
        <p:nvGrpSpPr>
          <p:cNvPr id="3" name="Group 2">
            <a:extLst>
              <a:ext uri="{FF2B5EF4-FFF2-40B4-BE49-F238E27FC236}">
                <a16:creationId xmlns:a16="http://schemas.microsoft.com/office/drawing/2014/main" id="{D327D757-52FB-49B5-85A7-D9CC1D5E7E5B}"/>
              </a:ext>
            </a:extLst>
          </p:cNvPr>
          <p:cNvGrpSpPr/>
          <p:nvPr/>
        </p:nvGrpSpPr>
        <p:grpSpPr>
          <a:xfrm>
            <a:off x="4921528" y="4929080"/>
            <a:ext cx="3548704" cy="1262873"/>
            <a:chOff x="4921528" y="4929080"/>
            <a:chExt cx="3548704" cy="1262873"/>
          </a:xfrm>
        </p:grpSpPr>
        <p:sp>
          <p:nvSpPr>
            <p:cNvPr id="6" name="TextBox 5">
              <a:extLst>
                <a:ext uri="{FF2B5EF4-FFF2-40B4-BE49-F238E27FC236}">
                  <a16:creationId xmlns:a16="http://schemas.microsoft.com/office/drawing/2014/main" id="{5402214D-9FA8-4517-A68C-1455EE5E0D63}"/>
                </a:ext>
              </a:extLst>
            </p:cNvPr>
            <p:cNvSpPr txBox="1"/>
            <p:nvPr/>
          </p:nvSpPr>
          <p:spPr>
            <a:xfrm>
              <a:off x="5147314" y="5422512"/>
              <a:ext cx="3322918" cy="769441"/>
            </a:xfrm>
            <a:prstGeom prst="rect">
              <a:avLst/>
            </a:prstGeom>
            <a:noFill/>
          </p:spPr>
          <p:txBody>
            <a:bodyPr wrap="square" rtlCol="0">
              <a:spAutoFit/>
            </a:bodyPr>
            <a:lstStyle/>
            <a:p>
              <a:pPr algn="ctr"/>
              <a:r>
                <a:rPr lang="en-US" sz="2200" dirty="0">
                  <a:solidFill>
                    <a:srgbClr val="1F6C34"/>
                  </a:solidFill>
                </a:rPr>
                <a:t>Rooting	</a:t>
              </a:r>
              <a:r>
                <a:rPr lang="en-US" sz="2200" dirty="0"/>
                <a:t>                     </a:t>
              </a:r>
              <a:r>
                <a:rPr lang="en-US" sz="2200" i="1" dirty="0"/>
                <a:t>Exploring Resources</a:t>
              </a:r>
            </a:p>
          </p:txBody>
        </p:sp>
        <p:sp>
          <p:nvSpPr>
            <p:cNvPr id="10" name="Arrow: Curved Right 9">
              <a:extLst>
                <a:ext uri="{FF2B5EF4-FFF2-40B4-BE49-F238E27FC236}">
                  <a16:creationId xmlns:a16="http://schemas.microsoft.com/office/drawing/2014/main" id="{F0BC1BF3-ADFC-4867-9DB8-9B2AE7DCF4FD}"/>
                </a:ext>
              </a:extLst>
            </p:cNvPr>
            <p:cNvSpPr/>
            <p:nvPr/>
          </p:nvSpPr>
          <p:spPr>
            <a:xfrm>
              <a:off x="4921528" y="4929080"/>
              <a:ext cx="547368" cy="1127993"/>
            </a:xfrm>
            <a:prstGeom prst="curvedRightArrow">
              <a:avLst/>
            </a:prstGeom>
            <a:solidFill>
              <a:srgbClr val="1F6C34"/>
            </a:solidFill>
            <a:ln>
              <a:solidFill>
                <a:srgbClr val="1F6C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 name="Group 13">
            <a:extLst>
              <a:ext uri="{FF2B5EF4-FFF2-40B4-BE49-F238E27FC236}">
                <a16:creationId xmlns:a16="http://schemas.microsoft.com/office/drawing/2014/main" id="{107545BD-67E6-4E6C-BD82-F8880A860327}"/>
              </a:ext>
            </a:extLst>
          </p:cNvPr>
          <p:cNvGrpSpPr/>
          <p:nvPr/>
        </p:nvGrpSpPr>
        <p:grpSpPr>
          <a:xfrm>
            <a:off x="5147313" y="3726173"/>
            <a:ext cx="3625819" cy="2321881"/>
            <a:chOff x="5147313" y="3726173"/>
            <a:chExt cx="3625819" cy="2321881"/>
          </a:xfrm>
        </p:grpSpPr>
        <p:sp>
          <p:nvSpPr>
            <p:cNvPr id="7" name="TextBox 6">
              <a:extLst>
                <a:ext uri="{FF2B5EF4-FFF2-40B4-BE49-F238E27FC236}">
                  <a16:creationId xmlns:a16="http://schemas.microsoft.com/office/drawing/2014/main" id="{AFB5348D-8B54-4F59-B5E4-814AE233849A}"/>
                </a:ext>
              </a:extLst>
            </p:cNvPr>
            <p:cNvSpPr txBox="1"/>
            <p:nvPr/>
          </p:nvSpPr>
          <p:spPr>
            <a:xfrm>
              <a:off x="5147313" y="3726173"/>
              <a:ext cx="3322918" cy="769441"/>
            </a:xfrm>
            <a:prstGeom prst="rect">
              <a:avLst/>
            </a:prstGeom>
            <a:noFill/>
          </p:spPr>
          <p:txBody>
            <a:bodyPr wrap="square" rtlCol="0">
              <a:spAutoFit/>
            </a:bodyPr>
            <a:lstStyle/>
            <a:p>
              <a:pPr algn="ctr"/>
              <a:r>
                <a:rPr lang="en-US" sz="2200" dirty="0">
                  <a:solidFill>
                    <a:srgbClr val="1F6C34"/>
                  </a:solidFill>
                </a:rPr>
                <a:t>Stem Elongation    </a:t>
              </a:r>
              <a:r>
                <a:rPr lang="en-US" sz="2200" i="1" dirty="0"/>
                <a:t>Developing Direction</a:t>
              </a:r>
            </a:p>
          </p:txBody>
        </p:sp>
        <p:sp>
          <p:nvSpPr>
            <p:cNvPr id="11" name="Arrow: Curved Right 10">
              <a:extLst>
                <a:ext uri="{FF2B5EF4-FFF2-40B4-BE49-F238E27FC236}">
                  <a16:creationId xmlns:a16="http://schemas.microsoft.com/office/drawing/2014/main" id="{6C21FDA5-91CF-4CF9-B42E-A868F2C659DE}"/>
                </a:ext>
              </a:extLst>
            </p:cNvPr>
            <p:cNvSpPr/>
            <p:nvPr/>
          </p:nvSpPr>
          <p:spPr>
            <a:xfrm rot="10800000">
              <a:off x="8225763" y="4163568"/>
              <a:ext cx="547369" cy="1884486"/>
            </a:xfrm>
            <a:prstGeom prst="curvedRightArrow">
              <a:avLst/>
            </a:prstGeom>
            <a:solidFill>
              <a:srgbClr val="1F6C34"/>
            </a:solidFill>
            <a:ln>
              <a:solidFill>
                <a:srgbClr val="1F6C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 name="Group 19">
            <a:extLst>
              <a:ext uri="{FF2B5EF4-FFF2-40B4-BE49-F238E27FC236}">
                <a16:creationId xmlns:a16="http://schemas.microsoft.com/office/drawing/2014/main" id="{6089788D-DD64-4972-A87A-24A4C930A8F3}"/>
              </a:ext>
            </a:extLst>
          </p:cNvPr>
          <p:cNvGrpSpPr/>
          <p:nvPr/>
        </p:nvGrpSpPr>
        <p:grpSpPr>
          <a:xfrm>
            <a:off x="5147310" y="2878846"/>
            <a:ext cx="3618198" cy="1160356"/>
            <a:chOff x="5147310" y="2878846"/>
            <a:chExt cx="3618198" cy="1160356"/>
          </a:xfrm>
        </p:grpSpPr>
        <p:sp>
          <p:nvSpPr>
            <p:cNvPr id="8" name="TextBox 7">
              <a:extLst>
                <a:ext uri="{FF2B5EF4-FFF2-40B4-BE49-F238E27FC236}">
                  <a16:creationId xmlns:a16="http://schemas.microsoft.com/office/drawing/2014/main" id="{AA49EA60-98CB-4B55-8558-C18DC9DE6EA5}"/>
                </a:ext>
              </a:extLst>
            </p:cNvPr>
            <p:cNvSpPr txBox="1"/>
            <p:nvPr/>
          </p:nvSpPr>
          <p:spPr>
            <a:xfrm>
              <a:off x="5147310" y="2878846"/>
              <a:ext cx="3322921" cy="769441"/>
            </a:xfrm>
            <a:prstGeom prst="rect">
              <a:avLst/>
            </a:prstGeom>
            <a:noFill/>
          </p:spPr>
          <p:txBody>
            <a:bodyPr wrap="square" rtlCol="0">
              <a:spAutoFit/>
            </a:bodyPr>
            <a:lstStyle/>
            <a:p>
              <a:pPr algn="ctr"/>
              <a:r>
                <a:rPr lang="en-US" sz="2200" dirty="0">
                  <a:solidFill>
                    <a:srgbClr val="1F6C34"/>
                  </a:solidFill>
                </a:rPr>
                <a:t>Canopy Development   </a:t>
              </a:r>
              <a:r>
                <a:rPr lang="en-US" sz="2200" i="1" dirty="0"/>
                <a:t>Branching Out</a:t>
              </a:r>
            </a:p>
          </p:txBody>
        </p:sp>
        <p:sp>
          <p:nvSpPr>
            <p:cNvPr id="12" name="Arrow: Curved Right 11">
              <a:extLst>
                <a:ext uri="{FF2B5EF4-FFF2-40B4-BE49-F238E27FC236}">
                  <a16:creationId xmlns:a16="http://schemas.microsoft.com/office/drawing/2014/main" id="{815FA2EC-3C6C-44AE-A384-43C30FD735BC}"/>
                </a:ext>
              </a:extLst>
            </p:cNvPr>
            <p:cNvSpPr/>
            <p:nvPr/>
          </p:nvSpPr>
          <p:spPr>
            <a:xfrm rot="10800000">
              <a:off x="8218139" y="3292706"/>
              <a:ext cx="547369" cy="746496"/>
            </a:xfrm>
            <a:prstGeom prst="curvedRightArrow">
              <a:avLst/>
            </a:prstGeom>
            <a:solidFill>
              <a:srgbClr val="1F6C34"/>
            </a:solidFill>
            <a:ln>
              <a:solidFill>
                <a:srgbClr val="1F6C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1" name="Group 20">
            <a:extLst>
              <a:ext uri="{FF2B5EF4-FFF2-40B4-BE49-F238E27FC236}">
                <a16:creationId xmlns:a16="http://schemas.microsoft.com/office/drawing/2014/main" id="{184C3CA3-6424-4538-9816-890C5512893F}"/>
              </a:ext>
            </a:extLst>
          </p:cNvPr>
          <p:cNvGrpSpPr/>
          <p:nvPr/>
        </p:nvGrpSpPr>
        <p:grpSpPr>
          <a:xfrm>
            <a:off x="4921528" y="1675336"/>
            <a:ext cx="3843978" cy="3128312"/>
            <a:chOff x="4921528" y="1675336"/>
            <a:chExt cx="3843978" cy="3128312"/>
          </a:xfrm>
        </p:grpSpPr>
        <p:sp>
          <p:nvSpPr>
            <p:cNvPr id="9" name="TextBox 8">
              <a:extLst>
                <a:ext uri="{FF2B5EF4-FFF2-40B4-BE49-F238E27FC236}">
                  <a16:creationId xmlns:a16="http://schemas.microsoft.com/office/drawing/2014/main" id="{20A72D01-98A4-479E-A941-528D5DC22127}"/>
                </a:ext>
              </a:extLst>
            </p:cNvPr>
            <p:cNvSpPr txBox="1"/>
            <p:nvPr/>
          </p:nvSpPr>
          <p:spPr>
            <a:xfrm>
              <a:off x="5147310" y="1675336"/>
              <a:ext cx="3322921" cy="769441"/>
            </a:xfrm>
            <a:prstGeom prst="rect">
              <a:avLst/>
            </a:prstGeom>
            <a:noFill/>
          </p:spPr>
          <p:txBody>
            <a:bodyPr wrap="square" rtlCol="0">
              <a:spAutoFit/>
            </a:bodyPr>
            <a:lstStyle/>
            <a:p>
              <a:pPr algn="ctr"/>
              <a:r>
                <a:rPr lang="en-US" sz="2200" dirty="0">
                  <a:solidFill>
                    <a:srgbClr val="1F6C34"/>
                  </a:solidFill>
                </a:rPr>
                <a:t>Seed Dispersal                </a:t>
              </a:r>
              <a:r>
                <a:rPr lang="en-US" sz="2200" i="1" dirty="0"/>
                <a:t>Paying Forward</a:t>
              </a:r>
            </a:p>
          </p:txBody>
        </p:sp>
        <p:sp>
          <p:nvSpPr>
            <p:cNvPr id="13" name="Arrow: Curved Right 12">
              <a:extLst>
                <a:ext uri="{FF2B5EF4-FFF2-40B4-BE49-F238E27FC236}">
                  <a16:creationId xmlns:a16="http://schemas.microsoft.com/office/drawing/2014/main" id="{C8C0B45A-E973-4F88-9BFD-98B2AC31D9B7}"/>
                </a:ext>
              </a:extLst>
            </p:cNvPr>
            <p:cNvSpPr/>
            <p:nvPr/>
          </p:nvSpPr>
          <p:spPr>
            <a:xfrm rot="10800000">
              <a:off x="8218137" y="1767839"/>
              <a:ext cx="547369" cy="1423433"/>
            </a:xfrm>
            <a:prstGeom prst="curvedRightArrow">
              <a:avLst/>
            </a:prstGeom>
            <a:solidFill>
              <a:srgbClr val="1F6C34"/>
            </a:solidFill>
            <a:ln>
              <a:solidFill>
                <a:srgbClr val="1F6C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rrow: Curved Right 14">
              <a:extLst>
                <a:ext uri="{FF2B5EF4-FFF2-40B4-BE49-F238E27FC236}">
                  <a16:creationId xmlns:a16="http://schemas.microsoft.com/office/drawing/2014/main" id="{6D3B40FF-AC53-49EE-AAA1-0E2D680C3DA9}"/>
                </a:ext>
              </a:extLst>
            </p:cNvPr>
            <p:cNvSpPr/>
            <p:nvPr/>
          </p:nvSpPr>
          <p:spPr>
            <a:xfrm>
              <a:off x="4921528" y="2164080"/>
              <a:ext cx="547368" cy="2639568"/>
            </a:xfrm>
            <a:prstGeom prst="curvedRightArrow">
              <a:avLst/>
            </a:prstGeom>
            <a:solidFill>
              <a:srgbClr val="1F6C34"/>
            </a:solidFill>
            <a:ln>
              <a:solidFill>
                <a:srgbClr val="1F6C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08729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FFFD143-C7E1-49B9-97A3-68BA78C5B694}"/>
              </a:ext>
            </a:extLst>
          </p:cNvPr>
          <p:cNvSpPr txBox="1">
            <a:spLocks/>
          </p:cNvSpPr>
          <p:nvPr/>
        </p:nvSpPr>
        <p:spPr>
          <a:xfrm>
            <a:off x="5020976" y="580943"/>
            <a:ext cx="6429275" cy="1690586"/>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1F6C34"/>
                </a:solidFill>
              </a:rPr>
              <a:t>Inviting Nature Back</a:t>
            </a:r>
          </a:p>
          <a:p>
            <a:pPr algn="ctr"/>
            <a:r>
              <a:rPr lang="en-US" sz="2800" b="1" dirty="0"/>
              <a:t> </a:t>
            </a:r>
            <a:br>
              <a:rPr lang="en-US" sz="2800" b="1" dirty="0"/>
            </a:br>
            <a:r>
              <a:rPr lang="en-US" sz="2800" b="1" i="1" dirty="0">
                <a:solidFill>
                  <a:srgbClr val="663300"/>
                </a:solidFill>
              </a:rPr>
              <a:t>From School Gardens to Energy Companies</a:t>
            </a:r>
          </a:p>
        </p:txBody>
      </p:sp>
      <p:sp>
        <p:nvSpPr>
          <p:cNvPr id="7" name="Subtitle 2">
            <a:extLst>
              <a:ext uri="{FF2B5EF4-FFF2-40B4-BE49-F238E27FC236}">
                <a16:creationId xmlns:a16="http://schemas.microsoft.com/office/drawing/2014/main" id="{A5A136B3-C865-49E3-9209-73FD8DBE5D94}"/>
              </a:ext>
            </a:extLst>
          </p:cNvPr>
          <p:cNvSpPr txBox="1">
            <a:spLocks/>
          </p:cNvSpPr>
          <p:nvPr/>
        </p:nvSpPr>
        <p:spPr>
          <a:xfrm>
            <a:off x="5020976" y="2290872"/>
            <a:ext cx="6369318" cy="8467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North American Association for Environmental Education</a:t>
            </a:r>
          </a:p>
          <a:p>
            <a:pPr marL="0" indent="0" algn="ctr">
              <a:buNone/>
            </a:pPr>
            <a:r>
              <a:rPr lang="en-US" sz="2000"/>
              <a:t>October 18</a:t>
            </a:r>
            <a:r>
              <a:rPr lang="en-US" sz="2000" baseline="30000"/>
              <a:t>th</a:t>
            </a:r>
            <a:r>
              <a:rPr lang="en-US" sz="2000"/>
              <a:t>, 2019</a:t>
            </a:r>
            <a:endParaRPr lang="en-US" sz="2000" dirty="0"/>
          </a:p>
        </p:txBody>
      </p:sp>
      <p:pic>
        <p:nvPicPr>
          <p:cNvPr id="11" name="Picture 10" descr="A picture containing umbrella, rain&#10;&#10;Description automatically generated">
            <a:extLst>
              <a:ext uri="{FF2B5EF4-FFF2-40B4-BE49-F238E27FC236}">
                <a16:creationId xmlns:a16="http://schemas.microsoft.com/office/drawing/2014/main" id="{E82B5935-90A2-44A1-B287-2F544684F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459" y="5751457"/>
            <a:ext cx="1206788" cy="579258"/>
          </a:xfrm>
          <a:prstGeom prst="rect">
            <a:avLst/>
          </a:prstGeom>
        </p:spPr>
      </p:pic>
      <p:sp>
        <p:nvSpPr>
          <p:cNvPr id="12" name="TextBox 11">
            <a:extLst>
              <a:ext uri="{FF2B5EF4-FFF2-40B4-BE49-F238E27FC236}">
                <a16:creationId xmlns:a16="http://schemas.microsoft.com/office/drawing/2014/main" id="{12F5F169-CE40-4B73-9252-9932087765B6}"/>
              </a:ext>
            </a:extLst>
          </p:cNvPr>
          <p:cNvSpPr txBox="1"/>
          <p:nvPr/>
        </p:nvSpPr>
        <p:spPr>
          <a:xfrm>
            <a:off x="5329989" y="5261055"/>
            <a:ext cx="2743200" cy="461665"/>
          </a:xfrm>
          <a:prstGeom prst="rect">
            <a:avLst/>
          </a:prstGeom>
          <a:noFill/>
        </p:spPr>
        <p:txBody>
          <a:bodyPr wrap="square" rtlCol="0">
            <a:spAutoFit/>
          </a:bodyPr>
          <a:lstStyle/>
          <a:p>
            <a:r>
              <a:rPr lang="en-US" sz="2400" b="1" i="1" dirty="0">
                <a:solidFill>
                  <a:srgbClr val="1F6C34"/>
                </a:solidFill>
              </a:rPr>
              <a:t>Beyond</a:t>
            </a:r>
            <a:r>
              <a:rPr lang="en-US" sz="2400" b="1" dirty="0"/>
              <a:t> </a:t>
            </a:r>
            <a:r>
              <a:rPr lang="en-US" sz="2400" b="1" dirty="0">
                <a:solidFill>
                  <a:srgbClr val="663300"/>
                </a:solidFill>
              </a:rPr>
              <a:t>Compliance</a:t>
            </a:r>
          </a:p>
        </p:txBody>
      </p:sp>
      <p:pic>
        <p:nvPicPr>
          <p:cNvPr id="14" name="Picture 13" descr="A picture containing drawing&#10;&#10;Description automatically generated">
            <a:extLst>
              <a:ext uri="{FF2B5EF4-FFF2-40B4-BE49-F238E27FC236}">
                <a16:creationId xmlns:a16="http://schemas.microsoft.com/office/drawing/2014/main" id="{E006BCFC-ECC6-4FE4-87A1-264736562F5D}"/>
              </a:ext>
            </a:extLst>
          </p:cNvPr>
          <p:cNvPicPr>
            <a:picLocks noChangeAspect="1"/>
          </p:cNvPicPr>
          <p:nvPr/>
        </p:nvPicPr>
        <p:blipFill rotWithShape="1">
          <a:blip r:embed="rId4">
            <a:extLst>
              <a:ext uri="{28A0092B-C50C-407E-A947-70E740481C1C}">
                <a14:useLocalDpi xmlns:a14="http://schemas.microsoft.com/office/drawing/2010/main" val="0"/>
              </a:ext>
            </a:extLst>
          </a:blip>
          <a:srcRect t="22774" b="13408"/>
          <a:stretch/>
        </p:blipFill>
        <p:spPr>
          <a:xfrm>
            <a:off x="8359137" y="5225854"/>
            <a:ext cx="3031158" cy="967209"/>
          </a:xfrm>
          <a:prstGeom prst="rect">
            <a:avLst/>
          </a:prstGeom>
        </p:spPr>
      </p:pic>
      <p:pic>
        <p:nvPicPr>
          <p:cNvPr id="9" name="Picture 8" descr="A picture containing text, map, drawing&#10;&#10;Description automatically generated">
            <a:extLst>
              <a:ext uri="{FF2B5EF4-FFF2-40B4-BE49-F238E27FC236}">
                <a16:creationId xmlns:a16="http://schemas.microsoft.com/office/drawing/2014/main" id="{EC55DDE6-2CDC-443B-803F-2915945284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085" y="820827"/>
            <a:ext cx="3545781" cy="5762853"/>
          </a:xfrm>
          <a:prstGeom prst="rect">
            <a:avLst/>
          </a:prstGeom>
        </p:spPr>
      </p:pic>
      <p:sp>
        <p:nvSpPr>
          <p:cNvPr id="8" name="Subtitle 2">
            <a:extLst>
              <a:ext uri="{FF2B5EF4-FFF2-40B4-BE49-F238E27FC236}">
                <a16:creationId xmlns:a16="http://schemas.microsoft.com/office/drawing/2014/main" id="{7BAFF432-B78C-4287-9421-8E51C700335D}"/>
              </a:ext>
            </a:extLst>
          </p:cNvPr>
          <p:cNvSpPr txBox="1">
            <a:spLocks/>
          </p:cNvSpPr>
          <p:nvPr/>
        </p:nvSpPr>
        <p:spPr>
          <a:xfrm>
            <a:off x="4872469" y="3953552"/>
            <a:ext cx="3309601" cy="12787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John Steelman</a:t>
            </a:r>
          </a:p>
          <a:p>
            <a:pPr marL="0" indent="0" algn="ctr">
              <a:buNone/>
            </a:pPr>
            <a:r>
              <a:rPr lang="en-US" sz="2000" dirty="0"/>
              <a:t>Grow With Trees</a:t>
            </a:r>
          </a:p>
          <a:p>
            <a:pPr marL="0" indent="0" algn="ctr">
              <a:buNone/>
            </a:pPr>
            <a:r>
              <a:rPr lang="en-US" sz="2000" dirty="0">
                <a:hlinkClick r:id="rId6"/>
              </a:rPr>
              <a:t>scion@growwithtrees.com</a:t>
            </a:r>
            <a:r>
              <a:rPr lang="en-US" sz="2000" dirty="0"/>
              <a:t> </a:t>
            </a:r>
          </a:p>
        </p:txBody>
      </p:sp>
      <p:sp>
        <p:nvSpPr>
          <p:cNvPr id="10" name="Subtitle 2">
            <a:extLst>
              <a:ext uri="{FF2B5EF4-FFF2-40B4-BE49-F238E27FC236}">
                <a16:creationId xmlns:a16="http://schemas.microsoft.com/office/drawing/2014/main" id="{C4327BD8-ABBC-43D1-9157-259E6C2C6D43}"/>
              </a:ext>
            </a:extLst>
          </p:cNvPr>
          <p:cNvSpPr txBox="1">
            <a:spLocks/>
          </p:cNvSpPr>
          <p:nvPr/>
        </p:nvSpPr>
        <p:spPr>
          <a:xfrm>
            <a:off x="8250920" y="3947089"/>
            <a:ext cx="3309601" cy="12787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Susan Murray</a:t>
            </a:r>
          </a:p>
          <a:p>
            <a:pPr marL="0" indent="0" algn="ctr">
              <a:buNone/>
            </a:pPr>
            <a:r>
              <a:rPr lang="en-US" sz="2000" dirty="0"/>
              <a:t>Columbia Gas</a:t>
            </a:r>
          </a:p>
          <a:p>
            <a:pPr marL="0" indent="0" algn="ctr">
              <a:buNone/>
            </a:pPr>
            <a:r>
              <a:rPr lang="en-US" sz="2000" dirty="0">
                <a:hlinkClick r:id="rId7"/>
              </a:rPr>
              <a:t>susanmurray@nisource.com</a:t>
            </a:r>
            <a:r>
              <a:rPr lang="en-US" sz="2000" dirty="0"/>
              <a:t> </a:t>
            </a:r>
          </a:p>
        </p:txBody>
      </p:sp>
    </p:spTree>
    <p:extLst>
      <p:ext uri="{BB962C8B-B14F-4D97-AF65-F5344CB8AC3E}">
        <p14:creationId xmlns:p14="http://schemas.microsoft.com/office/powerpoint/2010/main" val="556917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8D9C1F-F46F-4707-998B-D29FDF7425BF}"/>
              </a:ext>
            </a:extLst>
          </p:cNvPr>
          <p:cNvSpPr txBox="1"/>
          <p:nvPr/>
        </p:nvSpPr>
        <p:spPr>
          <a:xfrm>
            <a:off x="4965431" y="1505452"/>
            <a:ext cx="6586491" cy="57276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dirty="0">
                <a:solidFill>
                  <a:srgbClr val="1F6C34"/>
                </a:solidFill>
                <a:latin typeface="+mj-lt"/>
                <a:ea typeface="+mj-ea"/>
                <a:cs typeface="+mj-cs"/>
              </a:rPr>
              <a:t>Outline</a:t>
            </a:r>
          </a:p>
        </p:txBody>
      </p:sp>
      <p:pic>
        <p:nvPicPr>
          <p:cNvPr id="5" name="Picture 4" descr="A picture containing text, map, drawing&#10;&#10;Description automatically generated">
            <a:extLst>
              <a:ext uri="{FF2B5EF4-FFF2-40B4-BE49-F238E27FC236}">
                <a16:creationId xmlns:a16="http://schemas.microsoft.com/office/drawing/2014/main" id="{60529014-FD5D-4A2A-A83F-BA6191C06807}"/>
              </a:ext>
            </a:extLst>
          </p:cNvPr>
          <p:cNvPicPr>
            <a:picLocks noChangeAspect="1"/>
          </p:cNvPicPr>
          <p:nvPr/>
        </p:nvPicPr>
        <p:blipFill rotWithShape="1">
          <a:blip r:embed="rId3">
            <a:extLst>
              <a:ext uri="{28A0092B-C50C-407E-A947-70E740481C1C}">
                <a14:useLocalDpi xmlns:a14="http://schemas.microsoft.com/office/drawing/2010/main" val="0"/>
              </a:ext>
            </a:extLst>
          </a:blip>
          <a:srcRect t="-1079" b="289"/>
          <a:stretch/>
        </p:blipFill>
        <p:spPr>
          <a:xfrm>
            <a:off x="230901" y="140680"/>
            <a:ext cx="4012854" cy="657664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2743C"/>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DA68BA8-18A2-43AF-AA77-2F5A1FD9A107}"/>
              </a:ext>
            </a:extLst>
          </p:cNvPr>
          <p:cNvSpPr txBox="1"/>
          <p:nvPr/>
        </p:nvSpPr>
        <p:spPr>
          <a:xfrm>
            <a:off x="4965431" y="2438400"/>
            <a:ext cx="6586489" cy="3785419"/>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dirty="0"/>
              <a:t>Natural chaos and human order</a:t>
            </a:r>
          </a:p>
          <a:p>
            <a:pPr marL="285750" indent="-228600">
              <a:lnSpc>
                <a:spcPct val="90000"/>
              </a:lnSpc>
              <a:spcAft>
                <a:spcPts val="600"/>
              </a:spcAft>
              <a:buFont typeface="Arial" panose="020B0604020202020204" pitchFamily="34" charset="0"/>
              <a:buChar char="•"/>
            </a:pPr>
            <a:r>
              <a:rPr lang="en-US" sz="2000" dirty="0"/>
              <a:t>Rights-of-way (ROW) across the lower 48</a:t>
            </a:r>
          </a:p>
          <a:p>
            <a:pPr marL="285750" indent="-228600">
              <a:lnSpc>
                <a:spcPct val="90000"/>
              </a:lnSpc>
              <a:spcAft>
                <a:spcPts val="600"/>
              </a:spcAft>
              <a:buFont typeface="Arial" panose="020B0604020202020204" pitchFamily="34" charset="0"/>
              <a:buChar char="•"/>
            </a:pPr>
            <a:r>
              <a:rPr lang="en-US" sz="2000" dirty="0"/>
              <a:t>A challenging legacy</a:t>
            </a:r>
          </a:p>
          <a:p>
            <a:pPr marL="285750" indent="-228600">
              <a:lnSpc>
                <a:spcPct val="90000"/>
              </a:lnSpc>
              <a:spcAft>
                <a:spcPts val="600"/>
              </a:spcAft>
              <a:buFont typeface="Arial" panose="020B0604020202020204" pitchFamily="34" charset="0"/>
              <a:buChar char="•"/>
            </a:pPr>
            <a:r>
              <a:rPr lang="en-US" sz="2000" dirty="0"/>
              <a:t>Significant opportunity to manage vegetation for secondary benefits</a:t>
            </a:r>
          </a:p>
          <a:p>
            <a:pPr marL="285750" indent="-228600">
              <a:lnSpc>
                <a:spcPct val="90000"/>
              </a:lnSpc>
              <a:spcAft>
                <a:spcPts val="600"/>
              </a:spcAft>
              <a:buFont typeface="Arial" panose="020B0604020202020204" pitchFamily="34" charset="0"/>
              <a:buChar char="•"/>
            </a:pPr>
            <a:r>
              <a:rPr lang="en-US" sz="2000" dirty="0"/>
              <a:t>Responsible corporate citizenry</a:t>
            </a:r>
          </a:p>
          <a:p>
            <a:pPr marL="285750" indent="-228600">
              <a:lnSpc>
                <a:spcPct val="90000"/>
              </a:lnSpc>
              <a:spcAft>
                <a:spcPts val="600"/>
              </a:spcAft>
              <a:buFont typeface="Arial" panose="020B0604020202020204" pitchFamily="34" charset="0"/>
              <a:buChar char="•"/>
            </a:pPr>
            <a:r>
              <a:rPr lang="en-US" sz="2000" dirty="0"/>
              <a:t>Inspiring the next generation of naturalists</a:t>
            </a:r>
          </a:p>
          <a:p>
            <a:pPr marL="285750"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1116232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descr="A close up of an animal&#10;&#10;Description automatically generated">
            <a:extLst>
              <a:ext uri="{FF2B5EF4-FFF2-40B4-BE49-F238E27FC236}">
                <a16:creationId xmlns:a16="http://schemas.microsoft.com/office/drawing/2014/main" id="{00DC88FA-E34B-46F8-9C99-7EA575A382BD}"/>
              </a:ext>
            </a:extLst>
          </p:cNvPr>
          <p:cNvPicPr>
            <a:picLocks noChangeAspect="1"/>
          </p:cNvPicPr>
          <p:nvPr/>
        </p:nvPicPr>
        <p:blipFill rotWithShape="1">
          <a:blip r:embed="rId3">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extBox 1">
            <a:extLst>
              <a:ext uri="{FF2B5EF4-FFF2-40B4-BE49-F238E27FC236}">
                <a16:creationId xmlns:a16="http://schemas.microsoft.com/office/drawing/2014/main" id="{0DA68BA8-18A2-43AF-AA77-2F5A1FD9A107}"/>
              </a:ext>
            </a:extLst>
          </p:cNvPr>
          <p:cNvSpPr txBox="1"/>
          <p:nvPr/>
        </p:nvSpPr>
        <p:spPr>
          <a:xfrm>
            <a:off x="274320" y="182880"/>
            <a:ext cx="10487608" cy="523220"/>
          </a:xfrm>
          <a:prstGeom prst="rect">
            <a:avLst/>
          </a:prstGeom>
          <a:noFill/>
        </p:spPr>
        <p:txBody>
          <a:bodyPr wrap="square" rtlCol="0">
            <a:spAutoFit/>
          </a:bodyPr>
          <a:lstStyle/>
          <a:p>
            <a:r>
              <a:rPr lang="en-US" sz="2800" b="1" dirty="0">
                <a:latin typeface="+mj-lt"/>
              </a:rPr>
              <a:t>Natural Chaos</a:t>
            </a:r>
          </a:p>
        </p:txBody>
      </p:sp>
    </p:spTree>
    <p:extLst>
      <p:ext uri="{BB962C8B-B14F-4D97-AF65-F5344CB8AC3E}">
        <p14:creationId xmlns:p14="http://schemas.microsoft.com/office/powerpoint/2010/main" val="2019946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outdoor, water, beach, sitting&#10;&#10;Description automatically generated">
            <a:extLst>
              <a:ext uri="{FF2B5EF4-FFF2-40B4-BE49-F238E27FC236}">
                <a16:creationId xmlns:a16="http://schemas.microsoft.com/office/drawing/2014/main" id="{30A8F68E-F482-4918-9239-83AD06EEB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DA68BA8-18A2-43AF-AA77-2F5A1FD9A107}"/>
              </a:ext>
            </a:extLst>
          </p:cNvPr>
          <p:cNvSpPr txBox="1"/>
          <p:nvPr/>
        </p:nvSpPr>
        <p:spPr>
          <a:xfrm>
            <a:off x="274320" y="182880"/>
            <a:ext cx="4008313" cy="523220"/>
          </a:xfrm>
          <a:prstGeom prst="rect">
            <a:avLst/>
          </a:prstGeom>
          <a:noFill/>
        </p:spPr>
        <p:txBody>
          <a:bodyPr wrap="square" rtlCol="0">
            <a:spAutoFit/>
          </a:bodyPr>
          <a:lstStyle/>
          <a:p>
            <a:r>
              <a:rPr lang="en-US" sz="2800" b="1" dirty="0">
                <a:latin typeface="+mj-lt"/>
              </a:rPr>
              <a:t>Human Order…</a:t>
            </a:r>
          </a:p>
        </p:txBody>
      </p:sp>
    </p:spTree>
    <p:extLst>
      <p:ext uri="{BB962C8B-B14F-4D97-AF65-F5344CB8AC3E}">
        <p14:creationId xmlns:p14="http://schemas.microsoft.com/office/powerpoint/2010/main" val="2948933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BCCE7-E571-4D2C-B846-BF03EF5AC24B}"/>
              </a:ext>
            </a:extLst>
          </p:cNvPr>
          <p:cNvSpPr>
            <a:spLocks noGrp="1"/>
          </p:cNvSpPr>
          <p:nvPr>
            <p:ph type="title"/>
          </p:nvPr>
        </p:nvSpPr>
        <p:spPr>
          <a:xfrm>
            <a:off x="197863" y="3845921"/>
            <a:ext cx="4102561" cy="1690684"/>
          </a:xfrm>
        </p:spPr>
        <p:txBody>
          <a:bodyPr>
            <a:normAutofit/>
          </a:bodyPr>
          <a:lstStyle/>
          <a:p>
            <a:r>
              <a:rPr lang="en-US" sz="2800" b="1" dirty="0">
                <a:solidFill>
                  <a:schemeClr val="bg1"/>
                </a:solidFill>
              </a:rPr>
              <a:t>Estimated 21M Acres of Utility ROW</a:t>
            </a:r>
          </a:p>
        </p:txBody>
      </p:sp>
      <p:grpSp>
        <p:nvGrpSpPr>
          <p:cNvPr id="11" name="Group 10">
            <a:extLst>
              <a:ext uri="{FF2B5EF4-FFF2-40B4-BE49-F238E27FC236}">
                <a16:creationId xmlns:a16="http://schemas.microsoft.com/office/drawing/2014/main" id="{750BD622-7F39-4A15-835D-93D773A12636}"/>
              </a:ext>
            </a:extLst>
          </p:cNvPr>
          <p:cNvGrpSpPr/>
          <p:nvPr/>
        </p:nvGrpSpPr>
        <p:grpSpPr>
          <a:xfrm>
            <a:off x="299617" y="5527340"/>
            <a:ext cx="4204315" cy="698697"/>
            <a:chOff x="2401202" y="4243832"/>
            <a:chExt cx="2518778" cy="494522"/>
          </a:xfrm>
        </p:grpSpPr>
        <p:sp>
          <p:nvSpPr>
            <p:cNvPr id="12" name="Rectangle 11">
              <a:extLst>
                <a:ext uri="{FF2B5EF4-FFF2-40B4-BE49-F238E27FC236}">
                  <a16:creationId xmlns:a16="http://schemas.microsoft.com/office/drawing/2014/main" id="{A055C35F-DA39-4255-8EE8-725E9A365F2C}"/>
                </a:ext>
              </a:extLst>
            </p:cNvPr>
            <p:cNvSpPr/>
            <p:nvPr/>
          </p:nvSpPr>
          <p:spPr>
            <a:xfrm>
              <a:off x="2401202" y="4243832"/>
              <a:ext cx="2043702" cy="494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screenshot&#10;&#10;Description automatically generated">
              <a:extLst>
                <a:ext uri="{FF2B5EF4-FFF2-40B4-BE49-F238E27FC236}">
                  <a16:creationId xmlns:a16="http://schemas.microsoft.com/office/drawing/2014/main" id="{34D8C101-28F8-4492-9A7D-DC50B9280599}"/>
                </a:ext>
              </a:extLst>
            </p:cNvPr>
            <p:cNvPicPr>
              <a:picLocks noChangeAspect="1"/>
            </p:cNvPicPr>
            <p:nvPr/>
          </p:nvPicPr>
          <p:blipFill rotWithShape="1">
            <a:blip r:embed="rId4">
              <a:extLst>
                <a:ext uri="{28A0092B-C50C-407E-A947-70E740481C1C}">
                  <a14:useLocalDpi xmlns:a14="http://schemas.microsoft.com/office/drawing/2010/main" val="0"/>
                </a:ext>
              </a:extLst>
            </a:blip>
            <a:srcRect b="10714"/>
            <a:stretch/>
          </p:blipFill>
          <p:spPr>
            <a:xfrm>
              <a:off x="2433908" y="4297481"/>
              <a:ext cx="773277" cy="143086"/>
            </a:xfrm>
            <a:prstGeom prst="rect">
              <a:avLst/>
            </a:prstGeom>
          </p:spPr>
        </p:pic>
        <p:sp>
          <p:nvSpPr>
            <p:cNvPr id="20" name="TextBox 19">
              <a:extLst>
                <a:ext uri="{FF2B5EF4-FFF2-40B4-BE49-F238E27FC236}">
                  <a16:creationId xmlns:a16="http://schemas.microsoft.com/office/drawing/2014/main" id="{C97515A1-5EBF-4710-84CB-19A6AEDAF953}"/>
                </a:ext>
              </a:extLst>
            </p:cNvPr>
            <p:cNvSpPr txBox="1"/>
            <p:nvPr/>
          </p:nvSpPr>
          <p:spPr>
            <a:xfrm>
              <a:off x="3247051" y="4276691"/>
              <a:ext cx="1672929" cy="206946"/>
            </a:xfrm>
            <a:prstGeom prst="rect">
              <a:avLst/>
            </a:prstGeom>
            <a:noFill/>
          </p:spPr>
          <p:txBody>
            <a:bodyPr wrap="square" rtlCol="0">
              <a:spAutoFit/>
            </a:bodyPr>
            <a:lstStyle/>
            <a:p>
              <a:r>
                <a:rPr lang="en-US" sz="1300" dirty="0">
                  <a:cs typeface="Arial" panose="020B0604020202020204" pitchFamily="34" charset="0"/>
                </a:rPr>
                <a:t>USEPA Level 3 Ecoregions</a:t>
              </a:r>
            </a:p>
          </p:txBody>
        </p:sp>
        <p:cxnSp>
          <p:nvCxnSpPr>
            <p:cNvPr id="21" name="Straight Connector 20">
              <a:extLst>
                <a:ext uri="{FF2B5EF4-FFF2-40B4-BE49-F238E27FC236}">
                  <a16:creationId xmlns:a16="http://schemas.microsoft.com/office/drawing/2014/main" id="{EF3C12D8-A107-4CA8-9B40-18FF9BDDD014}"/>
                </a:ext>
              </a:extLst>
            </p:cNvPr>
            <p:cNvCxnSpPr>
              <a:cxnSpLocks/>
            </p:cNvCxnSpPr>
            <p:nvPr/>
          </p:nvCxnSpPr>
          <p:spPr>
            <a:xfrm>
              <a:off x="2453640" y="4601210"/>
              <a:ext cx="740973" cy="0"/>
            </a:xfrm>
            <a:prstGeom prst="line">
              <a:avLst/>
            </a:prstGeom>
            <a:ln w="22225">
              <a:solidFill>
                <a:srgbClr val="FFAA00"/>
              </a:solidFill>
            </a:ln>
          </p:spPr>
          <p:style>
            <a:lnRef idx="1">
              <a:schemeClr val="accent4"/>
            </a:lnRef>
            <a:fillRef idx="0">
              <a:schemeClr val="accent4"/>
            </a:fillRef>
            <a:effectRef idx="0">
              <a:schemeClr val="accent4"/>
            </a:effectRef>
            <a:fontRef idx="minor">
              <a:schemeClr val="tx1"/>
            </a:fontRef>
          </p:style>
        </p:cxnSp>
        <p:sp>
          <p:nvSpPr>
            <p:cNvPr id="22" name="TextBox 21">
              <a:extLst>
                <a:ext uri="{FF2B5EF4-FFF2-40B4-BE49-F238E27FC236}">
                  <a16:creationId xmlns:a16="http://schemas.microsoft.com/office/drawing/2014/main" id="{AC381E29-B2B3-4210-B5C4-7EAEA6FD70ED}"/>
                </a:ext>
              </a:extLst>
            </p:cNvPr>
            <p:cNvSpPr txBox="1"/>
            <p:nvPr/>
          </p:nvSpPr>
          <p:spPr>
            <a:xfrm>
              <a:off x="3247051" y="4494214"/>
              <a:ext cx="983293" cy="206946"/>
            </a:xfrm>
            <a:prstGeom prst="rect">
              <a:avLst/>
            </a:prstGeom>
            <a:noFill/>
          </p:spPr>
          <p:txBody>
            <a:bodyPr wrap="square" rtlCol="0">
              <a:spAutoFit/>
            </a:bodyPr>
            <a:lstStyle/>
            <a:p>
              <a:r>
                <a:rPr lang="en-US" sz="1300" dirty="0">
                  <a:cs typeface="Arial" panose="020B0604020202020204" pitchFamily="34" charset="0"/>
                </a:rPr>
                <a:t>Electric Power Lines </a:t>
              </a:r>
            </a:p>
          </p:txBody>
        </p:sp>
      </p:grpSp>
    </p:spTree>
    <p:extLst>
      <p:ext uri="{BB962C8B-B14F-4D97-AF65-F5344CB8AC3E}">
        <p14:creationId xmlns:p14="http://schemas.microsoft.com/office/powerpoint/2010/main" val="3868352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BCCE7-E571-4D2C-B846-BF03EF5AC24B}"/>
              </a:ext>
            </a:extLst>
          </p:cNvPr>
          <p:cNvSpPr>
            <a:spLocks noGrp="1"/>
          </p:cNvSpPr>
          <p:nvPr>
            <p:ph type="title"/>
          </p:nvPr>
        </p:nvSpPr>
        <p:spPr>
          <a:xfrm>
            <a:off x="274320" y="182880"/>
            <a:ext cx="11887200" cy="571434"/>
          </a:xfrm>
        </p:spPr>
        <p:txBody>
          <a:bodyPr>
            <a:normAutofit/>
          </a:bodyPr>
          <a:lstStyle/>
          <a:p>
            <a:r>
              <a:rPr lang="en-US" sz="2800" b="1" dirty="0"/>
              <a:t>A Challenging Legacy</a:t>
            </a:r>
          </a:p>
        </p:txBody>
      </p:sp>
      <p:sp>
        <p:nvSpPr>
          <p:cNvPr id="4" name="Rectangle 3">
            <a:extLst>
              <a:ext uri="{FF2B5EF4-FFF2-40B4-BE49-F238E27FC236}">
                <a16:creationId xmlns:a16="http://schemas.microsoft.com/office/drawing/2014/main" id="{49995641-A27C-46D7-B96A-3696E0B7A67D}"/>
              </a:ext>
            </a:extLst>
          </p:cNvPr>
          <p:cNvSpPr/>
          <p:nvPr/>
        </p:nvSpPr>
        <p:spPr>
          <a:xfrm>
            <a:off x="274320" y="822960"/>
            <a:ext cx="4135634" cy="1938992"/>
          </a:xfrm>
          <a:prstGeom prst="rect">
            <a:avLst/>
          </a:prstGeom>
          <a:noFill/>
          <a:ln w="12700">
            <a:noFill/>
          </a:ln>
        </p:spPr>
        <p:txBody>
          <a:bodyPr wrap="square">
            <a:spAutoFit/>
          </a:bodyPr>
          <a:lstStyle/>
          <a:p>
            <a:r>
              <a:rPr lang="en-US" sz="2400" dirty="0">
                <a:solidFill>
                  <a:srgbClr val="212121"/>
                </a:solidFill>
              </a:rPr>
              <a:t>“We cannot solve our problems with the same thinking we used when we created them.”  		             </a:t>
            </a:r>
          </a:p>
          <a:p>
            <a:r>
              <a:rPr lang="en-US" sz="2400" dirty="0">
                <a:solidFill>
                  <a:srgbClr val="212121"/>
                </a:solidFill>
              </a:rPr>
              <a:t>                            – Albert Einstein</a:t>
            </a:r>
            <a:endParaRPr lang="en-US" sz="2400" dirty="0"/>
          </a:p>
        </p:txBody>
      </p:sp>
    </p:spTree>
    <p:extLst>
      <p:ext uri="{BB962C8B-B14F-4D97-AF65-F5344CB8AC3E}">
        <p14:creationId xmlns:p14="http://schemas.microsoft.com/office/powerpoint/2010/main" val="2235791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BCCE7-E571-4D2C-B846-BF03EF5AC24B}"/>
              </a:ext>
            </a:extLst>
          </p:cNvPr>
          <p:cNvSpPr>
            <a:spLocks noGrp="1"/>
          </p:cNvSpPr>
          <p:nvPr>
            <p:ph type="title"/>
          </p:nvPr>
        </p:nvSpPr>
        <p:spPr>
          <a:xfrm>
            <a:off x="274320" y="182880"/>
            <a:ext cx="11887200" cy="571434"/>
          </a:xfrm>
        </p:spPr>
        <p:txBody>
          <a:bodyPr>
            <a:normAutofit/>
          </a:bodyPr>
          <a:lstStyle/>
          <a:p>
            <a:r>
              <a:rPr lang="en-US" sz="2800" b="1" dirty="0"/>
              <a:t>Tremendous Opportunity</a:t>
            </a:r>
          </a:p>
        </p:txBody>
      </p:sp>
    </p:spTree>
    <p:extLst>
      <p:ext uri="{BB962C8B-B14F-4D97-AF65-F5344CB8AC3E}">
        <p14:creationId xmlns:p14="http://schemas.microsoft.com/office/powerpoint/2010/main" val="3453247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BCCE7-E571-4D2C-B846-BF03EF5AC24B}"/>
              </a:ext>
            </a:extLst>
          </p:cNvPr>
          <p:cNvSpPr>
            <a:spLocks noGrp="1"/>
          </p:cNvSpPr>
          <p:nvPr>
            <p:ph type="title"/>
          </p:nvPr>
        </p:nvSpPr>
        <p:spPr>
          <a:xfrm>
            <a:off x="197863" y="3845921"/>
            <a:ext cx="4102561" cy="1690684"/>
          </a:xfrm>
        </p:spPr>
        <p:txBody>
          <a:bodyPr>
            <a:normAutofit/>
          </a:bodyPr>
          <a:lstStyle/>
          <a:p>
            <a:r>
              <a:rPr lang="en-US" sz="2800" b="1" dirty="0">
                <a:solidFill>
                  <a:schemeClr val="bg1"/>
                </a:solidFill>
              </a:rPr>
              <a:t>Changing Energy Portfolios &amp; ROW</a:t>
            </a:r>
          </a:p>
        </p:txBody>
      </p:sp>
      <p:grpSp>
        <p:nvGrpSpPr>
          <p:cNvPr id="11" name="Group 10">
            <a:extLst>
              <a:ext uri="{FF2B5EF4-FFF2-40B4-BE49-F238E27FC236}">
                <a16:creationId xmlns:a16="http://schemas.microsoft.com/office/drawing/2014/main" id="{750BD622-7F39-4A15-835D-93D773A12636}"/>
              </a:ext>
            </a:extLst>
          </p:cNvPr>
          <p:cNvGrpSpPr/>
          <p:nvPr/>
        </p:nvGrpSpPr>
        <p:grpSpPr>
          <a:xfrm>
            <a:off x="299617" y="5527340"/>
            <a:ext cx="4204315" cy="698697"/>
            <a:chOff x="2401202" y="4243832"/>
            <a:chExt cx="2518778" cy="494522"/>
          </a:xfrm>
        </p:grpSpPr>
        <p:sp>
          <p:nvSpPr>
            <p:cNvPr id="12" name="Rectangle 11">
              <a:extLst>
                <a:ext uri="{FF2B5EF4-FFF2-40B4-BE49-F238E27FC236}">
                  <a16:creationId xmlns:a16="http://schemas.microsoft.com/office/drawing/2014/main" id="{A055C35F-DA39-4255-8EE8-725E9A365F2C}"/>
                </a:ext>
              </a:extLst>
            </p:cNvPr>
            <p:cNvSpPr/>
            <p:nvPr/>
          </p:nvSpPr>
          <p:spPr>
            <a:xfrm>
              <a:off x="2401202" y="4243832"/>
              <a:ext cx="2043702" cy="494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screenshot&#10;&#10;Description automatically generated">
              <a:extLst>
                <a:ext uri="{FF2B5EF4-FFF2-40B4-BE49-F238E27FC236}">
                  <a16:creationId xmlns:a16="http://schemas.microsoft.com/office/drawing/2014/main" id="{34D8C101-28F8-4492-9A7D-DC50B9280599}"/>
                </a:ext>
              </a:extLst>
            </p:cNvPr>
            <p:cNvPicPr>
              <a:picLocks noChangeAspect="1"/>
            </p:cNvPicPr>
            <p:nvPr/>
          </p:nvPicPr>
          <p:blipFill rotWithShape="1">
            <a:blip r:embed="rId4">
              <a:extLst>
                <a:ext uri="{28A0092B-C50C-407E-A947-70E740481C1C}">
                  <a14:useLocalDpi xmlns:a14="http://schemas.microsoft.com/office/drawing/2010/main" val="0"/>
                </a:ext>
              </a:extLst>
            </a:blip>
            <a:srcRect b="10714"/>
            <a:stretch/>
          </p:blipFill>
          <p:spPr>
            <a:xfrm>
              <a:off x="2433908" y="4297481"/>
              <a:ext cx="773277" cy="143086"/>
            </a:xfrm>
            <a:prstGeom prst="rect">
              <a:avLst/>
            </a:prstGeom>
          </p:spPr>
        </p:pic>
        <p:sp>
          <p:nvSpPr>
            <p:cNvPr id="20" name="TextBox 19">
              <a:extLst>
                <a:ext uri="{FF2B5EF4-FFF2-40B4-BE49-F238E27FC236}">
                  <a16:creationId xmlns:a16="http://schemas.microsoft.com/office/drawing/2014/main" id="{C97515A1-5EBF-4710-84CB-19A6AEDAF953}"/>
                </a:ext>
              </a:extLst>
            </p:cNvPr>
            <p:cNvSpPr txBox="1"/>
            <p:nvPr/>
          </p:nvSpPr>
          <p:spPr>
            <a:xfrm>
              <a:off x="3247051" y="4276691"/>
              <a:ext cx="1672929" cy="206946"/>
            </a:xfrm>
            <a:prstGeom prst="rect">
              <a:avLst/>
            </a:prstGeom>
            <a:noFill/>
          </p:spPr>
          <p:txBody>
            <a:bodyPr wrap="square" rtlCol="0">
              <a:spAutoFit/>
            </a:bodyPr>
            <a:lstStyle/>
            <a:p>
              <a:r>
                <a:rPr lang="en-US" sz="1300" dirty="0">
                  <a:cs typeface="Arial" panose="020B0604020202020204" pitchFamily="34" charset="0"/>
                </a:rPr>
                <a:t>USEPA Level 3 Ecoregions</a:t>
              </a:r>
            </a:p>
          </p:txBody>
        </p:sp>
        <p:cxnSp>
          <p:nvCxnSpPr>
            <p:cNvPr id="21" name="Straight Connector 20">
              <a:extLst>
                <a:ext uri="{FF2B5EF4-FFF2-40B4-BE49-F238E27FC236}">
                  <a16:creationId xmlns:a16="http://schemas.microsoft.com/office/drawing/2014/main" id="{EF3C12D8-A107-4CA8-9B40-18FF9BDDD014}"/>
                </a:ext>
              </a:extLst>
            </p:cNvPr>
            <p:cNvCxnSpPr>
              <a:cxnSpLocks/>
            </p:cNvCxnSpPr>
            <p:nvPr/>
          </p:nvCxnSpPr>
          <p:spPr>
            <a:xfrm>
              <a:off x="2453640" y="4601210"/>
              <a:ext cx="740973" cy="0"/>
            </a:xfrm>
            <a:prstGeom prst="line">
              <a:avLst/>
            </a:prstGeom>
            <a:ln w="22225">
              <a:solidFill>
                <a:srgbClr val="FFAA00"/>
              </a:solidFill>
            </a:ln>
          </p:spPr>
          <p:style>
            <a:lnRef idx="1">
              <a:schemeClr val="accent4"/>
            </a:lnRef>
            <a:fillRef idx="0">
              <a:schemeClr val="accent4"/>
            </a:fillRef>
            <a:effectRef idx="0">
              <a:schemeClr val="accent4"/>
            </a:effectRef>
            <a:fontRef idx="minor">
              <a:schemeClr val="tx1"/>
            </a:fontRef>
          </p:style>
        </p:cxnSp>
        <p:sp>
          <p:nvSpPr>
            <p:cNvPr id="22" name="TextBox 21">
              <a:extLst>
                <a:ext uri="{FF2B5EF4-FFF2-40B4-BE49-F238E27FC236}">
                  <a16:creationId xmlns:a16="http://schemas.microsoft.com/office/drawing/2014/main" id="{AC381E29-B2B3-4210-B5C4-7EAEA6FD70ED}"/>
                </a:ext>
              </a:extLst>
            </p:cNvPr>
            <p:cNvSpPr txBox="1"/>
            <p:nvPr/>
          </p:nvSpPr>
          <p:spPr>
            <a:xfrm>
              <a:off x="3247051" y="4494214"/>
              <a:ext cx="983293" cy="206946"/>
            </a:xfrm>
            <a:prstGeom prst="rect">
              <a:avLst/>
            </a:prstGeom>
            <a:noFill/>
          </p:spPr>
          <p:txBody>
            <a:bodyPr wrap="square" rtlCol="0">
              <a:spAutoFit/>
            </a:bodyPr>
            <a:lstStyle/>
            <a:p>
              <a:r>
                <a:rPr lang="en-US" sz="1300" dirty="0">
                  <a:cs typeface="Arial" panose="020B0604020202020204" pitchFamily="34" charset="0"/>
                </a:rPr>
                <a:t>Electric Power Lines </a:t>
              </a:r>
            </a:p>
          </p:txBody>
        </p:sp>
      </p:grpSp>
    </p:spTree>
    <p:extLst>
      <p:ext uri="{BB962C8B-B14F-4D97-AF65-F5344CB8AC3E}">
        <p14:creationId xmlns:p14="http://schemas.microsoft.com/office/powerpoint/2010/main" val="1624130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BCCE7-E571-4D2C-B846-BF03EF5AC24B}"/>
              </a:ext>
            </a:extLst>
          </p:cNvPr>
          <p:cNvSpPr>
            <a:spLocks noGrp="1"/>
          </p:cNvSpPr>
          <p:nvPr>
            <p:ph type="title"/>
          </p:nvPr>
        </p:nvSpPr>
        <p:spPr>
          <a:xfrm>
            <a:off x="7478037" y="2342797"/>
            <a:ext cx="4446741" cy="3005817"/>
          </a:xfrm>
        </p:spPr>
        <p:txBody>
          <a:bodyPr>
            <a:normAutofit fontScale="90000"/>
          </a:bodyPr>
          <a:lstStyle/>
          <a:p>
            <a:pPr algn="ctr"/>
            <a:r>
              <a:rPr lang="en-US" sz="3100" b="1" dirty="0">
                <a:solidFill>
                  <a:schemeClr val="bg1"/>
                </a:solidFill>
              </a:rPr>
              <a:t>Columbia Gas</a:t>
            </a:r>
            <a:br>
              <a:rPr lang="en-US" sz="2800" b="1" dirty="0">
                <a:solidFill>
                  <a:schemeClr val="bg1"/>
                </a:solidFill>
              </a:rPr>
            </a:br>
            <a:br>
              <a:rPr lang="en-US" sz="2800" b="1" dirty="0">
                <a:solidFill>
                  <a:schemeClr val="bg1"/>
                </a:solidFill>
              </a:rPr>
            </a:br>
            <a:r>
              <a:rPr lang="en-US" sz="2700" b="1" dirty="0">
                <a:solidFill>
                  <a:schemeClr val="bg1"/>
                </a:solidFill>
                <a:latin typeface="+mn-lt"/>
              </a:rPr>
              <a:t>6 State Territory</a:t>
            </a:r>
            <a:br>
              <a:rPr lang="en-US" sz="2700" b="1" dirty="0">
                <a:solidFill>
                  <a:schemeClr val="bg1"/>
                </a:solidFill>
                <a:latin typeface="+mn-lt"/>
              </a:rPr>
            </a:br>
            <a:r>
              <a:rPr lang="en-US" sz="2700" b="1" dirty="0">
                <a:solidFill>
                  <a:schemeClr val="bg1"/>
                </a:solidFill>
                <a:latin typeface="+mn-lt"/>
              </a:rPr>
              <a:t>&gt;4,000 Acres of IVM</a:t>
            </a:r>
            <a:br>
              <a:rPr lang="en-US" sz="2700" b="1" dirty="0">
                <a:solidFill>
                  <a:schemeClr val="bg1"/>
                </a:solidFill>
                <a:latin typeface="+mn-lt"/>
              </a:rPr>
            </a:br>
            <a:r>
              <a:rPr lang="en-US" sz="2700" b="1" dirty="0">
                <a:solidFill>
                  <a:schemeClr val="bg1"/>
                </a:solidFill>
                <a:latin typeface="+mn-lt"/>
              </a:rPr>
              <a:t>Numerous Monarch Waystations</a:t>
            </a:r>
            <a:br>
              <a:rPr lang="en-US" sz="2700" b="1" dirty="0">
                <a:solidFill>
                  <a:schemeClr val="bg1"/>
                </a:solidFill>
                <a:latin typeface="+mn-lt"/>
              </a:rPr>
            </a:br>
            <a:r>
              <a:rPr lang="en-US" sz="2700" b="1" dirty="0">
                <a:solidFill>
                  <a:schemeClr val="bg1"/>
                </a:solidFill>
                <a:latin typeface="+mn-lt"/>
              </a:rPr>
              <a:t>WHC Certifications</a:t>
            </a:r>
            <a:br>
              <a:rPr lang="en-US" sz="2700" b="1" dirty="0">
                <a:solidFill>
                  <a:schemeClr val="bg1"/>
                </a:solidFill>
                <a:latin typeface="+mn-lt"/>
              </a:rPr>
            </a:br>
            <a:r>
              <a:rPr lang="en-US" sz="2700" b="1" dirty="0">
                <a:solidFill>
                  <a:schemeClr val="bg1"/>
                </a:solidFill>
                <a:latin typeface="+mn-lt"/>
              </a:rPr>
              <a:t>Endorsed by the NWTF</a:t>
            </a:r>
            <a:br>
              <a:rPr lang="en-US" sz="2700" b="1" dirty="0">
                <a:solidFill>
                  <a:schemeClr val="bg1"/>
                </a:solidFill>
                <a:latin typeface="+mn-lt"/>
              </a:rPr>
            </a:br>
            <a:r>
              <a:rPr lang="en-US" sz="2700" b="1" dirty="0">
                <a:solidFill>
                  <a:schemeClr val="bg1"/>
                </a:solidFill>
                <a:latin typeface="+mn-lt"/>
              </a:rPr>
              <a:t>Monarch CCAA</a:t>
            </a:r>
          </a:p>
        </p:txBody>
      </p:sp>
    </p:spTree>
    <p:extLst>
      <p:ext uri="{BB962C8B-B14F-4D97-AF65-F5344CB8AC3E}">
        <p14:creationId xmlns:p14="http://schemas.microsoft.com/office/powerpoint/2010/main" val="16587232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904</TotalTime>
  <Words>3473</Words>
  <Application>Microsoft Office PowerPoint</Application>
  <PresentationFormat>Widescreen</PresentationFormat>
  <Paragraphs>136</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PowerPoint Presentation</vt:lpstr>
      <vt:lpstr>PowerPoint Presentation</vt:lpstr>
      <vt:lpstr>PowerPoint Presentation</vt:lpstr>
      <vt:lpstr>Estimated 21M Acres of Utility ROW</vt:lpstr>
      <vt:lpstr>A Challenging Legacy</vt:lpstr>
      <vt:lpstr>Tremendous Opportunity</vt:lpstr>
      <vt:lpstr>Changing Energy Portfolios &amp; ROW</vt:lpstr>
      <vt:lpstr>Columbia Gas  6 State Territory &gt;4,000 Acres of IVM Numerous Monarch Waystations WHC Certifications Endorsed by the NWTF Monarch CCAA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Inviting Nature Back:  From School Gardens to Energy Companies</dc:title>
  <dc:creator>John Steelman</dc:creator>
  <cp:lastModifiedBy>John Steelman</cp:lastModifiedBy>
  <cp:revision>62</cp:revision>
  <dcterms:created xsi:type="dcterms:W3CDTF">2019-10-14T17:29:37Z</dcterms:created>
  <dcterms:modified xsi:type="dcterms:W3CDTF">2019-10-18T10:21:15Z</dcterms:modified>
</cp:coreProperties>
</file>