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3"/>
    <p:restoredTop sz="94671"/>
  </p:normalViewPr>
  <p:slideViewPr>
    <p:cSldViewPr snapToGrid="0">
      <p:cViewPr varScale="1">
        <p:scale>
          <a:sx n="112" d="100"/>
          <a:sy n="112" d="100"/>
        </p:scale>
        <p:origin x="200" y="6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d53ff85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d53ff85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d53ff85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2d53ff85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d53ff85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2d53ff85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2d53ff85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2d53ff85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2d53ff85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2d53ff85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1bd6cc3cc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1bd6cc3cc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2d53ff85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2d53ff85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bd6cc6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1bd6cc6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2d53ff85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2d53ff85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model: Trained by Bora and became a GTB member. If someone wanted a workshop, they could reach out to Bora OR contact a GTB directly.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2d53ff85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2d53ff85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the idea that other EE programs like PLT/WILD/Wet etc have a national sponsor and state coordinators - - what if we applied this model to the Guidelines? How could we create a standard structure of what a Guidelines program at the state/national level look like, but still allow flexibility for states to create a program that met their needs?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2d53ff85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2d53ff85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2d53ff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2d53ff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"/>
          <p:cNvGrpSpPr/>
          <p:nvPr/>
        </p:nvGrpSpPr>
        <p:grpSpPr>
          <a:xfrm>
            <a:off x="0" y="4656671"/>
            <a:ext cx="9144036" cy="486813"/>
            <a:chOff x="0" y="6208894"/>
            <a:chExt cx="12192048" cy="649084"/>
          </a:xfrm>
        </p:grpSpPr>
        <p:sp>
          <p:nvSpPr>
            <p:cNvPr id="21" name="Google Shape;21;p2"/>
            <p:cNvSpPr/>
            <p:nvPr/>
          </p:nvSpPr>
          <p:spPr>
            <a:xfrm>
              <a:off x="3048" y="6220178"/>
              <a:ext cx="12189000" cy="637800"/>
            </a:xfrm>
            <a:prstGeom prst="rect">
              <a:avLst/>
            </a:prstGeom>
            <a:gradFill>
              <a:gsLst>
                <a:gs pos="0">
                  <a:srgbClr val="DCE5A3"/>
                </a:gs>
                <a:gs pos="50000">
                  <a:srgbClr val="D6E095"/>
                </a:gs>
                <a:gs pos="100000">
                  <a:srgbClr val="D4DF8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22" name="Google Shape;22;p2"/>
            <p:cNvCxnSpPr/>
            <p:nvPr/>
          </p:nvCxnSpPr>
          <p:spPr>
            <a:xfrm>
              <a:off x="0" y="620889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23;p2"/>
          <p:cNvCxnSpPr/>
          <p:nvPr/>
        </p:nvCxnSpPr>
        <p:spPr>
          <a:xfrm rot="10800000" flipH="1">
            <a:off x="2286" y="4453500"/>
            <a:ext cx="6300" cy="4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2"/>
          <p:cNvCxnSpPr/>
          <p:nvPr/>
        </p:nvCxnSpPr>
        <p:spPr>
          <a:xfrm rot="10800000" flipH="1">
            <a:off x="2286" y="4453500"/>
            <a:ext cx="6300" cy="4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70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13700" bIns="34275" anchor="t" anchorCtr="0">
            <a:noAutofit/>
          </a:bodyPr>
          <a:lstStyle>
            <a:lvl1pPr marR="38100" lvl="0" algn="r"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 rot="5400000">
            <a:off x="2926050" y="-1017240"/>
            <a:ext cx="32919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1150" algn="l">
              <a:spcBef>
                <a:spcPts val="30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5703750" y="1611451"/>
            <a:ext cx="390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512750" y="-369749"/>
            <a:ext cx="390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1150" algn="l">
              <a:spcBef>
                <a:spcPts val="30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entury Gothic"/>
              <a:buNone/>
              <a:defRPr sz="38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1150" algn="l">
              <a:spcBef>
                <a:spcPts val="30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1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7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rgbClr val="888888"/>
                </a:solidFill>
              </a:defRPr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9250" algn="l">
              <a:spcBef>
                <a:spcPts val="40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1800"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500"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9250" algn="l">
              <a:spcBef>
                <a:spcPts val="40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1800"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500"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7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4645026" y="1394819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4645026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7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85800" y="385764"/>
            <a:ext cx="2743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575050" y="1257300"/>
            <a:ext cx="5111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1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1800"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5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00" tIns="34275" rIns="13700" bIns="34275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SzPts val="400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SzPts val="400"/>
              <a:buNone/>
              <a:defRPr sz="7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 rot="-10379968" flipH="1">
            <a:off x="3165800" y="831166"/>
            <a:ext cx="5257696" cy="3086016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500" dir="7500000" sx="98500" sy="100080" kx="10001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6" name="Google Shape;76;p10"/>
          <p:cNvSpPr/>
          <p:nvPr/>
        </p:nvSpPr>
        <p:spPr>
          <a:xfrm rot="-10380733" flipH="1">
            <a:off x="8004082" y="4019729"/>
            <a:ext cx="155354" cy="11665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09600" y="882748"/>
            <a:ext cx="2212800" cy="11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entury Gothic"/>
              <a:buNone/>
              <a:defRPr sz="15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 rot="420022">
            <a:off x="3485784" y="899658"/>
            <a:ext cx="4617824" cy="2949082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rgbClr val="626A19"/>
              </a:buClr>
              <a:buSzPts val="23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rgbClr val="2A4F1C"/>
              </a:buClr>
              <a:buSzPts val="15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rgbClr val="455C19"/>
              </a:buClr>
              <a:buSzPts val="11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626A19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017058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215D65"/>
              </a:buClr>
              <a:buSzPts val="11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200"/>
              </a:spcBef>
              <a:spcAft>
                <a:spcPts val="0"/>
              </a:spcAft>
              <a:buClr>
                <a:srgbClr val="066684"/>
              </a:buClr>
              <a:buSzPts val="1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alatino Linotype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alatino Linotype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609600" y="2121589"/>
            <a:ext cx="2209800" cy="1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34275" rIns="34275" bIns="34275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900"/>
              <a:buFont typeface="Palatino Linotype"/>
              <a:buNone/>
              <a:defRPr sz="1000"/>
            </a:lvl1pPr>
            <a:lvl2pPr marL="914400" lvl="1" indent="-279400" algn="l">
              <a:spcBef>
                <a:spcPts val="200"/>
              </a:spcBef>
              <a:spcAft>
                <a:spcPts val="0"/>
              </a:spcAft>
              <a:buSzPts val="800"/>
              <a:buChar char="●"/>
              <a:defRPr sz="900"/>
            </a:lvl2pPr>
            <a:lvl3pPr marL="1371600" lvl="2" indent="-260350" algn="l">
              <a:spcBef>
                <a:spcPts val="200"/>
              </a:spcBef>
              <a:spcAft>
                <a:spcPts val="0"/>
              </a:spcAft>
              <a:buSzPts val="500"/>
              <a:buChar char="●"/>
              <a:defRPr sz="800"/>
            </a:lvl3pPr>
            <a:lvl4pPr marL="1828800" lvl="3" indent="-254000" algn="l">
              <a:spcBef>
                <a:spcPts val="100"/>
              </a:spcBef>
              <a:spcAft>
                <a:spcPts val="0"/>
              </a:spcAft>
              <a:buSzPts val="400"/>
              <a:buChar char="●"/>
              <a:defRPr sz="700"/>
            </a:lvl4pPr>
            <a:lvl5pPr marL="2286000" lvl="4" indent="-254000" algn="l">
              <a:spcBef>
                <a:spcPts val="100"/>
              </a:spcBef>
              <a:spcAft>
                <a:spcPts val="0"/>
              </a:spcAft>
              <a:buSzPts val="400"/>
              <a:buChar char="●"/>
              <a:defRPr sz="7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077200" y="4767263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0"/>
          <p:cNvSpPr/>
          <p:nvPr/>
        </p:nvSpPr>
        <p:spPr>
          <a:xfrm rot="10800000" flipH="1">
            <a:off x="-9525" y="4362450"/>
            <a:ext cx="9163050" cy="78105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68F1B">
                  <a:alpha val="44705"/>
                </a:srgbClr>
              </a:gs>
              <a:gs pos="100000">
                <a:srgbClr val="CAE00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4" name="Google Shape;84;p10"/>
          <p:cNvSpPr/>
          <p:nvPr/>
        </p:nvSpPr>
        <p:spPr>
          <a:xfrm rot="10800000" flipH="1">
            <a:off x="4381500" y="4664869"/>
            <a:ext cx="4762500" cy="478631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A719">
                  <a:alpha val="29803"/>
                </a:srgbClr>
              </a:gs>
              <a:gs pos="80000">
                <a:srgbClr val="80B814">
                  <a:alpha val="44705"/>
                </a:srgbClr>
              </a:gs>
              <a:gs pos="100000">
                <a:srgbClr val="80B81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32047" y="-12080"/>
            <a:ext cx="9198022" cy="5166466"/>
            <a:chOff x="-13702" y="-30621"/>
            <a:chExt cx="12264029" cy="6888621"/>
          </a:xfrm>
        </p:grpSpPr>
        <p:sp>
          <p:nvSpPr>
            <p:cNvPr id="7" name="Google Shape;7;p1"/>
            <p:cNvSpPr/>
            <p:nvPr/>
          </p:nvSpPr>
          <p:spPr>
            <a:xfrm>
              <a:off x="31633" y="0"/>
              <a:ext cx="12189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8" name="Google Shape;8;p1"/>
            <p:cNvGrpSpPr/>
            <p:nvPr/>
          </p:nvGrpSpPr>
          <p:grpSpPr>
            <a:xfrm>
              <a:off x="-13702" y="-30621"/>
              <a:ext cx="12264029" cy="1086259"/>
              <a:chOff x="-39058" y="-16107"/>
              <a:chExt cx="12264029" cy="108625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-12700" y="-7144"/>
                <a:ext cx="12217405" cy="10414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 extrusionOk="0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68F1B">
                      <a:alpha val="44705"/>
                    </a:srgbClr>
                  </a:gs>
                  <a:gs pos="100000">
                    <a:srgbClr val="CAE00E">
                      <a:alpha val="54901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5842000" y="-7144"/>
                <a:ext cx="6350002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 extrusionOk="0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A719">
                      <a:alpha val="29803"/>
                    </a:srgbClr>
                  </a:gs>
                  <a:gs pos="80000">
                    <a:srgbClr val="80B814">
                      <a:alpha val="44705"/>
                    </a:srgbClr>
                  </a:gs>
                  <a:gs pos="100000">
                    <a:srgbClr val="80B814">
                      <a:alpha val="44705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grpSp>
            <p:nvGrpSpPr>
              <p:cNvPr id="11" name="Google Shape;11;p1"/>
              <p:cNvGrpSpPr/>
              <p:nvPr/>
            </p:nvGrpSpPr>
            <p:grpSpPr>
              <a:xfrm>
                <a:off x="-39058" y="-16107"/>
                <a:ext cx="12264029" cy="1086259"/>
                <a:chOff x="-29322" y="-1965"/>
                <a:chExt cx="9198252" cy="1086259"/>
              </a:xfrm>
            </p:grpSpPr>
            <p:sp>
              <p:nvSpPr>
                <p:cNvPr id="12" name="Google Shape;12;p1"/>
                <p:cNvSpPr/>
                <p:nvPr/>
              </p:nvSpPr>
              <p:spPr>
                <a:xfrm rot="-164306">
                  <a:off x="-19045" y="216553"/>
                  <a:ext cx="9163052" cy="64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 extrusionOk="0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75" cap="flat" cmpd="sng">
                  <a:solidFill>
                    <a:srgbClr val="A8B53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endParaRPr>
                </a:p>
              </p:txBody>
            </p:sp>
            <p:sp>
              <p:nvSpPr>
                <p:cNvPr id="13" name="Google Shape;13;p1"/>
                <p:cNvSpPr/>
                <p:nvPr/>
              </p:nvSpPr>
              <p:spPr>
                <a:xfrm rot="-164306">
                  <a:off x="-14309" y="290005"/>
                  <a:ext cx="9175809" cy="530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 extrusionOk="0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endParaRPr>
                </a:p>
              </p:txBody>
            </p:sp>
          </p:grpSp>
        </p:grpSp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entury Gothic"/>
              <a:buNone/>
              <a:defRPr sz="3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92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9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rgbClr val="2A4F1C"/>
              </a:buClr>
              <a:buSzPts val="15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rgbClr val="455C19"/>
              </a:buClr>
              <a:buSzPts val="11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rgbClr val="626A19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rgbClr val="017058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rgbClr val="215D65"/>
              </a:buClr>
              <a:buSzPts val="11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rgbClr val="066684"/>
              </a:buClr>
              <a:buSzPts val="1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alatino Linotype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alatino Linotype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370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Flexing the Guidelines </a:t>
            </a:r>
            <a:br>
              <a:rPr lang="en"/>
            </a:br>
            <a:r>
              <a:rPr lang="en"/>
              <a:t>Trainer Bureau Model</a:t>
            </a: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533400" y="2880252"/>
            <a:ext cx="7854600" cy="1314600"/>
          </a:xfrm>
          <a:prstGeom prst="rect">
            <a:avLst/>
          </a:prstGeom>
        </p:spPr>
        <p:txBody>
          <a:bodyPr spcFirstLastPara="1" wrap="square" lIns="0" tIns="34275" rIns="13700" bIns="34275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Renee Strnad and Lauren Pyle, North Carolina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Ashley Hoffman, Kentucky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Katie Navin, Colorado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Alison Heimowitz and Jenna Mendenhall, Oregon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Kentucky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Microcredentials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Organizational Recognition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Continuing Education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4950" y="299775"/>
            <a:ext cx="2217150" cy="10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4">
            <a:alphaModFix/>
          </a:blip>
          <a:srcRect l="2403" t="15626" r="1470" b="7774"/>
          <a:stretch/>
        </p:blipFill>
        <p:spPr>
          <a:xfrm>
            <a:off x="4292674" y="2698050"/>
            <a:ext cx="4674226" cy="23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5">
            <a:alphaModFix/>
          </a:blip>
          <a:srcRect l="7002" t="22992" r="4132" b="12055"/>
          <a:stretch/>
        </p:blipFill>
        <p:spPr>
          <a:xfrm>
            <a:off x="4327125" y="299775"/>
            <a:ext cx="4674226" cy="2135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Carolina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5743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Incorporating the Guidelines into Certification: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Becoming a “Criteria I” workshop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Balancing structure and flexibility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Reactivating and adding trainers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Keeping Community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Engagement</a:t>
            </a:r>
            <a:r>
              <a:rPr lang="en" i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separate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200" y="328500"/>
            <a:ext cx="2816797" cy="97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146" y="1502350"/>
            <a:ext cx="2547675" cy="339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 rotWithShape="1">
          <a:blip r:embed="rId5">
            <a:alphaModFix/>
          </a:blip>
          <a:srcRect t="39428" b="20716"/>
          <a:stretch/>
        </p:blipFill>
        <p:spPr>
          <a:xfrm>
            <a:off x="3670750" y="3502500"/>
            <a:ext cx="2628400" cy="13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Oregon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8842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Building a more inclusive EE movement in Oregon.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Partnership between Environmental Education Association of Oregon and Oregon Environmental Literacy Program.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Focus on Material Guidelines through an equity, diversity, and inclusion lens.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Facilitators represent the diverse communities found in Oregon.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350" y="110550"/>
            <a:ext cx="1274925" cy="12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 rotWithShape="1">
          <a:blip r:embed="rId4">
            <a:alphaModFix/>
          </a:blip>
          <a:srcRect t="16383" r="15647" b="9750"/>
          <a:stretch/>
        </p:blipFill>
        <p:spPr>
          <a:xfrm rot="312269">
            <a:off x="7057893" y="1506491"/>
            <a:ext cx="1824690" cy="213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1400" y="2618926"/>
            <a:ext cx="1715448" cy="22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Forward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457200" y="1854330"/>
            <a:ext cx="8229600" cy="1724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How soon can I sign up my state affiliate?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Our state doesn’t have any GTB members, but our affiliate wants to partner with NAAEE to offer Guidelines training. What’s next?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Outline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Recall general information about the Guidelines for Excellence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Examine the 2019 pilot program for Affiliate-NAAEE Guidelines Partnerships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Analyze four different Affiliate approaches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Share any questions/thoughts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What </a:t>
            </a:r>
            <a:r>
              <a:rPr lang="en"/>
              <a:t>are the Guidelines?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85494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Began in 1994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Partnership between NAAEE and the National Project for Excellence in Environmental Education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Tools for high quality programming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Developed by a diverse team of backgrounds and organizations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Drafts circulated to scholars and professionals in the </a:t>
            </a:r>
            <a:br>
              <a:rPr lang="en" sz="2200">
                <a:latin typeface="Arial"/>
                <a:ea typeface="Arial"/>
                <a:cs typeface="Arial"/>
                <a:sym typeface="Arial"/>
              </a:rPr>
            </a:br>
            <a:r>
              <a:rPr lang="en" sz="2200">
                <a:latin typeface="Arial"/>
                <a:ea typeface="Arial"/>
                <a:cs typeface="Arial"/>
                <a:sym typeface="Arial"/>
              </a:rPr>
              <a:t>field for comment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Peer reviewed and research based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Why</a:t>
            </a:r>
            <a:r>
              <a:rPr lang="en"/>
              <a:t> the Guidelines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457200" y="1436525"/>
            <a:ext cx="61719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Each resource developed to respond to specific needs in the EE community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Synthesizes best practices across the field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Increase quality programming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Outlines a clear path for increasing overall environmental literacy from student to practitioner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t="7621" b="9890"/>
          <a:stretch/>
        </p:blipFill>
        <p:spPr>
          <a:xfrm>
            <a:off x="6499325" y="1436524"/>
            <a:ext cx="2442251" cy="26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 Total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0285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EE Materials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Guidelines for Learning (K-12)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Preparation and Professional Development of Environmental Educators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Nonformal EE Programs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Early Childhood EE Programs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Community Engagement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99377">
            <a:off x="4880851" y="3262299"/>
            <a:ext cx="1151901" cy="151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450" y="1737000"/>
            <a:ext cx="1162350" cy="152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37098">
            <a:off x="6536978" y="1008275"/>
            <a:ext cx="1162350" cy="152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32594">
            <a:off x="7632829" y="3388450"/>
            <a:ext cx="1162349" cy="152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6446" y="2952225"/>
            <a:ext cx="1142538" cy="15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5203">
            <a:off x="5185528" y="666075"/>
            <a:ext cx="1162349" cy="153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Training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6924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Guidelines Trainer Bureau Members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Working through NAAEE / National Project for Excellence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Serving as a national “coordinator” for trainings across the country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b="14602"/>
          <a:stretch/>
        </p:blipFill>
        <p:spPr>
          <a:xfrm>
            <a:off x="6321550" y="2431225"/>
            <a:ext cx="2276075" cy="25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Flexing Traditional Model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What would be some of the best practices to the design and on-going sustainability of Affiliate-level Guidelines programs?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Benefits for both groups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Roles and responsibilities of both groups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Training and workshop requirements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Workshop/Program evaluation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675" y="3526250"/>
            <a:ext cx="3836900" cy="10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Program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457200" y="1400948"/>
            <a:ext cx="82296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l="14000" r="16307"/>
          <a:stretch/>
        </p:blipFill>
        <p:spPr>
          <a:xfrm>
            <a:off x="2207225" y="1422613"/>
            <a:ext cx="14405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601" y="1789363"/>
            <a:ext cx="2876060" cy="13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8600" y="3318399"/>
            <a:ext cx="1750050" cy="17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1788" y="3526700"/>
            <a:ext cx="3871330" cy="13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Colorado</a:t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750" y="1001250"/>
            <a:ext cx="4546051" cy="382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/>
          </a:blip>
          <a:srcRect l="14000" r="16307"/>
          <a:stretch/>
        </p:blipFill>
        <p:spPr>
          <a:xfrm>
            <a:off x="7888299" y="55050"/>
            <a:ext cx="973300" cy="139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294500" cy="32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Formalizing current Train-the-Trainer Network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New Emphasis on Training within Organizations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Communities of Practice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Recognition for Organizations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Presentation on brainstorming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444</Words>
  <Application>Microsoft Macintosh PowerPoint</Application>
  <PresentationFormat>On-screen Show (16:9)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Noto Sans Symbols</vt:lpstr>
      <vt:lpstr>Calibri</vt:lpstr>
      <vt:lpstr>Palatino Linotype</vt:lpstr>
      <vt:lpstr>Arial</vt:lpstr>
      <vt:lpstr>Century Gothic</vt:lpstr>
      <vt:lpstr>Presentation on brainstorming</vt:lpstr>
      <vt:lpstr>Flexing the Guidelines  Trainer Bureau Model</vt:lpstr>
      <vt:lpstr>Session Outline</vt:lpstr>
      <vt:lpstr>What are the Guidelines?</vt:lpstr>
      <vt:lpstr>Why the Guidelines</vt:lpstr>
      <vt:lpstr>Six Total</vt:lpstr>
      <vt:lpstr>Traditional Training</vt:lpstr>
      <vt:lpstr>Flexing Traditional Model</vt:lpstr>
      <vt:lpstr>Pilot Program</vt:lpstr>
      <vt:lpstr>Colorado</vt:lpstr>
      <vt:lpstr>Kentucky</vt:lpstr>
      <vt:lpstr>North Carolina</vt:lpstr>
      <vt:lpstr>Oregon</vt:lpstr>
      <vt:lpstr>Going Forward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Flexing the Guidelines  Trainer Bureau Model</dc:title>
  <cp:lastModifiedBy>Renee L Strnad</cp:lastModifiedBy>
  <cp:revision>3</cp:revision>
  <dcterms:modified xsi:type="dcterms:W3CDTF">2019-10-17T13:40:14Z</dcterms:modified>
</cp:coreProperties>
</file>