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y="5143500" cx="9144000"/>
  <p:notesSz cx="6858000" cy="9144000"/>
  <p:embeddedFontLst>
    <p:embeddedFont>
      <p:font typeface="Old Standard TT"/>
      <p:regular r:id="rId23"/>
      <p:bold r:id="rId24"/>
      <p: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E7ABDF7A-9A0A-445F-8A13-93FE3F84D002}">
  <a:tblStyle styleId="{E7ABDF7A-9A0A-445F-8A13-93FE3F84D00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OldStandardTT-bold.fntdata"/><Relationship Id="rId23" Type="http://schemas.openxmlformats.org/officeDocument/2006/relationships/font" Target="fonts/OldStandardTT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5" Type="http://schemas.openxmlformats.org/officeDocument/2006/relationships/font" Target="fonts/OldStandardTT-italic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62cef2734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62cef2734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62cef27344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62cef27344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62cef27344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62cef27344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6308ed82c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6308ed82c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6308ed82c0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6308ed82c0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62cef27344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62cef27344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62cef27344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62cef27344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6189b3b7c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6189b3b7c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645c34a7ff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645c34a7ff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52feb89f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652feb89f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45c34a7f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45c34a7f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645c34a7ff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645c34a7ff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Here’s the link to the Google map: https://drive.google.com/open?id=19YP7uOedPlZDEMu-WL-DSF0cFxUBWoxS&amp;usp=sharing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6189b3b7c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6189b3b7c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651fe90fd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651fe90fd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651fe90fd7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651fe90fd7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100"/>
            <a:ext cx="9144000" cy="1711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" name="Google Shape;12;p2"/>
          <p:cNvSpPr txBox="1"/>
          <p:nvPr>
            <p:ph type="ctr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None/>
              <a:defRPr sz="42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512700" y="3840639"/>
            <a:ext cx="8118600" cy="7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24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1039650"/>
            <a:ext cx="8520600" cy="21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16;p3"/>
          <p:cNvCxnSpPr/>
          <p:nvPr/>
        </p:nvCxnSpPr>
        <p:spPr>
          <a:xfrm>
            <a:off x="641934" y="3597500"/>
            <a:ext cx="390300" cy="0"/>
          </a:xfrm>
          <a:prstGeom prst="straightConnector1">
            <a:avLst/>
          </a:prstGeom>
          <a:noFill/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" name="Google Shape;17;p3"/>
          <p:cNvSpPr txBox="1"/>
          <p:nvPr>
            <p:ph type="title"/>
          </p:nvPr>
        </p:nvSpPr>
        <p:spPr>
          <a:xfrm>
            <a:off x="512700" y="1893300"/>
            <a:ext cx="8118600" cy="1522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60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171675"/>
            <a:ext cx="39999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171675"/>
            <a:ext cx="39999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526350"/>
            <a:ext cx="56040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None/>
              <a:defRPr sz="54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" name="Google Shape;41;p9"/>
          <p:cNvCxnSpPr/>
          <p:nvPr/>
        </p:nvCxnSpPr>
        <p:spPr>
          <a:xfrm>
            <a:off x="5029675" y="4495500"/>
            <a:ext cx="6864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9"/>
          <p:cNvSpPr txBox="1"/>
          <p:nvPr>
            <p:ph type="title"/>
          </p:nvPr>
        </p:nvSpPr>
        <p:spPr>
          <a:xfrm>
            <a:off x="265500" y="1382350"/>
            <a:ext cx="4045200" cy="133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 sz="42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43" name="Google Shape;43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4" name="Google Shape;4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45" name="Google Shape;45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8" name="Google Shape;48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paperback"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ld Standard TT"/>
              <a:buNone/>
              <a:defRPr sz="3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ld Standard TT"/>
              <a:buChar char="●"/>
              <a:defRPr sz="18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●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ld Standard TT"/>
              <a:buChar char="○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ld Standard TT"/>
              <a:buChar char="■"/>
              <a:defRPr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1.png"/><Relationship Id="rId5" Type="http://schemas.openxmlformats.org/officeDocument/2006/relationships/image" Target="../media/image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5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Relationship Id="rId4" Type="http://schemas.openxmlformats.org/officeDocument/2006/relationships/image" Target="../media/image5.png"/><Relationship Id="rId5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279083" y="110702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/>
              <a:t>Data Jam:</a:t>
            </a:r>
            <a:r>
              <a:rPr b="1" lang="en" sz="4800"/>
              <a:t> </a:t>
            </a:r>
            <a:endParaRPr b="1" sz="4800"/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4400"/>
              <a:t>Cultivating Data Literacy with Creative Communication and Art</a:t>
            </a:r>
            <a:endParaRPr sz="4400"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311700" y="34527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chemeClr val="lt2"/>
                </a:solidFill>
              </a:rPr>
              <a:t>Ryan Pemberton     </a:t>
            </a:r>
            <a:r>
              <a:rPr b="1" lang="en" sz="2600">
                <a:solidFill>
                  <a:schemeClr val="lt2"/>
                </a:solidFill>
              </a:rPr>
              <a:t>&amp;        </a:t>
            </a:r>
            <a:r>
              <a:rPr b="1" lang="en" sz="2600">
                <a:solidFill>
                  <a:schemeClr val="lt2"/>
                </a:solidFill>
              </a:rPr>
              <a:t>Shelly Forster</a:t>
            </a:r>
            <a:endParaRPr b="1" sz="2600">
              <a:solidFill>
                <a:schemeClr val="lt2"/>
              </a:solidFill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 rotWithShape="1">
          <a:blip r:embed="rId3">
            <a:alphaModFix/>
          </a:blip>
          <a:srcRect b="9376" l="0" r="0" t="9368"/>
          <a:stretch/>
        </p:blipFill>
        <p:spPr>
          <a:xfrm>
            <a:off x="5145750" y="4028575"/>
            <a:ext cx="2774400" cy="5803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 rotWithShape="1">
          <a:blip r:embed="rId4">
            <a:alphaModFix/>
          </a:blip>
          <a:srcRect b="0" l="0" r="47788" t="0"/>
          <a:stretch/>
        </p:blipFill>
        <p:spPr>
          <a:xfrm>
            <a:off x="1458450" y="4028575"/>
            <a:ext cx="2774400" cy="62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2"/>
          <p:cNvSpPr txBox="1"/>
          <p:nvPr>
            <p:ph type="title"/>
          </p:nvPr>
        </p:nvSpPr>
        <p:spPr>
          <a:xfrm>
            <a:off x="1073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Hudson Data Jam </a:t>
            </a:r>
            <a:r>
              <a:rPr b="1" lang="en"/>
              <a:t>Student Work: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Fish Populations Sampled in the Hudson River</a:t>
            </a:r>
            <a:endParaRPr sz="2600"/>
          </a:p>
        </p:txBody>
      </p:sp>
      <p:pic>
        <p:nvPicPr>
          <p:cNvPr id="131" name="Google Shape;131;p22"/>
          <p:cNvPicPr preferRelativeResize="0"/>
          <p:nvPr/>
        </p:nvPicPr>
        <p:blipFill rotWithShape="1">
          <a:blip r:embed="rId3">
            <a:alphaModFix/>
          </a:blip>
          <a:srcRect b="0" l="8104" r="9" t="0"/>
          <a:stretch/>
        </p:blipFill>
        <p:spPr>
          <a:xfrm>
            <a:off x="5261025" y="1654175"/>
            <a:ext cx="3750559" cy="291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2"/>
          <p:cNvPicPr preferRelativeResize="0"/>
          <p:nvPr/>
        </p:nvPicPr>
        <p:blipFill rotWithShape="1">
          <a:blip r:embed="rId4">
            <a:alphaModFix/>
          </a:blip>
          <a:srcRect b="0" l="2410" r="0" t="0"/>
          <a:stretch/>
        </p:blipFill>
        <p:spPr>
          <a:xfrm>
            <a:off x="123850" y="1654175"/>
            <a:ext cx="5021301" cy="291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850" y="552850"/>
            <a:ext cx="949850" cy="95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3"/>
          <p:cNvSpPr txBox="1"/>
          <p:nvPr>
            <p:ph type="title"/>
          </p:nvPr>
        </p:nvSpPr>
        <p:spPr>
          <a:xfrm>
            <a:off x="1226100" y="2164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Hudson DJ </a:t>
            </a:r>
            <a:r>
              <a:rPr b="1" lang="en"/>
              <a:t>Student Work: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Jigsaw Puzzle on Salt Pollution in Tributaries</a:t>
            </a:r>
            <a:endParaRPr sz="2600"/>
          </a:p>
        </p:txBody>
      </p:sp>
      <p:sp>
        <p:nvSpPr>
          <p:cNvPr id="139" name="Google Shape;139;p23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0" name="Google Shape;140;p23"/>
          <p:cNvPicPr preferRelativeResize="0"/>
          <p:nvPr/>
        </p:nvPicPr>
        <p:blipFill rotWithShape="1">
          <a:blip r:embed="rId3">
            <a:alphaModFix/>
          </a:blip>
          <a:srcRect b="0" l="0" r="2827" t="0"/>
          <a:stretch/>
        </p:blipFill>
        <p:spPr>
          <a:xfrm>
            <a:off x="2081925" y="1253000"/>
            <a:ext cx="4862151" cy="3685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3050" y="212825"/>
            <a:ext cx="949850" cy="95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/>
          <p:nvPr>
            <p:ph type="title"/>
          </p:nvPr>
        </p:nvSpPr>
        <p:spPr>
          <a:xfrm>
            <a:off x="1149900" y="171200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Hudson DJ </a:t>
            </a:r>
            <a:r>
              <a:rPr b="1" lang="en"/>
              <a:t>Student Work: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River Populations Before/After Zebra Mussel Invasion</a:t>
            </a:r>
            <a:r>
              <a:rPr lang="en"/>
              <a:t> </a:t>
            </a:r>
            <a:endParaRPr/>
          </a:p>
        </p:txBody>
      </p:sp>
      <p:sp>
        <p:nvSpPr>
          <p:cNvPr id="147" name="Google Shape;147;p24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Google Shape;14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75750" y="1362425"/>
            <a:ext cx="5904875" cy="352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2675" y="131025"/>
            <a:ext cx="949850" cy="958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/>
          <p:nvPr>
            <p:ph type="title"/>
          </p:nvPr>
        </p:nvSpPr>
        <p:spPr>
          <a:xfrm>
            <a:off x="107150" y="259675"/>
            <a:ext cx="90369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Results from 2018 student surveys in NM, NY, MD, PR (n=160)</a:t>
            </a:r>
            <a:endParaRPr b="1" sz="2400"/>
          </a:p>
        </p:txBody>
      </p:sp>
      <p:pic>
        <p:nvPicPr>
          <p:cNvPr id="155" name="Google Shape;155;p25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49075"/>
            <a:ext cx="4319924" cy="3781099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6" name="Google Shape;156;p25" title="Chart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550" y="949075"/>
            <a:ext cx="4319924" cy="3781109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"/>
          <p:cNvSpPr txBox="1"/>
          <p:nvPr>
            <p:ph type="title"/>
          </p:nvPr>
        </p:nvSpPr>
        <p:spPr>
          <a:xfrm>
            <a:off x="311700" y="445025"/>
            <a:ext cx="87318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/>
              <a:t>Top 5 DJ parts that students ranked most difficult</a:t>
            </a:r>
            <a:endParaRPr b="1"/>
          </a:p>
        </p:txBody>
      </p:sp>
      <p:sp>
        <p:nvSpPr>
          <p:cNvPr id="162" name="Google Shape;162;p26"/>
          <p:cNvSpPr txBox="1"/>
          <p:nvPr>
            <p:ph idx="1" type="body"/>
          </p:nvPr>
        </p:nvSpPr>
        <p:spPr>
          <a:xfrm>
            <a:off x="311700" y="12478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AutoNum type="arabicPeriod"/>
            </a:pPr>
            <a:r>
              <a:rPr lang="en" sz="2200"/>
              <a:t>Coming up with a creative idea for showing my results</a:t>
            </a:r>
            <a:endParaRPr sz="2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/>
              <a:t>2.   Completing the creative part of the project</a:t>
            </a:r>
            <a:endParaRPr sz="2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/>
              <a:t>3.   Completing the report</a:t>
            </a:r>
            <a:endParaRPr sz="2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/>
              <a:t>4.   Explaining science behind the data trend</a:t>
            </a:r>
            <a:endParaRPr sz="22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200"/>
              <a:t>5.   Analyzing and interpreting data</a:t>
            </a:r>
            <a:endParaRPr sz="22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200"/>
          </a:p>
        </p:txBody>
      </p:sp>
      <p:pic>
        <p:nvPicPr>
          <p:cNvPr id="163" name="Google Shape;16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6025" y="2396575"/>
            <a:ext cx="3135628" cy="237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7"/>
          <p:cNvSpPr txBox="1"/>
          <p:nvPr>
            <p:ph type="title"/>
          </p:nvPr>
        </p:nvSpPr>
        <p:spPr>
          <a:xfrm>
            <a:off x="235500" y="1402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What do students get out of Data Jams?</a:t>
            </a:r>
            <a:endParaRPr b="1"/>
          </a:p>
        </p:txBody>
      </p:sp>
      <p:pic>
        <p:nvPicPr>
          <p:cNvPr id="169" name="Google Shape;16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1599" y="862325"/>
            <a:ext cx="5498668" cy="412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7"/>
          <p:cNvSpPr/>
          <p:nvPr/>
        </p:nvSpPr>
        <p:spPr>
          <a:xfrm>
            <a:off x="5817050" y="753425"/>
            <a:ext cx="3327000" cy="2128800"/>
          </a:xfrm>
          <a:prstGeom prst="cloudCallout">
            <a:avLst>
              <a:gd fmla="val -59710" name="adj1"/>
              <a:gd fmla="val 6244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51% of students</a:t>
            </a:r>
            <a:r>
              <a:rPr lang="en" sz="1800">
                <a:solidFill>
                  <a:srgbClr val="FFFFFF"/>
                </a:solidFill>
                <a:latin typeface="Old Standard TT"/>
                <a:ea typeface="Old Standard TT"/>
                <a:cs typeface="Old Standard TT"/>
                <a:sym typeface="Old Standard TT"/>
              </a:rPr>
              <a:t> increased interest in pursuing college studies and/or a science career</a:t>
            </a:r>
            <a:endParaRPr sz="1800">
              <a:solidFill>
                <a:srgbClr val="FFFFFF"/>
              </a:solidFill>
              <a:latin typeface="Old Standard TT"/>
              <a:ea typeface="Old Standard TT"/>
              <a:cs typeface="Old Standard TT"/>
              <a:sym typeface="Old Standard T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8"/>
          <p:cNvSpPr txBox="1"/>
          <p:nvPr>
            <p:ph type="title"/>
          </p:nvPr>
        </p:nvSpPr>
        <p:spPr>
          <a:xfrm>
            <a:off x="311700" y="2164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How can you get involved?</a:t>
            </a:r>
            <a:endParaRPr b="1"/>
          </a:p>
        </p:txBody>
      </p:sp>
      <p:sp>
        <p:nvSpPr>
          <p:cNvPr id="176" name="Google Shape;176;p28"/>
          <p:cNvSpPr txBox="1"/>
          <p:nvPr>
            <p:ph idx="1" type="body"/>
          </p:nvPr>
        </p:nvSpPr>
        <p:spPr>
          <a:xfrm>
            <a:off x="311700" y="9430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Start a Data Jam with your school or organization</a:t>
            </a:r>
            <a:endParaRPr/>
          </a:p>
          <a:p>
            <a:pPr indent="-3429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Encourage and support data literacy with the students you serve</a:t>
            </a:r>
            <a:endParaRPr/>
          </a:p>
          <a:p>
            <a:pPr indent="-3429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Read more about the DJ movement in </a:t>
            </a:r>
            <a:r>
              <a:rPr i="1" lang="en"/>
              <a:t>The Science Teacher </a:t>
            </a:r>
            <a:r>
              <a:rPr lang="en"/>
              <a:t>(Sept 2018)</a:t>
            </a:r>
            <a:endParaRPr/>
          </a:p>
          <a:p>
            <a:pPr indent="-3429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Volunteer to judge projects online in Spring 2020</a:t>
            </a:r>
            <a:endParaRPr/>
          </a:p>
          <a:p>
            <a:pPr indent="-342900" lvl="0" marL="45720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Connect with us: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77" name="Google Shape;177;p28"/>
          <p:cNvGraphicFramePr/>
          <p:nvPr/>
        </p:nvGraphicFramePr>
        <p:xfrm>
          <a:off x="797525" y="29114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{E7ABDF7A-9A0A-445F-8A13-93FE3F84D002}</a:tableStyleId>
              </a:tblPr>
              <a:tblGrid>
                <a:gridCol w="4222400"/>
                <a:gridCol w="3139450"/>
              </a:tblGrid>
              <a:tr h="4025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solidFill>
                            <a:srgbClr val="B45F06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Ryan Pemberton</a:t>
                      </a:r>
                      <a:endParaRPr b="1" sz="2400">
                        <a:solidFill>
                          <a:srgbClr val="B45F06"/>
                        </a:solidFill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Science Education Program </a:t>
                      </a:r>
                      <a:endParaRPr sz="1800">
                        <a:solidFill>
                          <a:schemeClr val="dk1"/>
                        </a:solidFill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Leader: Elementary </a:t>
                      </a:r>
                      <a:endParaRPr sz="1800">
                        <a:solidFill>
                          <a:schemeClr val="dk1"/>
                        </a:solidFill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ryan@asombro.org</a:t>
                      </a:r>
                      <a:endParaRPr sz="1800">
                        <a:solidFill>
                          <a:schemeClr val="dk1"/>
                        </a:solidFill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400">
                          <a:solidFill>
                            <a:srgbClr val="B45F06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Shelly Forster</a:t>
                      </a:r>
                      <a:endParaRPr b="1" sz="2400">
                        <a:solidFill>
                          <a:srgbClr val="B45F06"/>
                        </a:solidFill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Education Program Leader</a:t>
                      </a:r>
                      <a:endParaRPr sz="1800">
                        <a:solidFill>
                          <a:schemeClr val="dk1"/>
                        </a:solidFill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800">
                          <a:solidFill>
                            <a:schemeClr val="dk1"/>
                          </a:solidFill>
                          <a:latin typeface="Old Standard TT"/>
                          <a:ea typeface="Old Standard TT"/>
                          <a:cs typeface="Old Standard TT"/>
                          <a:sym typeface="Old Standard TT"/>
                        </a:rPr>
                        <a:t>forsterm@caryinstitute.org</a:t>
                      </a:r>
                      <a:endParaRPr sz="1800">
                        <a:solidFill>
                          <a:schemeClr val="dk1"/>
                        </a:solidFill>
                        <a:latin typeface="Old Standard TT"/>
                        <a:ea typeface="Old Standard TT"/>
                        <a:cs typeface="Old Standard TT"/>
                        <a:sym typeface="Old Standard TT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178" name="Google Shape;178;p28"/>
          <p:cNvPicPr preferRelativeResize="0"/>
          <p:nvPr/>
        </p:nvPicPr>
        <p:blipFill rotWithShape="1">
          <a:blip r:embed="rId3">
            <a:alphaModFix/>
          </a:blip>
          <a:srcRect b="9376" l="0" r="0" t="9368"/>
          <a:stretch/>
        </p:blipFill>
        <p:spPr>
          <a:xfrm>
            <a:off x="5361400" y="4231225"/>
            <a:ext cx="2601700" cy="54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8"/>
          <p:cNvPicPr preferRelativeResize="0"/>
          <p:nvPr/>
        </p:nvPicPr>
        <p:blipFill rotWithShape="1">
          <a:blip r:embed="rId4">
            <a:alphaModFix/>
          </a:blip>
          <a:srcRect b="0" l="0" r="47788" t="0"/>
          <a:stretch/>
        </p:blipFill>
        <p:spPr>
          <a:xfrm>
            <a:off x="1641275" y="4231225"/>
            <a:ext cx="2424724" cy="544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Inspiration for Desert Data Jam</a:t>
            </a:r>
            <a:endParaRPr b="1"/>
          </a:p>
        </p:txBody>
      </p:sp>
      <p:sp>
        <p:nvSpPr>
          <p:cNvPr id="68" name="Google Shape;68;p14"/>
          <p:cNvSpPr txBox="1"/>
          <p:nvPr>
            <p:ph idx="1" type="body"/>
          </p:nvPr>
        </p:nvSpPr>
        <p:spPr>
          <a:xfrm>
            <a:off x="3117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chemeClr val="dk1"/>
                </a:solidFill>
              </a:rPr>
              <a:t>Question</a:t>
            </a:r>
            <a:r>
              <a:rPr lang="en" sz="2000">
                <a:solidFill>
                  <a:schemeClr val="dk1"/>
                </a:solidFill>
              </a:rPr>
              <a:t>: How many miles did 2006 MLB players run?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chemeClr val="dk1"/>
                </a:solidFill>
              </a:rPr>
              <a:t>Fact</a:t>
            </a:r>
            <a:r>
              <a:rPr lang="en" sz="2000">
                <a:solidFill>
                  <a:schemeClr val="dk1"/>
                </a:solidFill>
              </a:rPr>
              <a:t>: In the 2006 season, MLB players ran a total of 1,245 miles around bases.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(73,080 bases x 90 feet between bases)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000090"/>
                </a:solidFill>
              </a:rPr>
              <a:t>Craig Robinson</a:t>
            </a:r>
            <a:endParaRPr sz="2000">
              <a:solidFill>
                <a:srgbClr val="00009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u="sng">
                <a:solidFill>
                  <a:srgbClr val="000090"/>
                </a:solidFill>
              </a:rPr>
              <a:t>www.flipflopflyball.com</a:t>
            </a:r>
            <a:endParaRPr sz="2000" u="sng">
              <a:solidFill>
                <a:srgbClr val="00009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7975" y="1152475"/>
            <a:ext cx="4124325" cy="369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5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What is a “Data Jam?”</a:t>
            </a:r>
            <a:endParaRPr b="1"/>
          </a:p>
        </p:txBody>
      </p:sp>
      <p:sp>
        <p:nvSpPr>
          <p:cNvPr id="75" name="Google Shape;75;p15"/>
          <p:cNvSpPr txBox="1"/>
          <p:nvPr>
            <p:ph idx="1" type="body"/>
          </p:nvPr>
        </p:nvSpPr>
        <p:spPr>
          <a:xfrm>
            <a:off x="311700" y="1171600"/>
            <a:ext cx="63474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The Data Jam model includes 6 core components.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1.Local data </a:t>
            </a:r>
            <a:endParaRPr sz="2000"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2.Scaffolded data exploration.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</a:rPr>
              <a:t>3.Students create a scientific 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   </a:t>
            </a:r>
            <a:r>
              <a:rPr lang="en" sz="2000">
                <a:solidFill>
                  <a:schemeClr val="dk1"/>
                </a:solidFill>
              </a:rPr>
              <a:t>product that include</a:t>
            </a:r>
            <a:r>
              <a:rPr lang="en" sz="2000"/>
              <a:t>s 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   </a:t>
            </a:r>
            <a:r>
              <a:rPr lang="en" sz="2000">
                <a:solidFill>
                  <a:schemeClr val="dk1"/>
                </a:solidFill>
              </a:rPr>
              <a:t>claim-evidence-reasoning.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76" name="Google Shape;7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9499" y="445024"/>
            <a:ext cx="2644650" cy="148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4825" y="2064275"/>
            <a:ext cx="1855424" cy="1855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 rotWithShape="1">
          <a:blip r:embed="rId5">
            <a:alphaModFix/>
          </a:blip>
          <a:srcRect b="0" l="25672" r="25807" t="0"/>
          <a:stretch/>
        </p:blipFill>
        <p:spPr>
          <a:xfrm>
            <a:off x="6594625" y="2571750"/>
            <a:ext cx="1734400" cy="215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What is a Data Jam?</a:t>
            </a:r>
            <a:endParaRPr b="1"/>
          </a:p>
        </p:txBody>
      </p:sp>
      <p:sp>
        <p:nvSpPr>
          <p:cNvPr id="84" name="Google Shape;84;p16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None/>
            </a:pPr>
            <a:r>
              <a:rPr lang="en" sz="2000"/>
              <a:t>4. A major finding is communicated 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    through a creative medium. </a:t>
            </a:r>
            <a:endParaRPr sz="2000"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5. Students share their Data Jam project.</a:t>
            </a:r>
            <a:endParaRPr sz="2000"/>
          </a:p>
          <a:p>
            <a:pPr indent="0" lvl="0" marL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/>
              <a:t>6. Project assessment.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000"/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4150" y="356525"/>
            <a:ext cx="2737275" cy="205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0554" y="2650425"/>
            <a:ext cx="3377072" cy="2252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Goals of a Data Jam</a:t>
            </a:r>
            <a:endParaRPr b="1"/>
          </a:p>
        </p:txBody>
      </p:sp>
      <p:sp>
        <p:nvSpPr>
          <p:cNvPr id="92" name="Google Shape;92;p17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200">
                <a:solidFill>
                  <a:schemeClr val="dk1"/>
                </a:solidFill>
              </a:rPr>
              <a:t>•</a:t>
            </a:r>
            <a:r>
              <a:rPr lang="en" sz="2400">
                <a:solidFill>
                  <a:schemeClr val="dk1"/>
                </a:solidFill>
              </a:rPr>
              <a:t>Increase middle and high school students’ knowledge of ecology.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•Exposing students to Jornada LTER research (or other associated data sets).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•Increase students’ data literacy.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•Enhance student’s abilities to creatively communicate the “story” of science data to non scientists.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>
            <p:ph type="title"/>
          </p:nvPr>
        </p:nvSpPr>
        <p:spPr>
          <a:xfrm>
            <a:off x="274675" y="294000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Catching the Data Jam Fever</a:t>
            </a:r>
            <a:endParaRPr b="1"/>
          </a:p>
        </p:txBody>
      </p:sp>
      <p:sp>
        <p:nvSpPr>
          <p:cNvPr id="98" name="Google Shape;98;p18"/>
          <p:cNvSpPr txBox="1"/>
          <p:nvPr>
            <p:ph idx="1" type="body"/>
          </p:nvPr>
        </p:nvSpPr>
        <p:spPr>
          <a:xfrm>
            <a:off x="4974150" y="986425"/>
            <a:ext cx="4032600" cy="375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•</a:t>
            </a:r>
            <a:r>
              <a:rPr b="1" lang="en" sz="1600">
                <a:solidFill>
                  <a:srgbClr val="000000"/>
                </a:solidFill>
              </a:rPr>
              <a:t>Desert DJ</a:t>
            </a:r>
            <a:r>
              <a:rPr lang="en" sz="1600">
                <a:solidFill>
                  <a:schemeClr val="dk1"/>
                </a:solidFill>
              </a:rPr>
              <a:t> - Jornada Basin LTER (2012)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•</a:t>
            </a:r>
            <a:r>
              <a:rPr b="1" lang="en" sz="1600">
                <a:solidFill>
                  <a:schemeClr val="dk1"/>
                </a:solidFill>
              </a:rPr>
              <a:t>Baltimore D</a:t>
            </a:r>
            <a:r>
              <a:rPr b="1" lang="en" sz="1600"/>
              <a:t>J</a:t>
            </a:r>
            <a:r>
              <a:rPr lang="en" sz="1600">
                <a:solidFill>
                  <a:schemeClr val="dk1"/>
                </a:solidFill>
              </a:rPr>
              <a:t> - Baltimore Ecosystem Study LTER (2014)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•</a:t>
            </a:r>
            <a:r>
              <a:rPr b="1" lang="en" sz="1600">
                <a:solidFill>
                  <a:schemeClr val="dk1"/>
                </a:solidFill>
              </a:rPr>
              <a:t>Hudson D</a:t>
            </a:r>
            <a:r>
              <a:rPr b="1" lang="en" sz="1600"/>
              <a:t>J</a:t>
            </a:r>
            <a:r>
              <a:rPr lang="en" sz="1600">
                <a:solidFill>
                  <a:schemeClr val="dk1"/>
                </a:solidFill>
              </a:rPr>
              <a:t> – Cary Institute of Ecosystem Studies (2014)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•</a:t>
            </a:r>
            <a:r>
              <a:rPr b="1" lang="en" sz="1600">
                <a:solidFill>
                  <a:schemeClr val="dk1"/>
                </a:solidFill>
              </a:rPr>
              <a:t>Luquillo </a:t>
            </a:r>
            <a:r>
              <a:rPr b="1" lang="en" sz="1600"/>
              <a:t>DJ</a:t>
            </a:r>
            <a:r>
              <a:rPr b="1" lang="en" sz="1600">
                <a:solidFill>
                  <a:schemeClr val="dk1"/>
                </a:solidFill>
              </a:rPr>
              <a:t> </a:t>
            </a:r>
            <a:r>
              <a:rPr lang="en" sz="1600">
                <a:solidFill>
                  <a:schemeClr val="dk1"/>
                </a:solidFill>
              </a:rPr>
              <a:t>– Luquillo LTER DJ (2015)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•</a:t>
            </a:r>
            <a:r>
              <a:rPr b="1" lang="en" sz="1600">
                <a:solidFill>
                  <a:schemeClr val="dk1"/>
                </a:solidFill>
              </a:rPr>
              <a:t>Cedar Creek LTER DJ</a:t>
            </a:r>
            <a:r>
              <a:rPr lang="en" sz="1600">
                <a:solidFill>
                  <a:schemeClr val="dk1"/>
                </a:solidFill>
              </a:rPr>
              <a:t> (2017)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600"/>
              <a:t>•</a:t>
            </a:r>
            <a:r>
              <a:rPr b="1" lang="en" sz="1600">
                <a:solidFill>
                  <a:schemeClr val="dk1"/>
                </a:solidFill>
              </a:rPr>
              <a:t>Northeast Shelf LTER DJ </a:t>
            </a:r>
            <a:r>
              <a:rPr lang="en" sz="1600">
                <a:solidFill>
                  <a:schemeClr val="dk1"/>
                </a:solidFill>
              </a:rPr>
              <a:t>(2019)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</a:rPr>
              <a:t>•Data Literacy project through </a:t>
            </a:r>
            <a:r>
              <a:rPr b="1" lang="en" sz="1600">
                <a:solidFill>
                  <a:schemeClr val="dk1"/>
                </a:solidFill>
              </a:rPr>
              <a:t>Rutgers </a:t>
            </a:r>
            <a:r>
              <a:rPr lang="en" sz="1600">
                <a:solidFill>
                  <a:schemeClr val="dk1"/>
                </a:solidFill>
              </a:rPr>
              <a:t>for polar literacy (2019)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  <p:pic>
        <p:nvPicPr>
          <p:cNvPr id="99" name="Google Shape;99;p18"/>
          <p:cNvPicPr preferRelativeResize="0"/>
          <p:nvPr/>
        </p:nvPicPr>
        <p:blipFill rotWithShape="1">
          <a:blip r:embed="rId3">
            <a:alphaModFix/>
          </a:blip>
          <a:srcRect b="18223" l="17350" r="59649" t="21012"/>
          <a:stretch/>
        </p:blipFill>
        <p:spPr>
          <a:xfrm>
            <a:off x="214625" y="1114250"/>
            <a:ext cx="4693997" cy="3487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Data Jam Student Work: </a:t>
            </a:r>
            <a:endParaRPr/>
          </a:p>
        </p:txBody>
      </p:sp>
      <p:sp>
        <p:nvSpPr>
          <p:cNvPr id="105" name="Google Shape;105;p19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Seasonal Dust Collection at Las Cruces Schools</a:t>
            </a:r>
            <a:endParaRPr/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475" y="1614150"/>
            <a:ext cx="4449124" cy="33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2725" y="1614150"/>
            <a:ext cx="4219575" cy="33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6550" y="113388"/>
            <a:ext cx="1138569" cy="1058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Desert Data Jam Student Work: </a:t>
            </a:r>
            <a:endParaRPr b="1"/>
          </a:p>
        </p:txBody>
      </p:sp>
      <p:sp>
        <p:nvSpPr>
          <p:cNvPr id="114" name="Google Shape;114;p20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Litter Decomposition Rates in Different Climates</a:t>
            </a:r>
            <a:endParaRPr/>
          </a:p>
        </p:txBody>
      </p:sp>
      <p:pic>
        <p:nvPicPr>
          <p:cNvPr id="115" name="Google Shape;11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550" y="113388"/>
            <a:ext cx="1138569" cy="1058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925" y="1794650"/>
            <a:ext cx="4939975" cy="27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0763" y="1141413"/>
            <a:ext cx="2733675" cy="3457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/>
          <p:nvPr>
            <p:ph type="title"/>
          </p:nvPr>
        </p:nvSpPr>
        <p:spPr>
          <a:xfrm>
            <a:off x="311700" y="445025"/>
            <a:ext cx="8520600" cy="6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Desert Data Jam Student Work: </a:t>
            </a:r>
            <a:endParaRPr b="1"/>
          </a:p>
        </p:txBody>
      </p:sp>
      <p:sp>
        <p:nvSpPr>
          <p:cNvPr id="123" name="Google Shape;123;p21"/>
          <p:cNvSpPr txBox="1"/>
          <p:nvPr>
            <p:ph idx="1" type="body"/>
          </p:nvPr>
        </p:nvSpPr>
        <p:spPr>
          <a:xfrm>
            <a:off x="311700" y="1171600"/>
            <a:ext cx="8520600" cy="339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Mammal Photo Trapping Data in Grasslands vs Shrublands</a:t>
            </a:r>
            <a:endParaRPr/>
          </a:p>
        </p:txBody>
      </p:sp>
      <p:pic>
        <p:nvPicPr>
          <p:cNvPr id="124" name="Google Shape;12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550" y="113388"/>
            <a:ext cx="1138569" cy="1058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7713" y="1650125"/>
            <a:ext cx="3190875" cy="32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aperback">
  <a:themeElements>
    <a:clrScheme name="Paperback">
      <a:dk1>
        <a:srgbClr val="000000"/>
      </a:dk1>
      <a:lt1>
        <a:srgbClr val="FFFFFF"/>
      </a:lt1>
      <a:dk2>
        <a:srgbClr val="00695C"/>
      </a:dk2>
      <a:lt2>
        <a:srgbClr val="26A69A"/>
      </a:lt2>
      <a:accent1>
        <a:srgbClr val="FFFBF0"/>
      </a:accent1>
      <a:accent2>
        <a:srgbClr val="B7B7B7"/>
      </a:accent2>
      <a:accent3>
        <a:srgbClr val="FB8C00"/>
      </a:accent3>
      <a:accent4>
        <a:srgbClr val="80CBC4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