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8"/>
  </p:notesMasterIdLst>
  <p:sldIdLst>
    <p:sldId id="256" r:id="rId2"/>
    <p:sldId id="258" r:id="rId3"/>
    <p:sldId id="286" r:id="rId4"/>
    <p:sldId id="259" r:id="rId5"/>
    <p:sldId id="260" r:id="rId6"/>
    <p:sldId id="261" r:id="rId7"/>
    <p:sldId id="262" r:id="rId8"/>
    <p:sldId id="285" r:id="rId9"/>
    <p:sldId id="265" r:id="rId10"/>
    <p:sldId id="267" r:id="rId11"/>
    <p:sldId id="266" r:id="rId12"/>
    <p:sldId id="268" r:id="rId13"/>
    <p:sldId id="270" r:id="rId14"/>
    <p:sldId id="264" r:id="rId15"/>
    <p:sldId id="287" r:id="rId16"/>
    <p:sldId id="283" r:id="rId17"/>
  </p:sldIdLst>
  <p:sldSz cx="9144000" cy="5143500" type="screen16x9"/>
  <p:notesSz cx="6858000" cy="9144000"/>
  <p:embeddedFontLst>
    <p:embeddedFont>
      <p:font typeface="Calibri" panose="020F0502020204030204" pitchFamily="34" charset="0"/>
      <p:regular r:id="rId19"/>
      <p:bold r:id="rId20"/>
      <p:italic r:id="rId21"/>
      <p:boldItalic r:id="rId22"/>
    </p:embeddedFont>
    <p:embeddedFont>
      <p:font typeface="Impact" panose="020B0806030902050204" pitchFamily="34" charset="0"/>
      <p:regular r:id="rId23"/>
    </p:embeddedFont>
    <p:embeddedFont>
      <p:font typeface="Proxima Nova" panose="020B0604020202020204"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19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3" autoAdjust="0"/>
    <p:restoredTop sz="94660"/>
  </p:normalViewPr>
  <p:slideViewPr>
    <p:cSldViewPr snapToGrid="0">
      <p:cViewPr varScale="1">
        <p:scale>
          <a:sx n="146" d="100"/>
          <a:sy n="146" d="100"/>
        </p:scale>
        <p:origin x="438" y="10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5e87d9aa94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5e87d9aa9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5e87d9aa94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5e87d9aa94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5e8fb1ca7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5e8fb1ca7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5e87d9aa94_1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5e87d9aa94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5e87d9aa94_1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5e87d9aa94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62117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5e8fb1ca7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5e8fb1ca7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5e8fb1ca7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5e8fb1ca7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4305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5e82a5989a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5e82a5989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5e87d9aa94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5e87d9aa94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5e82a5989a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5e82a5989a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5e82a5989a_0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5e82a5989a_0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5e87d9aa94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5e87d9aa94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5e87d9aa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5e87d9aa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cxnSp>
        <p:nvCxnSpPr>
          <p:cNvPr id="10" name="Google Shape;10;p2"/>
          <p:cNvCxnSpPr/>
          <p:nvPr/>
        </p:nvCxnSpPr>
        <p:spPr>
          <a:xfrm>
            <a:off x="0" y="2998150"/>
            <a:ext cx="9144000" cy="0"/>
          </a:xfrm>
          <a:prstGeom prst="straightConnector1">
            <a:avLst/>
          </a:prstGeom>
          <a:noFill/>
          <a:ln w="19050" cap="flat" cmpd="sng">
            <a:solidFill>
              <a:schemeClr val="lt2"/>
            </a:solidFill>
            <a:prstDash val="solid"/>
            <a:round/>
            <a:headEnd type="none" w="sm" len="sm"/>
            <a:tailEnd type="none" w="sm" len="sm"/>
          </a:ln>
        </p:spPr>
      </p:cxnSp>
      <p:sp>
        <p:nvSpPr>
          <p:cNvPr id="11" name="Google Shape;11;p2"/>
          <p:cNvSpPr txBox="1">
            <a:spLocks noGrp="1"/>
          </p:cNvSpPr>
          <p:nvPr>
            <p:ph type="ctrTitle"/>
          </p:nvPr>
        </p:nvSpPr>
        <p:spPr>
          <a:xfrm>
            <a:off x="510450" y="1257300"/>
            <a:ext cx="8123100" cy="15885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12" name="Google Shape;12;p2"/>
          <p:cNvSpPr txBox="1">
            <a:spLocks noGrp="1"/>
          </p:cNvSpPr>
          <p:nvPr>
            <p:ph type="subTitle" idx="1"/>
          </p:nvPr>
        </p:nvSpPr>
        <p:spPr>
          <a:xfrm>
            <a:off x="510450" y="3182313"/>
            <a:ext cx="8123100" cy="630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2400"/>
              <a:buNone/>
              <a:defRPr sz="2400">
                <a:solidFill>
                  <a:schemeClr val="lt1"/>
                </a:solidFill>
              </a:defRPr>
            </a:lvl1pPr>
            <a:lvl2pPr lvl="1">
              <a:lnSpc>
                <a:spcPct val="100000"/>
              </a:lnSpc>
              <a:spcBef>
                <a:spcPts val="0"/>
              </a:spcBef>
              <a:spcAft>
                <a:spcPts val="0"/>
              </a:spcAft>
              <a:buClr>
                <a:schemeClr val="lt1"/>
              </a:buClr>
              <a:buSzPts val="2400"/>
              <a:buNone/>
              <a:defRPr sz="2400">
                <a:solidFill>
                  <a:schemeClr val="lt1"/>
                </a:solidFill>
              </a:defRPr>
            </a:lvl2pPr>
            <a:lvl3pPr lvl="2">
              <a:lnSpc>
                <a:spcPct val="100000"/>
              </a:lnSpc>
              <a:spcBef>
                <a:spcPts val="0"/>
              </a:spcBef>
              <a:spcAft>
                <a:spcPts val="0"/>
              </a:spcAft>
              <a:buClr>
                <a:schemeClr val="lt1"/>
              </a:buClr>
              <a:buSzPts val="2400"/>
              <a:buNone/>
              <a:defRPr sz="2400">
                <a:solidFill>
                  <a:schemeClr val="lt1"/>
                </a:solidFill>
              </a:defRPr>
            </a:lvl3pPr>
            <a:lvl4pPr lvl="3">
              <a:lnSpc>
                <a:spcPct val="100000"/>
              </a:lnSpc>
              <a:spcBef>
                <a:spcPts val="0"/>
              </a:spcBef>
              <a:spcAft>
                <a:spcPts val="0"/>
              </a:spcAft>
              <a:buClr>
                <a:schemeClr val="lt1"/>
              </a:buClr>
              <a:buSzPts val="2400"/>
              <a:buNone/>
              <a:defRPr sz="2400">
                <a:solidFill>
                  <a:schemeClr val="lt1"/>
                </a:solidFill>
              </a:defRPr>
            </a:lvl4pPr>
            <a:lvl5pPr lvl="4">
              <a:lnSpc>
                <a:spcPct val="100000"/>
              </a:lnSpc>
              <a:spcBef>
                <a:spcPts val="0"/>
              </a:spcBef>
              <a:spcAft>
                <a:spcPts val="0"/>
              </a:spcAft>
              <a:buClr>
                <a:schemeClr val="lt1"/>
              </a:buClr>
              <a:buSzPts val="2400"/>
              <a:buNone/>
              <a:defRPr sz="2400">
                <a:solidFill>
                  <a:schemeClr val="lt1"/>
                </a:solidFill>
              </a:defRPr>
            </a:lvl5pPr>
            <a:lvl6pPr lvl="5">
              <a:lnSpc>
                <a:spcPct val="100000"/>
              </a:lnSpc>
              <a:spcBef>
                <a:spcPts val="0"/>
              </a:spcBef>
              <a:spcAft>
                <a:spcPts val="0"/>
              </a:spcAft>
              <a:buClr>
                <a:schemeClr val="lt1"/>
              </a:buClr>
              <a:buSzPts val="2400"/>
              <a:buNone/>
              <a:defRPr sz="2400">
                <a:solidFill>
                  <a:schemeClr val="lt1"/>
                </a:solidFill>
              </a:defRPr>
            </a:lvl6pPr>
            <a:lvl7pPr lvl="6">
              <a:lnSpc>
                <a:spcPct val="100000"/>
              </a:lnSpc>
              <a:spcBef>
                <a:spcPts val="0"/>
              </a:spcBef>
              <a:spcAft>
                <a:spcPts val="0"/>
              </a:spcAft>
              <a:buClr>
                <a:schemeClr val="lt1"/>
              </a:buClr>
              <a:buSzPts val="2400"/>
              <a:buNone/>
              <a:defRPr sz="2400">
                <a:solidFill>
                  <a:schemeClr val="lt1"/>
                </a:solidFill>
              </a:defRPr>
            </a:lvl7pPr>
            <a:lvl8pPr lvl="7">
              <a:lnSpc>
                <a:spcPct val="100000"/>
              </a:lnSpc>
              <a:spcBef>
                <a:spcPts val="0"/>
              </a:spcBef>
              <a:spcAft>
                <a:spcPts val="0"/>
              </a:spcAft>
              <a:buClr>
                <a:schemeClr val="lt1"/>
              </a:buClr>
              <a:buSzPts val="2400"/>
              <a:buNone/>
              <a:defRPr sz="2400">
                <a:solidFill>
                  <a:schemeClr val="lt1"/>
                </a:solidFill>
              </a:defRPr>
            </a:lvl8pPr>
            <a:lvl9pPr lvl="8">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cxnSp>
        <p:nvCxnSpPr>
          <p:cNvPr id="15" name="Google Shape;15;p3"/>
          <p:cNvCxnSpPr/>
          <p:nvPr/>
        </p:nvCxnSpPr>
        <p:spPr>
          <a:xfrm>
            <a:off x="0" y="2998150"/>
            <a:ext cx="9144000" cy="0"/>
          </a:xfrm>
          <a:prstGeom prst="straightConnector1">
            <a:avLst/>
          </a:prstGeom>
          <a:noFill/>
          <a:ln w="19050" cap="flat" cmpd="sng">
            <a:solidFill>
              <a:schemeClr val="lt2"/>
            </a:solidFill>
            <a:prstDash val="solid"/>
            <a:round/>
            <a:headEnd type="none" w="sm" len="sm"/>
            <a:tailEnd type="none" w="sm" len="sm"/>
          </a:ln>
        </p:spPr>
      </p:cxnSp>
      <p:sp>
        <p:nvSpPr>
          <p:cNvPr id="16" name="Google Shape;16;p3"/>
          <p:cNvSpPr txBox="1">
            <a:spLocks noGrp="1"/>
          </p:cNvSpPr>
          <p:nvPr>
            <p:ph type="title"/>
          </p:nvPr>
        </p:nvSpPr>
        <p:spPr>
          <a:xfrm>
            <a:off x="510450" y="2057400"/>
            <a:ext cx="8123100" cy="7788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17" name="Google Shape;1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Google Shape;21;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2" name="Google Shape;22;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526350"/>
            <a:ext cx="57975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7" name="Google Shape;37;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 name="Google Shape;40;p9"/>
          <p:cNvCxnSpPr/>
          <p:nvPr/>
        </p:nvCxnSpPr>
        <p:spPr>
          <a:xfrm>
            <a:off x="5029675" y="4495500"/>
            <a:ext cx="468300" cy="0"/>
          </a:xfrm>
          <a:prstGeom prst="straightConnector1">
            <a:avLst/>
          </a:prstGeom>
          <a:noFill/>
          <a:ln w="19050" cap="flat" cmpd="sng">
            <a:solidFill>
              <a:schemeClr val="lt2"/>
            </a:solidFill>
            <a:prstDash val="solid"/>
            <a:round/>
            <a:headEnd type="none" w="sm" len="sm"/>
            <a:tailEnd type="none" w="sm" len="sm"/>
          </a:ln>
        </p:spPr>
      </p:cxnSp>
      <p:sp>
        <p:nvSpPr>
          <p:cNvPr id="41" name="Google Shape;41;p9"/>
          <p:cNvSpPr txBox="1">
            <a:spLocks noGrp="1"/>
          </p:cNvSpPr>
          <p:nvPr>
            <p:ph type="title"/>
          </p:nvPr>
        </p:nvSpPr>
        <p:spPr>
          <a:xfrm>
            <a:off x="265500" y="1205825"/>
            <a:ext cx="4045200" cy="1509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4" name="Google Shape;44;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682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100"/>
              <a:buNone/>
              <a:defRPr sz="2100"/>
            </a:lvl1pPr>
          </a:lstStyle>
          <a:p>
            <a:endParaRPr/>
          </a:p>
        </p:txBody>
      </p:sp>
      <p:sp>
        <p:nvSpPr>
          <p:cNvPr id="47" name="Google Shape;47;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11"/>
          <p:cNvSpPr txBox="1">
            <a:spLocks noGrp="1"/>
          </p:cNvSpPr>
          <p:nvPr>
            <p:ph type="title" hasCustomPrompt="1"/>
          </p:nvPr>
        </p:nvSpPr>
        <p:spPr>
          <a:xfrm>
            <a:off x="311700" y="991475"/>
            <a:ext cx="8520600" cy="19179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0"/>
              <a:buNone/>
              <a:defRPr sz="14000" b="1"/>
            </a:lvl1pPr>
            <a:lvl2pPr lvl="1" algn="ctr">
              <a:spcBef>
                <a:spcPts val="0"/>
              </a:spcBef>
              <a:spcAft>
                <a:spcPts val="0"/>
              </a:spcAft>
              <a:buSzPts val="14000"/>
              <a:buNone/>
              <a:defRPr sz="14000" b="1"/>
            </a:lvl2pPr>
            <a:lvl3pPr lvl="2" algn="ctr">
              <a:spcBef>
                <a:spcPts val="0"/>
              </a:spcBef>
              <a:spcAft>
                <a:spcPts val="0"/>
              </a:spcAft>
              <a:buSzPts val="14000"/>
              <a:buNone/>
              <a:defRPr sz="14000" b="1"/>
            </a:lvl3pPr>
            <a:lvl4pPr lvl="3" algn="ctr">
              <a:spcBef>
                <a:spcPts val="0"/>
              </a:spcBef>
              <a:spcAft>
                <a:spcPts val="0"/>
              </a:spcAft>
              <a:buSzPts val="14000"/>
              <a:buNone/>
              <a:defRPr sz="14000" b="1"/>
            </a:lvl4pPr>
            <a:lvl5pPr lvl="4" algn="ctr">
              <a:spcBef>
                <a:spcPts val="0"/>
              </a:spcBef>
              <a:spcAft>
                <a:spcPts val="0"/>
              </a:spcAft>
              <a:buSzPts val="14000"/>
              <a:buNone/>
              <a:defRPr sz="14000" b="1"/>
            </a:lvl5pPr>
            <a:lvl6pPr lvl="5" algn="ctr">
              <a:spcBef>
                <a:spcPts val="0"/>
              </a:spcBef>
              <a:spcAft>
                <a:spcPts val="0"/>
              </a:spcAft>
              <a:buSzPts val="14000"/>
              <a:buNone/>
              <a:defRPr sz="14000" b="1"/>
            </a:lvl6pPr>
            <a:lvl7pPr lvl="6" algn="ctr">
              <a:spcBef>
                <a:spcPts val="0"/>
              </a:spcBef>
              <a:spcAft>
                <a:spcPts val="0"/>
              </a:spcAft>
              <a:buSzPts val="14000"/>
              <a:buNone/>
              <a:defRPr sz="14000" b="1"/>
            </a:lvl7pPr>
            <a:lvl8pPr lvl="7" algn="ctr">
              <a:spcBef>
                <a:spcPts val="0"/>
              </a:spcBef>
              <a:spcAft>
                <a:spcPts val="0"/>
              </a:spcAft>
              <a:buSzPts val="14000"/>
              <a:buNone/>
              <a:defRPr sz="14000" b="1"/>
            </a:lvl8pPr>
            <a:lvl9pPr lvl="8" algn="ctr">
              <a:spcBef>
                <a:spcPts val="0"/>
              </a:spcBef>
              <a:spcAft>
                <a:spcPts val="0"/>
              </a:spcAft>
              <a:buSzPts val="14000"/>
              <a:buNone/>
              <a:defRPr sz="14000" b="1"/>
            </a:lvl9pPr>
          </a:lstStyle>
          <a:p>
            <a:r>
              <a:t>xx%</a:t>
            </a:r>
          </a:p>
        </p:txBody>
      </p:sp>
      <p:sp>
        <p:nvSpPr>
          <p:cNvPr id="51" name="Google Shape;51;p11"/>
          <p:cNvSpPr txBox="1">
            <a:spLocks noGrp="1"/>
          </p:cNvSpPr>
          <p:nvPr>
            <p:ph type="body" idx="1"/>
          </p:nvPr>
        </p:nvSpPr>
        <p:spPr>
          <a:xfrm>
            <a:off x="311700" y="3071300"/>
            <a:ext cx="8520600" cy="901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2" name="Google Shape;5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pearmin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marL="914400" lvl="1"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marL="1371600" lvl="2"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marL="1828800" lvl="3"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marL="2286000" lvl="4"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marL="2743200" lvl="5"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marL="3200400" lvl="6"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marL="3657600" lvl="7"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marL="4114800" lvl="8" indent="-317500">
              <a:lnSpc>
                <a:spcPct val="115000"/>
              </a:lnSpc>
              <a:spcBef>
                <a:spcPts val="1600"/>
              </a:spcBef>
              <a:spcAft>
                <a:spcPts val="160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1"/>
                </a:solidFill>
                <a:latin typeface="Proxima Nova"/>
                <a:ea typeface="Proxima Nova"/>
                <a:cs typeface="Proxima Nova"/>
                <a:sym typeface="Proxima Nova"/>
              </a:defRPr>
            </a:lvl1pPr>
            <a:lvl2pPr lvl="1" algn="r">
              <a:buNone/>
              <a:defRPr sz="1000">
                <a:solidFill>
                  <a:schemeClr val="dk1"/>
                </a:solidFill>
                <a:latin typeface="Proxima Nova"/>
                <a:ea typeface="Proxima Nova"/>
                <a:cs typeface="Proxima Nova"/>
                <a:sym typeface="Proxima Nova"/>
              </a:defRPr>
            </a:lvl2pPr>
            <a:lvl3pPr lvl="2" algn="r">
              <a:buNone/>
              <a:defRPr sz="1000">
                <a:solidFill>
                  <a:schemeClr val="dk1"/>
                </a:solidFill>
                <a:latin typeface="Proxima Nova"/>
                <a:ea typeface="Proxima Nova"/>
                <a:cs typeface="Proxima Nova"/>
                <a:sym typeface="Proxima Nova"/>
              </a:defRPr>
            </a:lvl3pPr>
            <a:lvl4pPr lvl="3" algn="r">
              <a:buNone/>
              <a:defRPr sz="1000">
                <a:solidFill>
                  <a:schemeClr val="dk1"/>
                </a:solidFill>
                <a:latin typeface="Proxima Nova"/>
                <a:ea typeface="Proxima Nova"/>
                <a:cs typeface="Proxima Nova"/>
                <a:sym typeface="Proxima Nova"/>
              </a:defRPr>
            </a:lvl4pPr>
            <a:lvl5pPr lvl="4" algn="r">
              <a:buNone/>
              <a:defRPr sz="1000">
                <a:solidFill>
                  <a:schemeClr val="dk1"/>
                </a:solidFill>
                <a:latin typeface="Proxima Nova"/>
                <a:ea typeface="Proxima Nova"/>
                <a:cs typeface="Proxima Nova"/>
                <a:sym typeface="Proxima Nova"/>
              </a:defRPr>
            </a:lvl5pPr>
            <a:lvl6pPr lvl="5" algn="r">
              <a:buNone/>
              <a:defRPr sz="1000">
                <a:solidFill>
                  <a:schemeClr val="dk1"/>
                </a:solidFill>
                <a:latin typeface="Proxima Nova"/>
                <a:ea typeface="Proxima Nova"/>
                <a:cs typeface="Proxima Nova"/>
                <a:sym typeface="Proxima Nova"/>
              </a:defRPr>
            </a:lvl6pPr>
            <a:lvl7pPr lvl="6" algn="r">
              <a:buNone/>
              <a:defRPr sz="1000">
                <a:solidFill>
                  <a:schemeClr val="dk1"/>
                </a:solidFill>
                <a:latin typeface="Proxima Nova"/>
                <a:ea typeface="Proxima Nova"/>
                <a:cs typeface="Proxima Nova"/>
                <a:sym typeface="Proxima Nova"/>
              </a:defRPr>
            </a:lvl7pPr>
            <a:lvl8pPr lvl="7" algn="r">
              <a:buNone/>
              <a:defRPr sz="1000">
                <a:solidFill>
                  <a:schemeClr val="dk1"/>
                </a:solidFill>
                <a:latin typeface="Proxima Nova"/>
                <a:ea typeface="Proxima Nova"/>
                <a:cs typeface="Proxima Nova"/>
                <a:sym typeface="Proxima Nova"/>
              </a:defRPr>
            </a:lvl8pPr>
            <a:lvl9pPr lvl="8" algn="r">
              <a:buNone/>
              <a:defRPr sz="1000">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www.earthday.org/"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mailto:Ritchie@earthday.org" TargetMode="External"/><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hyperlink" Target="http://www.earthday.org/" TargetMode="External"/><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2.jpe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2.wdp"/><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8"/>
        <p:cNvGrpSpPr/>
        <p:nvPr/>
      </p:nvGrpSpPr>
      <p:grpSpPr>
        <a:xfrm>
          <a:off x="0" y="0"/>
          <a:ext cx="0" cy="0"/>
          <a:chOff x="0" y="0"/>
          <a:chExt cx="0" cy="0"/>
        </a:xfrm>
      </p:grpSpPr>
      <p:sp>
        <p:nvSpPr>
          <p:cNvPr id="59" name="Google Shape;59;p13"/>
          <p:cNvSpPr/>
          <p:nvPr/>
        </p:nvSpPr>
        <p:spPr>
          <a:xfrm>
            <a:off x="0" y="596604"/>
            <a:ext cx="9212100" cy="2229300"/>
          </a:xfrm>
          <a:prstGeom prst="rect">
            <a:avLst/>
          </a:prstGeom>
          <a:solidFill>
            <a:schemeClr val="bg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61" name="Google Shape;61;p13"/>
          <p:cNvSpPr txBox="1"/>
          <p:nvPr/>
        </p:nvSpPr>
        <p:spPr>
          <a:xfrm>
            <a:off x="85825" y="3537624"/>
            <a:ext cx="5472825" cy="1074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000" b="1" dirty="0">
                <a:latin typeface="Montserrat SemiBold" panose="00000700000000000000" pitchFamily="50" charset="0"/>
              </a:rPr>
              <a:t>Earth Day Network</a:t>
            </a:r>
            <a:endParaRPr sz="3000" b="1" dirty="0">
              <a:latin typeface="Montserrat SemiBold" panose="00000700000000000000" pitchFamily="50" charset="0"/>
            </a:endParaRPr>
          </a:p>
          <a:p>
            <a:pPr marL="0" lvl="0" indent="0" algn="ctr" rtl="0">
              <a:spcBef>
                <a:spcPts val="0"/>
              </a:spcBef>
              <a:spcAft>
                <a:spcPts val="0"/>
              </a:spcAft>
              <a:buNone/>
            </a:pPr>
            <a:r>
              <a:rPr lang="en" sz="2400" i="1" dirty="0">
                <a:latin typeface="Montserrat" panose="00000500000000000000" pitchFamily="50" charset="0"/>
              </a:rPr>
              <a:t>It’s not just a day, it’s a movement!</a:t>
            </a:r>
            <a:endParaRPr sz="2400" i="1" dirty="0">
              <a:latin typeface="Montserrat" panose="00000500000000000000" pitchFamily="50" charset="0"/>
              <a:ea typeface="Proxima Nova"/>
              <a:cs typeface="Proxima Nova"/>
              <a:sym typeface="Proxima Nova"/>
            </a:endParaRPr>
          </a:p>
        </p:txBody>
      </p:sp>
      <p:sp>
        <p:nvSpPr>
          <p:cNvPr id="62" name="Google Shape;62;p13"/>
          <p:cNvSpPr txBox="1"/>
          <p:nvPr/>
        </p:nvSpPr>
        <p:spPr>
          <a:xfrm>
            <a:off x="1039222" y="966804"/>
            <a:ext cx="7133655" cy="1488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000" b="1" dirty="0">
                <a:latin typeface="Montserrat SemiBold" panose="00000700000000000000" pitchFamily="50" charset="0"/>
                <a:ea typeface="Proxima Nova"/>
                <a:cs typeface="Proxima Nova"/>
                <a:sym typeface="Proxima Nova"/>
              </a:rPr>
              <a:t>Earth Day 2020:</a:t>
            </a:r>
          </a:p>
          <a:p>
            <a:pPr marL="0" lvl="0" indent="0" algn="ctr" rtl="0">
              <a:spcBef>
                <a:spcPts val="0"/>
              </a:spcBef>
              <a:spcAft>
                <a:spcPts val="0"/>
              </a:spcAft>
              <a:buNone/>
            </a:pPr>
            <a:r>
              <a:rPr lang="en-US" sz="4000" b="1" dirty="0">
                <a:latin typeface="Montserrat SemiBold" panose="00000700000000000000" pitchFamily="50" charset="0"/>
                <a:ea typeface="Proxima Nova"/>
                <a:cs typeface="Proxima Nova"/>
                <a:sym typeface="Proxima Nova"/>
              </a:rPr>
              <a:t>The Power of the Teach-In</a:t>
            </a:r>
            <a:endParaRPr sz="4000" b="1" dirty="0">
              <a:latin typeface="Montserrat SemiBold" panose="00000700000000000000" pitchFamily="50" charset="0"/>
              <a:ea typeface="Proxima Nova"/>
              <a:cs typeface="Proxima Nova"/>
              <a:sym typeface="Proxima Nova"/>
            </a:endParaRPr>
          </a:p>
        </p:txBody>
      </p:sp>
      <p:pic>
        <p:nvPicPr>
          <p:cNvPr id="3" name="Picture 2" descr="A close up of a sign&#10;&#10;Description automatically generated">
            <a:extLst>
              <a:ext uri="{FF2B5EF4-FFF2-40B4-BE49-F238E27FC236}">
                <a16:creationId xmlns:a16="http://schemas.microsoft.com/office/drawing/2014/main" id="{AE229B5B-1C8D-440A-B4FB-2FA64054CA7E}"/>
              </a:ext>
            </a:extLst>
          </p:cNvPr>
          <p:cNvPicPr>
            <a:picLocks noChangeAspect="1"/>
          </p:cNvPicPr>
          <p:nvPr/>
        </p:nvPicPr>
        <p:blipFill>
          <a:blip r:embed="rId3"/>
          <a:stretch>
            <a:fillRect/>
          </a:stretch>
        </p:blipFill>
        <p:spPr>
          <a:xfrm>
            <a:off x="5914049" y="3355717"/>
            <a:ext cx="2877426" cy="1438713"/>
          </a:xfrm>
          <a:prstGeom prst="rect">
            <a:avLst/>
          </a:prstGeom>
        </p:spPr>
      </p:pic>
      <p:cxnSp>
        <p:nvCxnSpPr>
          <p:cNvPr id="4" name="Straight Connector 3">
            <a:extLst>
              <a:ext uri="{FF2B5EF4-FFF2-40B4-BE49-F238E27FC236}">
                <a16:creationId xmlns:a16="http://schemas.microsoft.com/office/drawing/2014/main" id="{C256A7CC-FDA2-47FB-9FED-3CCCDCFEFDF2}"/>
              </a:ext>
            </a:extLst>
          </p:cNvPr>
          <p:cNvCxnSpPr/>
          <p:nvPr/>
        </p:nvCxnSpPr>
        <p:spPr>
          <a:xfrm>
            <a:off x="-361666" y="3002508"/>
            <a:ext cx="9867332" cy="0"/>
          </a:xfrm>
          <a:prstGeom prst="line">
            <a:avLst/>
          </a:prstGeom>
          <a:ln w="76200">
            <a:solidFill>
              <a:srgbClr val="08194F"/>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4"/>
          <p:cNvSpPr txBox="1">
            <a:spLocks noGrp="1"/>
          </p:cNvSpPr>
          <p:nvPr>
            <p:ph type="title"/>
          </p:nvPr>
        </p:nvSpPr>
        <p:spPr>
          <a:xfrm>
            <a:off x="311700" y="172069"/>
            <a:ext cx="6853375" cy="98040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Montserrat SemiBold" panose="00000700000000000000" pitchFamily="50" charset="0"/>
              </a:rPr>
              <a:t>Role of the Teach-In: </a:t>
            </a:r>
            <a:br>
              <a:rPr lang="en" dirty="0">
                <a:latin typeface="Montserrat SemiBold" panose="00000700000000000000" pitchFamily="50" charset="0"/>
              </a:rPr>
            </a:br>
            <a:r>
              <a:rPr lang="en" dirty="0">
                <a:latin typeface="Montserrat SemiBold" panose="00000700000000000000" pitchFamily="50" charset="0"/>
              </a:rPr>
              <a:t>Bringing it to the modern era</a:t>
            </a:r>
            <a:endParaRPr dirty="0">
              <a:latin typeface="Montserrat SemiBold" panose="00000700000000000000" pitchFamily="50" charset="0"/>
            </a:endParaRPr>
          </a:p>
        </p:txBody>
      </p:sp>
      <p:sp>
        <p:nvSpPr>
          <p:cNvPr id="142" name="Google Shape;142;p24"/>
          <p:cNvSpPr txBox="1">
            <a:spLocks noGrp="1"/>
          </p:cNvSpPr>
          <p:nvPr>
            <p:ph type="body" idx="1"/>
          </p:nvPr>
        </p:nvSpPr>
        <p:spPr>
          <a:xfrm>
            <a:off x="270525" y="1319894"/>
            <a:ext cx="5281500" cy="36515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tx1"/>
                </a:solidFill>
                <a:latin typeface="Montserrat" panose="00000500000000000000" pitchFamily="50" charset="0"/>
              </a:rPr>
              <a:t>A Teach-In is an opportunity for students and community members to come together to learn about an issue and collaborate on how to address them.</a:t>
            </a:r>
            <a:endParaRPr dirty="0">
              <a:solidFill>
                <a:schemeClr val="tx1"/>
              </a:solidFill>
              <a:latin typeface="Montserrat" panose="00000500000000000000" pitchFamily="50" charset="0"/>
            </a:endParaRPr>
          </a:p>
          <a:p>
            <a:pPr marL="0" lvl="0" indent="0" algn="l" rtl="0">
              <a:spcBef>
                <a:spcPts val="1600"/>
              </a:spcBef>
              <a:spcAft>
                <a:spcPts val="0"/>
              </a:spcAft>
              <a:buNone/>
            </a:pPr>
            <a:r>
              <a:rPr lang="en" dirty="0">
                <a:solidFill>
                  <a:schemeClr val="tx1"/>
                </a:solidFill>
                <a:latin typeface="Montserrat" panose="00000500000000000000" pitchFamily="50" charset="0"/>
              </a:rPr>
              <a:t>Teach-Ins can cover a vast range of topics but the best topics are ones that directly impact your community.</a:t>
            </a:r>
            <a:endParaRPr dirty="0">
              <a:solidFill>
                <a:schemeClr val="tx1"/>
              </a:solidFill>
              <a:latin typeface="Montserrat" panose="00000500000000000000" pitchFamily="50" charset="0"/>
            </a:endParaRPr>
          </a:p>
          <a:p>
            <a:pPr marL="0" lvl="0" indent="0" algn="l" rtl="0">
              <a:spcBef>
                <a:spcPts val="1600"/>
              </a:spcBef>
              <a:spcAft>
                <a:spcPts val="0"/>
              </a:spcAft>
              <a:buNone/>
            </a:pPr>
            <a:r>
              <a:rPr lang="en" b="1" dirty="0">
                <a:solidFill>
                  <a:schemeClr val="tx1"/>
                </a:solidFill>
                <a:latin typeface="Montserrat" panose="00000500000000000000" pitchFamily="50" charset="0"/>
              </a:rPr>
              <a:t>ANYONE </a:t>
            </a:r>
            <a:r>
              <a:rPr lang="en" dirty="0">
                <a:solidFill>
                  <a:schemeClr val="tx1"/>
                </a:solidFill>
                <a:latin typeface="Montserrat" panose="00000500000000000000" pitchFamily="50" charset="0"/>
              </a:rPr>
              <a:t>can host a Teach-In</a:t>
            </a:r>
            <a:endParaRPr dirty="0">
              <a:solidFill>
                <a:schemeClr val="tx1"/>
              </a:solidFill>
              <a:latin typeface="Montserrat" panose="00000500000000000000" pitchFamily="50" charset="0"/>
            </a:endParaRPr>
          </a:p>
          <a:p>
            <a:pPr marL="0" lvl="0" indent="0" algn="l" rtl="0">
              <a:spcBef>
                <a:spcPts val="1600"/>
              </a:spcBef>
              <a:spcAft>
                <a:spcPts val="0"/>
              </a:spcAft>
              <a:buNone/>
            </a:pPr>
            <a:r>
              <a:rPr lang="en" dirty="0">
                <a:solidFill>
                  <a:schemeClr val="tx1"/>
                </a:solidFill>
                <a:latin typeface="Montserrat" panose="00000500000000000000" pitchFamily="50" charset="0"/>
              </a:rPr>
              <a:t>Teach-Ins can be virtual</a:t>
            </a:r>
            <a:r>
              <a:rPr lang="en" b="1" dirty="0">
                <a:solidFill>
                  <a:schemeClr val="tx1"/>
                </a:solidFill>
                <a:latin typeface="Montserrat" panose="00000500000000000000" pitchFamily="50" charset="0"/>
              </a:rPr>
              <a:t> </a:t>
            </a:r>
            <a:r>
              <a:rPr lang="en" dirty="0">
                <a:solidFill>
                  <a:schemeClr val="tx1"/>
                </a:solidFill>
                <a:latin typeface="Montserrat" panose="00000500000000000000" pitchFamily="50" charset="0"/>
              </a:rPr>
              <a:t>too!</a:t>
            </a:r>
            <a:endParaRPr dirty="0">
              <a:solidFill>
                <a:schemeClr val="tx1"/>
              </a:solidFill>
              <a:latin typeface="Montserrat" panose="00000500000000000000" pitchFamily="50" charset="0"/>
            </a:endParaRPr>
          </a:p>
          <a:p>
            <a:pPr marL="0" lvl="0" indent="0" algn="l" rtl="0">
              <a:spcBef>
                <a:spcPts val="1600"/>
              </a:spcBef>
              <a:spcAft>
                <a:spcPts val="0"/>
              </a:spcAft>
              <a:buNone/>
            </a:pPr>
            <a:endParaRPr dirty="0"/>
          </a:p>
          <a:p>
            <a:pPr marL="0" lvl="0" indent="0" algn="l" rtl="0">
              <a:spcBef>
                <a:spcPts val="1600"/>
              </a:spcBef>
              <a:spcAft>
                <a:spcPts val="1600"/>
              </a:spcAft>
              <a:buNone/>
            </a:pPr>
            <a:endParaRPr dirty="0"/>
          </a:p>
        </p:txBody>
      </p:sp>
      <p:sp>
        <p:nvSpPr>
          <p:cNvPr id="2" name="Right Triangle 1">
            <a:extLst>
              <a:ext uri="{FF2B5EF4-FFF2-40B4-BE49-F238E27FC236}">
                <a16:creationId xmlns:a16="http://schemas.microsoft.com/office/drawing/2014/main" id="{BD876915-D1A3-46F2-881F-A1898757A131}"/>
              </a:ext>
            </a:extLst>
          </p:cNvPr>
          <p:cNvSpPr/>
          <p:nvPr/>
        </p:nvSpPr>
        <p:spPr>
          <a:xfrm rot="16200000">
            <a:off x="4072034" y="-100537"/>
            <a:ext cx="4971431" cy="5172501"/>
          </a:xfrm>
          <a:prstGeom prst="rtTriangl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 name="Google Shape;143;p24"/>
          <p:cNvPicPr preferRelativeResize="0"/>
          <p:nvPr/>
        </p:nvPicPr>
        <p:blipFill rotWithShape="1">
          <a:blip r:embed="rId3">
            <a:alphaModFix/>
          </a:blip>
          <a:srcRect l="12642" r="13425"/>
          <a:stretch/>
        </p:blipFill>
        <p:spPr>
          <a:xfrm>
            <a:off x="5524937" y="1580015"/>
            <a:ext cx="3280275" cy="29638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7" name="Right Triangle 16">
            <a:extLst>
              <a:ext uri="{FF2B5EF4-FFF2-40B4-BE49-F238E27FC236}">
                <a16:creationId xmlns:a16="http://schemas.microsoft.com/office/drawing/2014/main" id="{E150AB47-9F06-4EE0-BDAA-D3C1DA4C4E3F}"/>
              </a:ext>
            </a:extLst>
          </p:cNvPr>
          <p:cNvSpPr/>
          <p:nvPr/>
        </p:nvSpPr>
        <p:spPr>
          <a:xfrm rot="16200000">
            <a:off x="4063905" y="-114395"/>
            <a:ext cx="691547" cy="9468640"/>
          </a:xfrm>
          <a:prstGeom prst="rtTriangl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Google Shape;127;p23"/>
          <p:cNvSpPr txBox="1">
            <a:spLocks noGrp="1"/>
          </p:cNvSpPr>
          <p:nvPr>
            <p:ph type="title"/>
          </p:nvPr>
        </p:nvSpPr>
        <p:spPr>
          <a:xfrm>
            <a:off x="1261187" y="113101"/>
            <a:ext cx="6689274"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latin typeface="Montserrat SemiBold" panose="00000700000000000000" pitchFamily="50" charset="0"/>
              </a:rPr>
              <a:t>Earth Challenge: Teach-In Topics</a:t>
            </a:r>
            <a:endParaRPr b="1" dirty="0">
              <a:latin typeface="Montserrat SemiBold" panose="00000700000000000000" pitchFamily="50" charset="0"/>
            </a:endParaRPr>
          </a:p>
        </p:txBody>
      </p:sp>
      <p:sp>
        <p:nvSpPr>
          <p:cNvPr id="128" name="Google Shape;128;p23"/>
          <p:cNvSpPr txBox="1">
            <a:spLocks noGrp="1"/>
          </p:cNvSpPr>
          <p:nvPr>
            <p:ph type="body" idx="1"/>
          </p:nvPr>
        </p:nvSpPr>
        <p:spPr>
          <a:xfrm>
            <a:off x="-229106" y="766657"/>
            <a:ext cx="6418691" cy="3859587"/>
          </a:xfrm>
          <a:prstGeom prst="rect">
            <a:avLst/>
          </a:prstGeom>
        </p:spPr>
        <p:txBody>
          <a:bodyPr spcFirstLastPara="1" wrap="square" lIns="91425" tIns="91425" rIns="91425" bIns="91425" anchor="t" anchorCtr="0">
            <a:noAutofit/>
          </a:bodyPr>
          <a:lstStyle/>
          <a:p>
            <a:pPr marL="628650" lvl="0" indent="0" algn="l" rtl="0">
              <a:lnSpc>
                <a:spcPct val="150000"/>
              </a:lnSpc>
              <a:spcBef>
                <a:spcPts val="0"/>
              </a:spcBef>
              <a:spcAft>
                <a:spcPts val="0"/>
              </a:spcAft>
              <a:buNone/>
            </a:pPr>
            <a:r>
              <a:rPr lang="en" dirty="0">
                <a:solidFill>
                  <a:schemeClr val="tx1"/>
                </a:solidFill>
                <a:latin typeface="Montserrat" panose="00000500000000000000" pitchFamily="50" charset="0"/>
              </a:rPr>
              <a:t>What is the extent of plastic pollution?</a:t>
            </a:r>
            <a:endParaRPr dirty="0">
              <a:solidFill>
                <a:schemeClr val="tx1"/>
              </a:solidFill>
              <a:latin typeface="Montserrat" panose="00000500000000000000" pitchFamily="50" charset="0"/>
            </a:endParaRPr>
          </a:p>
          <a:p>
            <a:pPr marL="628650" lvl="0" indent="0" algn="l" rtl="0">
              <a:lnSpc>
                <a:spcPct val="150000"/>
              </a:lnSpc>
              <a:spcBef>
                <a:spcPts val="1600"/>
              </a:spcBef>
              <a:spcAft>
                <a:spcPts val="0"/>
              </a:spcAft>
              <a:buNone/>
            </a:pPr>
            <a:r>
              <a:rPr lang="en" dirty="0">
                <a:solidFill>
                  <a:schemeClr val="tx1"/>
                </a:solidFill>
                <a:latin typeface="Montserrat" panose="00000500000000000000" pitchFamily="50" charset="0"/>
              </a:rPr>
              <a:t>How are insect populations changing?</a:t>
            </a:r>
            <a:endParaRPr dirty="0">
              <a:solidFill>
                <a:schemeClr val="tx1"/>
              </a:solidFill>
              <a:latin typeface="Montserrat" panose="00000500000000000000" pitchFamily="50" charset="0"/>
            </a:endParaRPr>
          </a:p>
          <a:p>
            <a:pPr marL="628650" lvl="0" indent="0" algn="l" rtl="0">
              <a:lnSpc>
                <a:spcPct val="150000"/>
              </a:lnSpc>
              <a:spcBef>
                <a:spcPts val="1600"/>
              </a:spcBef>
              <a:spcAft>
                <a:spcPts val="0"/>
              </a:spcAft>
              <a:buNone/>
            </a:pPr>
            <a:r>
              <a:rPr lang="en" dirty="0">
                <a:solidFill>
                  <a:schemeClr val="tx1"/>
                </a:solidFill>
                <a:latin typeface="Montserrat" panose="00000500000000000000" pitchFamily="50" charset="0"/>
              </a:rPr>
              <a:t>How does air quality vary locally?</a:t>
            </a:r>
            <a:endParaRPr dirty="0">
              <a:solidFill>
                <a:schemeClr val="tx1"/>
              </a:solidFill>
              <a:latin typeface="Montserrat" panose="00000500000000000000" pitchFamily="50" charset="0"/>
            </a:endParaRPr>
          </a:p>
          <a:p>
            <a:pPr marL="628650" lvl="0" indent="0" algn="l" rtl="0">
              <a:lnSpc>
                <a:spcPct val="150000"/>
              </a:lnSpc>
              <a:spcBef>
                <a:spcPts val="1600"/>
              </a:spcBef>
              <a:spcAft>
                <a:spcPts val="0"/>
              </a:spcAft>
              <a:buNone/>
            </a:pPr>
            <a:r>
              <a:rPr lang="en" dirty="0">
                <a:solidFill>
                  <a:schemeClr val="tx1"/>
                </a:solidFill>
                <a:latin typeface="Montserrat" panose="00000500000000000000" pitchFamily="50" charset="0"/>
              </a:rPr>
              <a:t>What are the local impacts of climate change?</a:t>
            </a:r>
          </a:p>
          <a:p>
            <a:pPr marL="628650" lvl="0" indent="0" algn="l" rtl="0">
              <a:lnSpc>
                <a:spcPct val="150000"/>
              </a:lnSpc>
              <a:spcBef>
                <a:spcPts val="1600"/>
              </a:spcBef>
              <a:spcAft>
                <a:spcPts val="0"/>
              </a:spcAft>
              <a:buNone/>
            </a:pPr>
            <a:r>
              <a:rPr lang="en" dirty="0">
                <a:solidFill>
                  <a:schemeClr val="tx1"/>
                </a:solidFill>
                <a:latin typeface="Montserrat" panose="00000500000000000000" pitchFamily="50" charset="0"/>
              </a:rPr>
              <a:t>What’s in my drinking water?</a:t>
            </a:r>
            <a:endParaRPr dirty="0">
              <a:solidFill>
                <a:schemeClr val="tx1"/>
              </a:solidFill>
              <a:latin typeface="Montserrat" panose="00000500000000000000" pitchFamily="50" charset="0"/>
            </a:endParaRPr>
          </a:p>
          <a:p>
            <a:pPr marL="628650" lvl="0" indent="0" algn="l" rtl="0">
              <a:lnSpc>
                <a:spcPct val="150000"/>
              </a:lnSpc>
              <a:spcBef>
                <a:spcPts val="1600"/>
              </a:spcBef>
              <a:spcAft>
                <a:spcPts val="0"/>
              </a:spcAft>
              <a:buNone/>
            </a:pPr>
            <a:r>
              <a:rPr lang="en" dirty="0">
                <a:solidFill>
                  <a:schemeClr val="tx1"/>
                </a:solidFill>
                <a:latin typeface="Montserrat" panose="00000500000000000000" pitchFamily="50" charset="0"/>
              </a:rPr>
              <a:t>How secure and sustainable is my food?</a:t>
            </a:r>
            <a:endParaRPr dirty="0">
              <a:solidFill>
                <a:schemeClr val="tx1"/>
              </a:solidFill>
              <a:latin typeface="Montserrat" panose="00000500000000000000" pitchFamily="50" charset="0"/>
            </a:endParaRPr>
          </a:p>
          <a:p>
            <a:pPr marL="0" lvl="0" indent="0" algn="l" rtl="0">
              <a:spcBef>
                <a:spcPts val="1600"/>
              </a:spcBef>
              <a:spcAft>
                <a:spcPts val="1600"/>
              </a:spcAft>
              <a:buNone/>
            </a:pPr>
            <a:endParaRPr dirty="0"/>
          </a:p>
        </p:txBody>
      </p:sp>
      <p:pic>
        <p:nvPicPr>
          <p:cNvPr id="129" name="Google Shape;129;p23"/>
          <p:cNvPicPr preferRelativeResize="0"/>
          <p:nvPr/>
        </p:nvPicPr>
        <p:blipFill rotWithShape="1">
          <a:blip r:embed="rId3">
            <a:clrChange>
              <a:clrFrom>
                <a:srgbClr val="FFFFFF"/>
              </a:clrFrom>
              <a:clrTo>
                <a:srgbClr val="FFFFFF">
                  <a:alpha val="0"/>
                </a:srgbClr>
              </a:clrTo>
            </a:clrChange>
            <a:alphaModFix/>
          </a:blip>
          <a:srcRect l="30372" t="8234" r="26866" b="15383"/>
          <a:stretch/>
        </p:blipFill>
        <p:spPr>
          <a:xfrm rot="-1347548">
            <a:off x="7358749" y="924220"/>
            <a:ext cx="447319" cy="806173"/>
          </a:xfrm>
          <a:prstGeom prst="rect">
            <a:avLst/>
          </a:prstGeom>
          <a:noFill/>
          <a:ln>
            <a:noFill/>
          </a:ln>
        </p:spPr>
      </p:pic>
      <p:pic>
        <p:nvPicPr>
          <p:cNvPr id="130" name="Google Shape;130;p23"/>
          <p:cNvPicPr preferRelativeResize="0"/>
          <p:nvPr/>
        </p:nvPicPr>
        <p:blipFill>
          <a:blip r:embed="rId4">
            <a:alphaModFix/>
          </a:blip>
          <a:stretch>
            <a:fillRect/>
          </a:stretch>
        </p:blipFill>
        <p:spPr>
          <a:xfrm>
            <a:off x="6511992" y="1564601"/>
            <a:ext cx="642891" cy="744988"/>
          </a:xfrm>
          <a:prstGeom prst="rect">
            <a:avLst/>
          </a:prstGeom>
          <a:noFill/>
          <a:ln>
            <a:noFill/>
          </a:ln>
        </p:spPr>
      </p:pic>
      <p:pic>
        <p:nvPicPr>
          <p:cNvPr id="131" name="Google Shape;131;p23"/>
          <p:cNvPicPr preferRelativeResize="0"/>
          <p:nvPr/>
        </p:nvPicPr>
        <p:blipFill>
          <a:blip r:embed="rId5">
            <a:alphaModFix/>
          </a:blip>
          <a:stretch>
            <a:fillRect/>
          </a:stretch>
        </p:blipFill>
        <p:spPr>
          <a:xfrm>
            <a:off x="6447008" y="2796158"/>
            <a:ext cx="721369" cy="630995"/>
          </a:xfrm>
          <a:prstGeom prst="rect">
            <a:avLst/>
          </a:prstGeom>
          <a:noFill/>
          <a:ln>
            <a:noFill/>
          </a:ln>
        </p:spPr>
      </p:pic>
      <p:pic>
        <p:nvPicPr>
          <p:cNvPr id="136" name="Google Shape;136;p23"/>
          <p:cNvPicPr preferRelativeResize="0"/>
          <p:nvPr/>
        </p:nvPicPr>
        <p:blipFill>
          <a:blip r:embed="rId6">
            <a:clrChange>
              <a:clrFrom>
                <a:srgbClr val="FEFEFE"/>
              </a:clrFrom>
              <a:clrTo>
                <a:srgbClr val="FEFEFE">
                  <a:alpha val="0"/>
                </a:srgbClr>
              </a:clrTo>
            </a:clrChange>
            <a:alphaModFix/>
          </a:blip>
          <a:stretch>
            <a:fillRect/>
          </a:stretch>
        </p:blipFill>
        <p:spPr>
          <a:xfrm>
            <a:off x="8097547" y="1537341"/>
            <a:ext cx="760713" cy="744988"/>
          </a:xfrm>
          <a:prstGeom prst="rect">
            <a:avLst/>
          </a:prstGeom>
          <a:noFill/>
          <a:ln>
            <a:noFill/>
          </a:ln>
        </p:spPr>
      </p:pic>
      <p:pic>
        <p:nvPicPr>
          <p:cNvPr id="134" name="Google Shape;134;p23"/>
          <p:cNvPicPr preferRelativeResize="0"/>
          <p:nvPr/>
        </p:nvPicPr>
        <p:blipFill rotWithShape="1">
          <a:blip r:embed="rId7">
            <a:clrChange>
              <a:clrFrom>
                <a:srgbClr val="FFFFFF"/>
              </a:clrFrom>
              <a:clrTo>
                <a:srgbClr val="FFFFFF">
                  <a:alpha val="0"/>
                </a:srgbClr>
              </a:clrTo>
            </a:clrChange>
            <a:alphaModFix/>
          </a:blip>
          <a:srcRect b="13919"/>
          <a:stretch/>
        </p:blipFill>
        <p:spPr>
          <a:xfrm>
            <a:off x="8207884" y="2696451"/>
            <a:ext cx="540041" cy="744988"/>
          </a:xfrm>
          <a:prstGeom prst="rect">
            <a:avLst/>
          </a:prstGeom>
          <a:noFill/>
          <a:ln>
            <a:noFill/>
          </a:ln>
        </p:spPr>
      </p:pic>
      <p:pic>
        <p:nvPicPr>
          <p:cNvPr id="1030" name="Picture 6" descr="Image result for heat icon">
            <a:extLst>
              <a:ext uri="{FF2B5EF4-FFF2-40B4-BE49-F238E27FC236}">
                <a16:creationId xmlns:a16="http://schemas.microsoft.com/office/drawing/2014/main" id="{EAAA4303-22C6-45BA-ACAB-2BFDBE646224}"/>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20483" t="4308" r="15393" b="13499"/>
          <a:stretch/>
        </p:blipFill>
        <p:spPr bwMode="auto">
          <a:xfrm>
            <a:off x="7412306" y="3312038"/>
            <a:ext cx="538155" cy="7449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99AB117-04C5-48F3-97C5-E155ABB75D6F}"/>
              </a:ext>
            </a:extLst>
          </p:cNvPr>
          <p:cNvSpPr txBox="1"/>
          <p:nvPr/>
        </p:nvSpPr>
        <p:spPr>
          <a:xfrm>
            <a:off x="5527343" y="-1910687"/>
            <a:ext cx="1091821" cy="307777"/>
          </a:xfrm>
          <a:prstGeom prst="rect">
            <a:avLst/>
          </a:prstGeom>
          <a:noFill/>
        </p:spPr>
        <p:txBody>
          <a:bodyPr wrap="square" rtlCol="0">
            <a:spAutoFit/>
          </a:bodyPr>
          <a:lstStyle/>
          <a:p>
            <a:r>
              <a:rPr lang="en-US" dirty="0"/>
              <a:t>?</a:t>
            </a:r>
          </a:p>
        </p:txBody>
      </p:sp>
      <p:sp>
        <p:nvSpPr>
          <p:cNvPr id="3" name="Rectangle 2">
            <a:extLst>
              <a:ext uri="{FF2B5EF4-FFF2-40B4-BE49-F238E27FC236}">
                <a16:creationId xmlns:a16="http://schemas.microsoft.com/office/drawing/2014/main" id="{59CE5D5A-81A1-4591-B3AF-A7C362C7E5B3}"/>
              </a:ext>
            </a:extLst>
          </p:cNvPr>
          <p:cNvSpPr/>
          <p:nvPr/>
        </p:nvSpPr>
        <p:spPr>
          <a:xfrm>
            <a:off x="7306922" y="1937023"/>
            <a:ext cx="748923" cy="1200329"/>
          </a:xfrm>
          <a:prstGeom prst="rect">
            <a:avLst/>
          </a:prstGeom>
          <a:noFill/>
        </p:spPr>
        <p:txBody>
          <a:bodyPr wrap="none" lIns="91440" tIns="45720" rIns="91440" bIns="45720">
            <a:spAutoFit/>
          </a:bodyPr>
          <a:lstStyle/>
          <a:p>
            <a:pPr algn="ctr"/>
            <a:r>
              <a:rPr lang="en-US" sz="7200" b="1" spc="50" dirty="0">
                <a:ln w="0"/>
                <a:solidFill>
                  <a:schemeClr val="bg2"/>
                </a:solidFill>
                <a:effectLst>
                  <a:innerShdw blurRad="63500" dist="50800" dir="13500000">
                    <a:srgbClr val="000000">
                      <a:alpha val="50000"/>
                    </a:srgbClr>
                  </a:innerShdw>
                </a:effectLst>
              </a:rPr>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5"/>
          <p:cNvSpPr txBox="1">
            <a:spLocks noGrp="1"/>
          </p:cNvSpPr>
          <p:nvPr>
            <p:ph type="title"/>
          </p:nvPr>
        </p:nvSpPr>
        <p:spPr>
          <a:xfrm>
            <a:off x="3420025" y="52226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Montserrat SemiBold" panose="00000700000000000000" pitchFamily="50" charset="0"/>
              </a:rPr>
              <a:t>Hosting a Teach-In</a:t>
            </a:r>
            <a:endParaRPr dirty="0">
              <a:latin typeface="Montserrat SemiBold" panose="00000700000000000000" pitchFamily="50" charset="0"/>
            </a:endParaRPr>
          </a:p>
        </p:txBody>
      </p:sp>
      <p:sp>
        <p:nvSpPr>
          <p:cNvPr id="149" name="Google Shape;149;p25"/>
          <p:cNvSpPr txBox="1">
            <a:spLocks noGrp="1"/>
          </p:cNvSpPr>
          <p:nvPr>
            <p:ph type="body" idx="1"/>
          </p:nvPr>
        </p:nvSpPr>
        <p:spPr>
          <a:xfrm>
            <a:off x="4102413" y="1282957"/>
            <a:ext cx="4760547"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AutoNum type="arabicPeriod"/>
            </a:pPr>
            <a:r>
              <a:rPr lang="en" dirty="0">
                <a:solidFill>
                  <a:schemeClr val="tx1"/>
                </a:solidFill>
                <a:latin typeface="Montserrat" panose="00000500000000000000" pitchFamily="50" charset="0"/>
              </a:rPr>
              <a:t>Form a planning committee</a:t>
            </a:r>
            <a:endParaRPr dirty="0">
              <a:solidFill>
                <a:schemeClr val="tx1"/>
              </a:solidFill>
              <a:latin typeface="Montserrat" panose="00000500000000000000" pitchFamily="50" charset="0"/>
            </a:endParaRPr>
          </a:p>
          <a:p>
            <a:pPr marL="457200" lvl="0" indent="-342900" algn="l" rtl="0">
              <a:spcBef>
                <a:spcPts val="0"/>
              </a:spcBef>
              <a:spcAft>
                <a:spcPts val="0"/>
              </a:spcAft>
              <a:buSzPts val="1800"/>
              <a:buAutoNum type="arabicPeriod"/>
            </a:pPr>
            <a:r>
              <a:rPr lang="en" dirty="0">
                <a:solidFill>
                  <a:schemeClr val="tx1"/>
                </a:solidFill>
                <a:latin typeface="Montserrat" panose="00000500000000000000" pitchFamily="50" charset="0"/>
              </a:rPr>
              <a:t>Pick your topic</a:t>
            </a:r>
            <a:endParaRPr dirty="0">
              <a:solidFill>
                <a:schemeClr val="tx1"/>
              </a:solidFill>
              <a:latin typeface="Montserrat" panose="00000500000000000000" pitchFamily="50" charset="0"/>
            </a:endParaRPr>
          </a:p>
          <a:p>
            <a:pPr marL="457200" lvl="0" indent="-342900" algn="l" rtl="0">
              <a:spcBef>
                <a:spcPts val="0"/>
              </a:spcBef>
              <a:spcAft>
                <a:spcPts val="0"/>
              </a:spcAft>
              <a:buSzPts val="1800"/>
              <a:buAutoNum type="arabicPeriod"/>
            </a:pPr>
            <a:r>
              <a:rPr lang="en" dirty="0">
                <a:solidFill>
                  <a:schemeClr val="tx1"/>
                </a:solidFill>
                <a:latin typeface="Montserrat" panose="00000500000000000000" pitchFamily="50" charset="0"/>
              </a:rPr>
              <a:t>Come up with goals and takeaways</a:t>
            </a:r>
            <a:endParaRPr dirty="0">
              <a:solidFill>
                <a:schemeClr val="tx1"/>
              </a:solidFill>
              <a:latin typeface="Montserrat" panose="00000500000000000000" pitchFamily="50" charset="0"/>
            </a:endParaRPr>
          </a:p>
          <a:p>
            <a:pPr marL="457200" lvl="0" indent="-342900" algn="l" rtl="0">
              <a:spcBef>
                <a:spcPts val="0"/>
              </a:spcBef>
              <a:spcAft>
                <a:spcPts val="0"/>
              </a:spcAft>
              <a:buSzPts val="1800"/>
              <a:buAutoNum type="arabicPeriod"/>
            </a:pPr>
            <a:r>
              <a:rPr lang="en" dirty="0">
                <a:solidFill>
                  <a:schemeClr val="tx1"/>
                </a:solidFill>
                <a:latin typeface="Montserrat" panose="00000500000000000000" pitchFamily="50" charset="0"/>
              </a:rPr>
              <a:t>Secure speakers</a:t>
            </a:r>
            <a:endParaRPr dirty="0">
              <a:solidFill>
                <a:schemeClr val="tx1"/>
              </a:solidFill>
              <a:latin typeface="Montserrat" panose="00000500000000000000" pitchFamily="50" charset="0"/>
            </a:endParaRPr>
          </a:p>
          <a:p>
            <a:pPr marL="457200" lvl="0" indent="-342900" algn="l" rtl="0">
              <a:spcBef>
                <a:spcPts val="0"/>
              </a:spcBef>
              <a:spcAft>
                <a:spcPts val="0"/>
              </a:spcAft>
              <a:buSzPts val="1800"/>
              <a:buAutoNum type="arabicPeriod"/>
            </a:pPr>
            <a:r>
              <a:rPr lang="en" dirty="0">
                <a:solidFill>
                  <a:schemeClr val="tx1"/>
                </a:solidFill>
                <a:latin typeface="Montserrat" panose="00000500000000000000" pitchFamily="50" charset="0"/>
              </a:rPr>
              <a:t>Identify key stakeholders </a:t>
            </a:r>
            <a:endParaRPr dirty="0">
              <a:solidFill>
                <a:schemeClr val="tx1"/>
              </a:solidFill>
              <a:latin typeface="Montserrat" panose="00000500000000000000" pitchFamily="50" charset="0"/>
            </a:endParaRPr>
          </a:p>
          <a:p>
            <a:pPr marL="457200" lvl="0" indent="-342900" algn="l" rtl="0">
              <a:spcBef>
                <a:spcPts val="0"/>
              </a:spcBef>
              <a:spcAft>
                <a:spcPts val="0"/>
              </a:spcAft>
              <a:buSzPts val="1800"/>
              <a:buAutoNum type="arabicPeriod"/>
            </a:pPr>
            <a:r>
              <a:rPr lang="en" dirty="0">
                <a:solidFill>
                  <a:schemeClr val="tx1"/>
                </a:solidFill>
                <a:latin typeface="Montserrat" panose="00000500000000000000" pitchFamily="50" charset="0"/>
              </a:rPr>
              <a:t>Pinpoint potential partners</a:t>
            </a:r>
            <a:endParaRPr dirty="0">
              <a:solidFill>
                <a:schemeClr val="tx1"/>
              </a:solidFill>
              <a:latin typeface="Montserrat" panose="00000500000000000000" pitchFamily="50" charset="0"/>
            </a:endParaRPr>
          </a:p>
          <a:p>
            <a:pPr marL="457200" lvl="0" indent="-342900" algn="l" rtl="0">
              <a:spcBef>
                <a:spcPts val="0"/>
              </a:spcBef>
              <a:spcAft>
                <a:spcPts val="0"/>
              </a:spcAft>
              <a:buSzPts val="1800"/>
              <a:buAutoNum type="arabicPeriod"/>
            </a:pPr>
            <a:r>
              <a:rPr lang="en" dirty="0">
                <a:solidFill>
                  <a:schemeClr val="tx1"/>
                </a:solidFill>
                <a:latin typeface="Montserrat" panose="00000500000000000000" pitchFamily="50" charset="0"/>
              </a:rPr>
              <a:t>Plan logistics</a:t>
            </a:r>
            <a:endParaRPr dirty="0">
              <a:solidFill>
                <a:schemeClr val="tx1"/>
              </a:solidFill>
              <a:latin typeface="Montserrat" panose="00000500000000000000" pitchFamily="50" charset="0"/>
            </a:endParaRPr>
          </a:p>
          <a:p>
            <a:pPr marL="457200" lvl="0" indent="-342900" algn="l" rtl="0">
              <a:spcBef>
                <a:spcPts val="0"/>
              </a:spcBef>
              <a:spcAft>
                <a:spcPts val="0"/>
              </a:spcAft>
              <a:buSzPts val="1800"/>
              <a:buAutoNum type="arabicPeriod"/>
            </a:pPr>
            <a:r>
              <a:rPr lang="en" dirty="0">
                <a:solidFill>
                  <a:schemeClr val="tx1"/>
                </a:solidFill>
                <a:latin typeface="Montserrat" panose="00000500000000000000" pitchFamily="50" charset="0"/>
              </a:rPr>
              <a:t>Reach out to the community</a:t>
            </a:r>
            <a:endParaRPr dirty="0">
              <a:solidFill>
                <a:schemeClr val="tx1"/>
              </a:solidFill>
              <a:latin typeface="Montserrat" panose="00000500000000000000" pitchFamily="50" charset="0"/>
            </a:endParaRPr>
          </a:p>
          <a:p>
            <a:pPr marL="457200" lvl="0" indent="-342900" algn="l" rtl="0">
              <a:spcBef>
                <a:spcPts val="0"/>
              </a:spcBef>
              <a:spcAft>
                <a:spcPts val="0"/>
              </a:spcAft>
              <a:buSzPts val="1800"/>
              <a:buAutoNum type="arabicPeriod"/>
            </a:pPr>
            <a:r>
              <a:rPr lang="en" dirty="0">
                <a:solidFill>
                  <a:schemeClr val="tx1"/>
                </a:solidFill>
                <a:latin typeface="Montserrat" panose="00000500000000000000" pitchFamily="50" charset="0"/>
              </a:rPr>
              <a:t>End with a call to action</a:t>
            </a:r>
            <a:endParaRPr dirty="0">
              <a:solidFill>
                <a:schemeClr val="tx1"/>
              </a:solidFill>
              <a:latin typeface="Montserrat" panose="00000500000000000000" pitchFamily="50" charset="0"/>
            </a:endParaRPr>
          </a:p>
          <a:p>
            <a:pPr marL="457200" lvl="0" indent="-342900" algn="l" rtl="0">
              <a:spcBef>
                <a:spcPts val="0"/>
              </a:spcBef>
              <a:spcAft>
                <a:spcPts val="0"/>
              </a:spcAft>
              <a:buSzPts val="1800"/>
              <a:buAutoNum type="arabicPeriod"/>
            </a:pPr>
            <a:r>
              <a:rPr lang="en" dirty="0">
                <a:solidFill>
                  <a:schemeClr val="tx1"/>
                </a:solidFill>
                <a:latin typeface="Montserrat" panose="00000500000000000000" pitchFamily="50" charset="0"/>
              </a:rPr>
              <a:t>Follow-up!</a:t>
            </a:r>
            <a:endParaRPr dirty="0">
              <a:solidFill>
                <a:schemeClr val="tx1"/>
              </a:solidFill>
              <a:latin typeface="Montserrat" panose="00000500000000000000" pitchFamily="50" charset="0"/>
            </a:endParaRPr>
          </a:p>
        </p:txBody>
      </p:sp>
      <p:sp>
        <p:nvSpPr>
          <p:cNvPr id="5" name="Right Triangle 4">
            <a:extLst>
              <a:ext uri="{FF2B5EF4-FFF2-40B4-BE49-F238E27FC236}">
                <a16:creationId xmlns:a16="http://schemas.microsoft.com/office/drawing/2014/main" id="{1A779BE9-1E27-4F85-89C2-83AFDFFB39FE}"/>
              </a:ext>
            </a:extLst>
          </p:cNvPr>
          <p:cNvSpPr/>
          <p:nvPr/>
        </p:nvSpPr>
        <p:spPr>
          <a:xfrm>
            <a:off x="0" y="0"/>
            <a:ext cx="4367284" cy="4988129"/>
          </a:xfrm>
          <a:prstGeom prst="rtTriangl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0" name="Google Shape;150;p25" descr="Person Holding Save Our Planet Sign"/>
          <p:cNvPicPr preferRelativeResize="0"/>
          <p:nvPr/>
        </p:nvPicPr>
        <p:blipFill>
          <a:blip r:embed="rId3">
            <a:alphaModFix/>
          </a:blip>
          <a:stretch>
            <a:fillRect/>
          </a:stretch>
        </p:blipFill>
        <p:spPr>
          <a:xfrm>
            <a:off x="281040" y="256150"/>
            <a:ext cx="2857945" cy="43750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Shape 160"/>
        <p:cNvGrpSpPr/>
        <p:nvPr/>
      </p:nvGrpSpPr>
      <p:grpSpPr>
        <a:xfrm>
          <a:off x="0" y="0"/>
          <a:ext cx="0" cy="0"/>
          <a:chOff x="0" y="0"/>
          <a:chExt cx="0" cy="0"/>
        </a:xfrm>
      </p:grpSpPr>
      <p:sp>
        <p:nvSpPr>
          <p:cNvPr id="161" name="Google Shape;161;p27"/>
          <p:cNvSpPr txBox="1">
            <a:spLocks noGrp="1"/>
          </p:cNvSpPr>
          <p:nvPr>
            <p:ph type="title"/>
          </p:nvPr>
        </p:nvSpPr>
        <p:spPr>
          <a:xfrm>
            <a:off x="635450" y="1026117"/>
            <a:ext cx="4380300" cy="132115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dirty="0">
                <a:solidFill>
                  <a:schemeClr val="bg1"/>
                </a:solidFill>
                <a:effectLst>
                  <a:outerShdw blurRad="38100" dist="38100" dir="2700000" algn="tl">
                    <a:srgbClr val="000000">
                      <a:alpha val="43137"/>
                    </a:srgbClr>
                  </a:outerShdw>
                </a:effectLst>
              </a:rPr>
              <a:t>Time to plan your own Teach-In!!</a:t>
            </a:r>
            <a:endParaRPr sz="3600" b="1" dirty="0">
              <a:solidFill>
                <a:schemeClr val="bg1"/>
              </a:solidFill>
              <a:effectLst>
                <a:outerShdw blurRad="38100" dist="38100" dir="2700000" algn="tl">
                  <a:srgbClr val="000000">
                    <a:alpha val="43137"/>
                  </a:srgbClr>
                </a:outerShdw>
              </a:effectLst>
            </a:endParaRPr>
          </a:p>
        </p:txBody>
      </p:sp>
      <p:sp>
        <p:nvSpPr>
          <p:cNvPr id="162" name="Google Shape;162;p27"/>
          <p:cNvSpPr txBox="1">
            <a:spLocks noGrp="1"/>
          </p:cNvSpPr>
          <p:nvPr>
            <p:ph type="body" idx="1"/>
          </p:nvPr>
        </p:nvSpPr>
        <p:spPr>
          <a:xfrm>
            <a:off x="964550" y="2571749"/>
            <a:ext cx="4051200" cy="1984225"/>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rgbClr val="FFFFFF"/>
              </a:buClr>
              <a:buSzPts val="2400"/>
              <a:buChar char="●"/>
            </a:pPr>
            <a:r>
              <a:rPr lang="en" sz="2400" dirty="0">
                <a:solidFill>
                  <a:srgbClr val="FFFFFF"/>
                </a:solidFill>
                <a:effectLst>
                  <a:outerShdw blurRad="38100" dist="38100" dir="2700000" algn="tl">
                    <a:srgbClr val="000000">
                      <a:alpha val="43137"/>
                    </a:srgbClr>
                  </a:outerShdw>
                </a:effectLst>
              </a:rPr>
              <a:t>Break into groups</a:t>
            </a:r>
            <a:endParaRPr sz="2400" dirty="0">
              <a:solidFill>
                <a:srgbClr val="FFFFFF"/>
              </a:solidFill>
              <a:effectLst>
                <a:outerShdw blurRad="38100" dist="38100" dir="2700000" algn="tl">
                  <a:srgbClr val="000000">
                    <a:alpha val="43137"/>
                  </a:srgbClr>
                </a:outerShdw>
              </a:effectLst>
            </a:endParaRPr>
          </a:p>
          <a:p>
            <a:pPr marL="457200" lvl="0" indent="-381000" algn="l" rtl="0">
              <a:spcBef>
                <a:spcPts val="0"/>
              </a:spcBef>
              <a:spcAft>
                <a:spcPts val="0"/>
              </a:spcAft>
              <a:buClr>
                <a:srgbClr val="FFFFFF"/>
              </a:buClr>
              <a:buSzPts val="2400"/>
              <a:buChar char="●"/>
            </a:pPr>
            <a:r>
              <a:rPr lang="en" sz="2400" dirty="0">
                <a:solidFill>
                  <a:srgbClr val="FFFFFF"/>
                </a:solidFill>
                <a:effectLst>
                  <a:outerShdw blurRad="38100" dist="38100" dir="2700000" algn="tl">
                    <a:srgbClr val="000000">
                      <a:alpha val="43137"/>
                    </a:srgbClr>
                  </a:outerShdw>
                </a:effectLst>
              </a:rPr>
              <a:t>Read your scenario</a:t>
            </a:r>
            <a:endParaRPr sz="2400" dirty="0">
              <a:solidFill>
                <a:srgbClr val="FFFFFF"/>
              </a:solidFill>
              <a:effectLst>
                <a:outerShdw blurRad="38100" dist="38100" dir="2700000" algn="tl">
                  <a:srgbClr val="000000">
                    <a:alpha val="43137"/>
                  </a:srgbClr>
                </a:outerShdw>
              </a:effectLst>
            </a:endParaRPr>
          </a:p>
          <a:p>
            <a:pPr marL="457200" lvl="0" indent="-381000" algn="l" rtl="0">
              <a:spcBef>
                <a:spcPts val="0"/>
              </a:spcBef>
              <a:spcAft>
                <a:spcPts val="0"/>
              </a:spcAft>
              <a:buClr>
                <a:srgbClr val="FFFFFF"/>
              </a:buClr>
              <a:buSzPts val="2400"/>
              <a:buChar char="●"/>
            </a:pPr>
            <a:r>
              <a:rPr lang="en" sz="2400" dirty="0">
                <a:solidFill>
                  <a:srgbClr val="FFFFFF"/>
                </a:solidFill>
                <a:effectLst>
                  <a:outerShdw blurRad="38100" dist="38100" dir="2700000" algn="tl">
                    <a:srgbClr val="000000">
                      <a:alpha val="43137"/>
                    </a:srgbClr>
                  </a:outerShdw>
                </a:effectLst>
              </a:rPr>
              <a:t>Fill out worksheet</a:t>
            </a:r>
            <a:endParaRPr sz="2400" dirty="0">
              <a:solidFill>
                <a:srgbClr val="FFFFFF"/>
              </a:solidFill>
              <a:effectLst>
                <a:outerShdw blurRad="38100" dist="38100" dir="2700000" algn="tl">
                  <a:srgbClr val="000000">
                    <a:alpha val="43137"/>
                  </a:srgbClr>
                </a:outerShdw>
              </a:effectLst>
            </a:endParaRPr>
          </a:p>
          <a:p>
            <a:pPr marL="457200" lvl="0" indent="-381000" algn="l" rtl="0">
              <a:spcBef>
                <a:spcPts val="0"/>
              </a:spcBef>
              <a:spcAft>
                <a:spcPts val="0"/>
              </a:spcAft>
              <a:buClr>
                <a:srgbClr val="FFFFFF"/>
              </a:buClr>
              <a:buSzPts val="2400"/>
              <a:buChar char="●"/>
            </a:pPr>
            <a:r>
              <a:rPr lang="en" sz="2400" dirty="0">
                <a:solidFill>
                  <a:srgbClr val="FFFFFF"/>
                </a:solidFill>
                <a:effectLst>
                  <a:outerShdw blurRad="38100" dist="38100" dir="2700000" algn="tl">
                    <a:srgbClr val="000000">
                      <a:alpha val="43137"/>
                    </a:srgbClr>
                  </a:outerShdw>
                </a:effectLst>
              </a:rPr>
              <a:t>Share out</a:t>
            </a:r>
            <a:endParaRPr sz="2400" dirty="0">
              <a:solidFill>
                <a:srgbClr val="FFFFFF"/>
              </a:solidFill>
              <a:effectLst>
                <a:outerShdw blurRad="38100" dist="38100" dir="2700000" algn="tl">
                  <a:srgbClr val="000000">
                    <a:alpha val="43137"/>
                  </a:srgbClr>
                </a:outerShdw>
              </a:effectLst>
            </a:endParaRPr>
          </a:p>
          <a:p>
            <a:pPr marL="0" lvl="0" indent="0" algn="l" rtl="0">
              <a:spcBef>
                <a:spcPts val="1600"/>
              </a:spcBef>
              <a:spcAft>
                <a:spcPts val="0"/>
              </a:spcAft>
              <a:buNone/>
            </a:pPr>
            <a:endParaRPr sz="2400" dirty="0">
              <a:solidFill>
                <a:srgbClr val="FFFFFF"/>
              </a:solidFill>
            </a:endParaRPr>
          </a:p>
          <a:p>
            <a:pPr marL="0" lvl="0" indent="0" algn="l" rtl="0">
              <a:spcBef>
                <a:spcPts val="1600"/>
              </a:spcBef>
              <a:spcAft>
                <a:spcPts val="0"/>
              </a:spcAft>
              <a:buNone/>
            </a:pPr>
            <a:endParaRPr dirty="0">
              <a:solidFill>
                <a:srgbClr val="FFFFFF"/>
              </a:solidFill>
            </a:endParaRPr>
          </a:p>
          <a:p>
            <a:pPr marL="0" lvl="0" indent="0" algn="l" rtl="0">
              <a:spcBef>
                <a:spcPts val="1600"/>
              </a:spcBef>
              <a:spcAft>
                <a:spcPts val="1600"/>
              </a:spcAft>
              <a:buNone/>
            </a:pPr>
            <a:endParaRPr dirty="0">
              <a:solidFill>
                <a:srgbClr val="FFFFFF"/>
              </a:solidFill>
            </a:endParaRPr>
          </a:p>
        </p:txBody>
      </p:sp>
      <p:pic>
        <p:nvPicPr>
          <p:cNvPr id="163" name="Google Shape;163;p27"/>
          <p:cNvPicPr preferRelativeResize="0"/>
          <p:nvPr/>
        </p:nvPicPr>
        <p:blipFill>
          <a:blip r:embed="rId3">
            <a:alphaModFix/>
          </a:blip>
          <a:stretch>
            <a:fillRect/>
          </a:stretch>
        </p:blipFill>
        <p:spPr>
          <a:xfrm>
            <a:off x="5715009" y="0"/>
            <a:ext cx="3428995" cy="514350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21"/>
          <p:cNvPicPr preferRelativeResize="0"/>
          <p:nvPr/>
        </p:nvPicPr>
        <p:blipFill>
          <a:blip r:embed="rId3">
            <a:alphaModFix/>
          </a:blip>
          <a:stretch>
            <a:fillRect/>
          </a:stretch>
        </p:blipFill>
        <p:spPr>
          <a:xfrm>
            <a:off x="152400" y="152400"/>
            <a:ext cx="8839200" cy="4806315"/>
          </a:xfrm>
          <a:prstGeom prst="rect">
            <a:avLst/>
          </a:prstGeom>
          <a:noFill/>
          <a:ln>
            <a:noFill/>
          </a:ln>
        </p:spPr>
      </p:pic>
      <p:sp>
        <p:nvSpPr>
          <p:cNvPr id="114" name="Google Shape;114;p21"/>
          <p:cNvSpPr txBox="1"/>
          <p:nvPr/>
        </p:nvSpPr>
        <p:spPr>
          <a:xfrm>
            <a:off x="1981750" y="3697850"/>
            <a:ext cx="5180500" cy="965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dirty="0">
                <a:latin typeface="Montserrat SemiBold" panose="00000700000000000000" pitchFamily="50" charset="0"/>
                <a:ea typeface="Proxima Nova"/>
                <a:cs typeface="Proxima Nova"/>
                <a:sym typeface="Proxima Nova"/>
              </a:rPr>
              <a:t>What can we accomplish in 2020?</a:t>
            </a:r>
            <a:endParaRPr sz="3600" dirty="0">
              <a:latin typeface="Montserrat SemiBold" panose="00000700000000000000" pitchFamily="50" charset="0"/>
              <a:ea typeface="Proxima Nova"/>
              <a:cs typeface="Proxima Nova"/>
              <a:sym typeface="Proxima Nov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4" name="Google Shape;114;p21"/>
          <p:cNvSpPr txBox="1"/>
          <p:nvPr/>
        </p:nvSpPr>
        <p:spPr>
          <a:xfrm>
            <a:off x="1161472" y="109181"/>
            <a:ext cx="6821056" cy="70968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600" dirty="0">
                <a:latin typeface="Montserrat SemiBold" panose="00000700000000000000" pitchFamily="50" charset="0"/>
                <a:ea typeface="Proxima Nova"/>
                <a:cs typeface="Proxima Nova"/>
                <a:sym typeface="Proxima Nova"/>
              </a:rPr>
              <a:t>How to Join the Movement</a:t>
            </a:r>
            <a:endParaRPr sz="3600" dirty="0">
              <a:latin typeface="Montserrat SemiBold" panose="00000700000000000000" pitchFamily="50" charset="0"/>
              <a:ea typeface="Proxima Nova"/>
              <a:cs typeface="Proxima Nova"/>
              <a:sym typeface="Proxima Nova"/>
            </a:endParaRPr>
          </a:p>
        </p:txBody>
      </p:sp>
      <p:sp>
        <p:nvSpPr>
          <p:cNvPr id="2" name="TextBox 1">
            <a:extLst>
              <a:ext uri="{FF2B5EF4-FFF2-40B4-BE49-F238E27FC236}">
                <a16:creationId xmlns:a16="http://schemas.microsoft.com/office/drawing/2014/main" id="{CFB57388-BA69-4988-A634-BB6863CB3389}"/>
              </a:ext>
            </a:extLst>
          </p:cNvPr>
          <p:cNvSpPr txBox="1"/>
          <p:nvPr/>
        </p:nvSpPr>
        <p:spPr>
          <a:xfrm>
            <a:off x="282412" y="1302178"/>
            <a:ext cx="3657600" cy="2339102"/>
          </a:xfrm>
          <a:prstGeom prst="rect">
            <a:avLst/>
          </a:prstGeom>
          <a:noFill/>
        </p:spPr>
        <p:txBody>
          <a:bodyPr wrap="square" rtlCol="0">
            <a:spAutoFit/>
          </a:bodyPr>
          <a:lstStyle/>
          <a:p>
            <a:pPr algn="ctr"/>
            <a:r>
              <a:rPr lang="en-US" sz="2400" b="1" spc="50" dirty="0">
                <a:ln w="0"/>
                <a:solidFill>
                  <a:schemeClr val="bg2"/>
                </a:solidFill>
                <a:effectLst>
                  <a:innerShdw blurRad="63500" dist="50800" dir="13500000">
                    <a:srgbClr val="000000">
                      <a:alpha val="50000"/>
                    </a:srgbClr>
                  </a:innerShdw>
                </a:effectLst>
                <a:latin typeface="Montserrat" panose="00000500000000000000" pitchFamily="50" charset="0"/>
              </a:rPr>
              <a:t>Actions</a:t>
            </a:r>
          </a:p>
          <a:p>
            <a:endParaRPr lang="en-US" sz="1200" b="1" spc="50" dirty="0">
              <a:ln w="0"/>
              <a:solidFill>
                <a:schemeClr val="bg2"/>
              </a:solidFill>
              <a:effectLst>
                <a:innerShdw blurRad="63500" dist="50800" dir="13500000">
                  <a:srgbClr val="000000">
                    <a:alpha val="50000"/>
                  </a:srgbClr>
                </a:innerShdw>
              </a:effectLst>
              <a:latin typeface="Montserrat" panose="00000500000000000000" pitchFamily="50" charset="0"/>
            </a:endParaRPr>
          </a:p>
          <a:p>
            <a:pPr marL="285750" indent="-285750">
              <a:buFont typeface="Courier New" panose="02070309020205020404" pitchFamily="49" charset="0"/>
              <a:buChar char="o"/>
            </a:pPr>
            <a:r>
              <a:rPr lang="en-US" sz="1600" dirty="0">
                <a:latin typeface="Montserrat" panose="00000500000000000000" pitchFamily="50" charset="0"/>
              </a:rPr>
              <a:t>Sign up as an Earth Day School</a:t>
            </a:r>
          </a:p>
          <a:p>
            <a:pPr marL="285750" indent="-285750">
              <a:buFont typeface="Courier New" panose="02070309020205020404" pitchFamily="49" charset="0"/>
              <a:buChar char="o"/>
            </a:pPr>
            <a:r>
              <a:rPr lang="en-US" sz="1600" dirty="0">
                <a:latin typeface="Montserrat" panose="00000500000000000000" pitchFamily="50" charset="0"/>
              </a:rPr>
              <a:t>Sign a Partnership Agreement with us</a:t>
            </a:r>
          </a:p>
          <a:p>
            <a:pPr marL="285750" indent="-285750">
              <a:buFont typeface="Courier New" panose="02070309020205020404" pitchFamily="49" charset="0"/>
              <a:buChar char="o"/>
            </a:pPr>
            <a:r>
              <a:rPr lang="en-US" sz="1600" dirty="0">
                <a:latin typeface="Montserrat" panose="00000500000000000000" pitchFamily="50" charset="0"/>
              </a:rPr>
              <a:t>Register your Teach-In, cleanup, or other Earth Day event at </a:t>
            </a:r>
            <a:r>
              <a:rPr lang="en-US" sz="1600" dirty="0">
                <a:latin typeface="Montserrat" panose="00000500000000000000" pitchFamily="50" charset="0"/>
                <a:hlinkClick r:id="rId3"/>
              </a:rPr>
              <a:t>EarthDay.org</a:t>
            </a:r>
            <a:r>
              <a:rPr lang="en-US" sz="1600" dirty="0">
                <a:latin typeface="Montserrat" panose="00000500000000000000" pitchFamily="50" charset="0"/>
              </a:rPr>
              <a:t> (coming December 10th) </a:t>
            </a:r>
          </a:p>
          <a:p>
            <a:pPr marL="285750" indent="-285750">
              <a:buFont typeface="Courier New" panose="02070309020205020404" pitchFamily="49" charset="0"/>
              <a:buChar char="o"/>
            </a:pPr>
            <a:endParaRPr lang="en-US" sz="1600" dirty="0">
              <a:latin typeface="Montserrat" panose="00000500000000000000" pitchFamily="50" charset="0"/>
            </a:endParaRPr>
          </a:p>
          <a:p>
            <a:pPr marL="285750" indent="-285750">
              <a:buFont typeface="Courier New" panose="02070309020205020404" pitchFamily="49" charset="0"/>
              <a:buChar char="o"/>
            </a:pPr>
            <a:endParaRPr lang="en-US" dirty="0"/>
          </a:p>
        </p:txBody>
      </p:sp>
      <p:sp>
        <p:nvSpPr>
          <p:cNvPr id="5" name="TextBox 4">
            <a:extLst>
              <a:ext uri="{FF2B5EF4-FFF2-40B4-BE49-F238E27FC236}">
                <a16:creationId xmlns:a16="http://schemas.microsoft.com/office/drawing/2014/main" id="{A50DAFA7-DCA1-4F95-90BC-B5864461EFC2}"/>
              </a:ext>
            </a:extLst>
          </p:cNvPr>
          <p:cNvSpPr txBox="1"/>
          <p:nvPr/>
        </p:nvSpPr>
        <p:spPr>
          <a:xfrm>
            <a:off x="4929118" y="1273516"/>
            <a:ext cx="3657600" cy="2585323"/>
          </a:xfrm>
          <a:prstGeom prst="rect">
            <a:avLst/>
          </a:prstGeom>
          <a:noFill/>
        </p:spPr>
        <p:txBody>
          <a:bodyPr wrap="square" rtlCol="0">
            <a:spAutoFit/>
          </a:bodyPr>
          <a:lstStyle/>
          <a:p>
            <a:pPr algn="ctr"/>
            <a:r>
              <a:rPr lang="en-US" sz="2400" b="1" spc="50" dirty="0">
                <a:ln w="0"/>
                <a:solidFill>
                  <a:schemeClr val="bg2"/>
                </a:solidFill>
                <a:effectLst>
                  <a:innerShdw blurRad="63500" dist="50800" dir="13500000">
                    <a:srgbClr val="000000">
                      <a:alpha val="50000"/>
                    </a:srgbClr>
                  </a:innerShdw>
                </a:effectLst>
                <a:latin typeface="Montserrat" panose="00000500000000000000" pitchFamily="50" charset="0"/>
              </a:rPr>
              <a:t>Resources</a:t>
            </a:r>
          </a:p>
          <a:p>
            <a:endParaRPr lang="en-US" sz="1200" b="1" spc="50" dirty="0">
              <a:ln w="0"/>
              <a:solidFill>
                <a:schemeClr val="bg2"/>
              </a:solidFill>
              <a:effectLst>
                <a:innerShdw blurRad="63500" dist="50800" dir="13500000">
                  <a:srgbClr val="000000">
                    <a:alpha val="50000"/>
                  </a:srgbClr>
                </a:innerShdw>
              </a:effectLst>
              <a:latin typeface="Montserrat" panose="00000500000000000000" pitchFamily="50" charset="0"/>
            </a:endParaRPr>
          </a:p>
          <a:p>
            <a:pPr marL="285750" indent="-285750">
              <a:buFont typeface="Courier New" panose="02070309020205020404" pitchFamily="49" charset="0"/>
              <a:buChar char="o"/>
            </a:pPr>
            <a:r>
              <a:rPr lang="en-US" sz="1600" dirty="0">
                <a:latin typeface="Montserrat" panose="00000500000000000000" pitchFamily="50" charset="0"/>
              </a:rPr>
              <a:t>Teach-In Toolkit &amp; Grab Bags</a:t>
            </a:r>
          </a:p>
          <a:p>
            <a:pPr marL="285750" indent="-285750">
              <a:buFont typeface="Courier New" panose="02070309020205020404" pitchFamily="49" charset="0"/>
              <a:buChar char="o"/>
            </a:pPr>
            <a:r>
              <a:rPr lang="en-US" sz="1600" dirty="0">
                <a:latin typeface="Montserrat" panose="00000500000000000000" pitchFamily="50" charset="0"/>
              </a:rPr>
              <a:t>Earth Challenge Lesson Plans</a:t>
            </a:r>
          </a:p>
          <a:p>
            <a:pPr marL="285750" indent="-285750">
              <a:buFont typeface="Courier New" panose="02070309020205020404" pitchFamily="49" charset="0"/>
              <a:buChar char="o"/>
            </a:pPr>
            <a:r>
              <a:rPr lang="en-US" sz="1600" dirty="0">
                <a:latin typeface="Montserrat" panose="00000500000000000000" pitchFamily="50" charset="0"/>
              </a:rPr>
              <a:t>Audience specific 2020 Menus</a:t>
            </a:r>
          </a:p>
          <a:p>
            <a:pPr marL="285750" indent="-285750">
              <a:buFont typeface="Courier New" panose="02070309020205020404" pitchFamily="49" charset="0"/>
              <a:buChar char="o"/>
            </a:pPr>
            <a:r>
              <a:rPr lang="en-US" sz="1600" dirty="0">
                <a:latin typeface="Montserrat" panose="00000500000000000000" pitchFamily="50" charset="0"/>
              </a:rPr>
              <a:t>Educator Network newsletter</a:t>
            </a:r>
          </a:p>
          <a:p>
            <a:pPr marL="285750" indent="-285750">
              <a:buFont typeface="Courier New" panose="02070309020205020404" pitchFamily="49" charset="0"/>
              <a:buChar char="o"/>
            </a:pPr>
            <a:r>
              <a:rPr lang="en-US" sz="1600" dirty="0">
                <a:latin typeface="Montserrat" panose="00000500000000000000" pitchFamily="50" charset="0"/>
              </a:rPr>
              <a:t>Map and database of Earth Day events around the world</a:t>
            </a:r>
          </a:p>
          <a:p>
            <a:endParaRPr lang="en-US" sz="1600" dirty="0">
              <a:latin typeface="Montserrat" panose="00000500000000000000" pitchFamily="50" charset="0"/>
            </a:endParaRPr>
          </a:p>
          <a:p>
            <a:pPr marL="285750" indent="-285750">
              <a:buFont typeface="Courier New" panose="02070309020205020404" pitchFamily="49" charset="0"/>
              <a:buChar char="o"/>
            </a:pPr>
            <a:endParaRPr lang="en-US" dirty="0"/>
          </a:p>
        </p:txBody>
      </p:sp>
      <p:sp>
        <p:nvSpPr>
          <p:cNvPr id="6" name="Right Triangle 5">
            <a:extLst>
              <a:ext uri="{FF2B5EF4-FFF2-40B4-BE49-F238E27FC236}">
                <a16:creationId xmlns:a16="http://schemas.microsoft.com/office/drawing/2014/main" id="{1F4D99FA-E1EE-4B80-A70F-2E4923ED9FE7}"/>
              </a:ext>
            </a:extLst>
          </p:cNvPr>
          <p:cNvSpPr/>
          <p:nvPr/>
        </p:nvSpPr>
        <p:spPr>
          <a:xfrm rot="5400000" flipH="1">
            <a:off x="4333837" y="8313"/>
            <a:ext cx="640098" cy="9307774"/>
          </a:xfrm>
          <a:prstGeom prst="rtTriangl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a:extLst>
              <a:ext uri="{FF2B5EF4-FFF2-40B4-BE49-F238E27FC236}">
                <a16:creationId xmlns:a16="http://schemas.microsoft.com/office/drawing/2014/main" id="{B1B56B75-8405-4C6E-8E84-46997B346E56}"/>
              </a:ext>
            </a:extLst>
          </p:cNvPr>
          <p:cNvSpPr/>
          <p:nvPr/>
        </p:nvSpPr>
        <p:spPr>
          <a:xfrm rot="16200000">
            <a:off x="4170064" y="25093"/>
            <a:ext cx="640098" cy="9307774"/>
          </a:xfrm>
          <a:prstGeom prst="rtTriangl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4405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328103" y="159950"/>
            <a:ext cx="85206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sz="3600" dirty="0"/>
              <a:t>Thank You! &amp; Questions?</a:t>
            </a:r>
            <a:endParaRPr sz="3600" dirty="0"/>
          </a:p>
        </p:txBody>
      </p:sp>
      <p:sp>
        <p:nvSpPr>
          <p:cNvPr id="125" name="Shape 125"/>
          <p:cNvSpPr txBox="1">
            <a:spLocks noGrp="1"/>
          </p:cNvSpPr>
          <p:nvPr>
            <p:ph type="body" idx="1"/>
          </p:nvPr>
        </p:nvSpPr>
        <p:spPr>
          <a:xfrm>
            <a:off x="270757" y="843411"/>
            <a:ext cx="8520600" cy="3569700"/>
          </a:xfrm>
          <a:prstGeom prst="rect">
            <a:avLst/>
          </a:prstGeom>
        </p:spPr>
        <p:txBody>
          <a:bodyPr spcFirstLastPara="1" wrap="square" lIns="91425" tIns="91425" rIns="91425" bIns="91425" anchor="t" anchorCtr="0">
            <a:noAutofit/>
          </a:bodyPr>
          <a:lstStyle/>
          <a:p>
            <a:pPr marL="0" lvl="0" indent="0" algn="ctr">
              <a:spcAft>
                <a:spcPts val="0"/>
              </a:spcAft>
              <a:buNone/>
            </a:pPr>
            <a:r>
              <a:rPr lang="en" b="1" dirty="0">
                <a:solidFill>
                  <a:schemeClr val="tx1"/>
                </a:solidFill>
              </a:rPr>
              <a:t>Contact</a:t>
            </a:r>
            <a:endParaRPr b="1" dirty="0">
              <a:solidFill>
                <a:schemeClr val="tx1"/>
              </a:solidFill>
            </a:endParaRPr>
          </a:p>
          <a:p>
            <a:pPr marL="0" lvl="0" indent="0" algn="ctr" rtl="0">
              <a:spcAft>
                <a:spcPts val="0"/>
              </a:spcAft>
              <a:buNone/>
            </a:pPr>
            <a:r>
              <a:rPr lang="en" u="sng" dirty="0">
                <a:solidFill>
                  <a:schemeClr val="bg2">
                    <a:lumMod val="75000"/>
                  </a:schemeClr>
                </a:solidFill>
                <a:hlinkClick r:id="rId3">
                  <a:extLst>
                    <a:ext uri="{A12FA001-AC4F-418D-AE19-62706E023703}">
                      <ahyp:hlinkClr xmlns:ahyp="http://schemas.microsoft.com/office/drawing/2018/hyperlinkcolor" val="tx"/>
                    </a:ext>
                  </a:extLst>
                </a:hlinkClick>
              </a:rPr>
              <a:t>Ritchie@earthday.org</a:t>
            </a:r>
            <a:endParaRPr lang="en" u="sng" dirty="0">
              <a:solidFill>
                <a:schemeClr val="bg2">
                  <a:lumMod val="75000"/>
                </a:schemeClr>
              </a:solidFill>
            </a:endParaRPr>
          </a:p>
          <a:p>
            <a:pPr marL="0" lvl="0" indent="0" algn="ctr" rtl="0">
              <a:spcAft>
                <a:spcPts val="0"/>
              </a:spcAft>
              <a:buNone/>
            </a:pPr>
            <a:r>
              <a:rPr lang="en" u="sng" dirty="0">
                <a:solidFill>
                  <a:schemeClr val="bg2">
                    <a:lumMod val="75000"/>
                  </a:schemeClr>
                </a:solidFill>
              </a:rPr>
              <a:t>Heeschen@earthday.org</a:t>
            </a:r>
            <a:endParaRPr dirty="0">
              <a:solidFill>
                <a:schemeClr val="bg2">
                  <a:lumMod val="75000"/>
                </a:schemeClr>
              </a:solidFill>
            </a:endParaRPr>
          </a:p>
          <a:p>
            <a:pPr marL="0" lvl="0" indent="0" algn="ctr">
              <a:spcBef>
                <a:spcPts val="1600"/>
              </a:spcBef>
              <a:spcAft>
                <a:spcPts val="0"/>
              </a:spcAft>
              <a:buNone/>
            </a:pPr>
            <a:endParaRPr lang="en" sz="200" b="1" dirty="0"/>
          </a:p>
          <a:p>
            <a:pPr marL="0" lvl="0" indent="0" algn="ctr">
              <a:spcBef>
                <a:spcPts val="1600"/>
              </a:spcBef>
              <a:spcAft>
                <a:spcPts val="0"/>
              </a:spcAft>
              <a:buNone/>
            </a:pPr>
            <a:r>
              <a:rPr lang="en" b="1" dirty="0">
                <a:solidFill>
                  <a:schemeClr val="tx1"/>
                </a:solidFill>
              </a:rPr>
              <a:t>Connect</a:t>
            </a:r>
            <a:endParaRPr b="1" dirty="0">
              <a:solidFill>
                <a:schemeClr val="tx1"/>
              </a:solidFill>
            </a:endParaRPr>
          </a:p>
          <a:p>
            <a:pPr marL="0" lvl="0" indent="0" algn="ctr" rtl="0">
              <a:spcBef>
                <a:spcPts val="0"/>
              </a:spcBef>
              <a:spcAft>
                <a:spcPts val="0"/>
              </a:spcAft>
              <a:buNone/>
            </a:pPr>
            <a:r>
              <a:rPr lang="en" u="sng" dirty="0">
                <a:solidFill>
                  <a:schemeClr val="bg2">
                    <a:lumMod val="75000"/>
                  </a:schemeClr>
                </a:solidFill>
                <a:hlinkClick r:id="rId4">
                  <a:extLst>
                    <a:ext uri="{A12FA001-AC4F-418D-AE19-62706E023703}">
                      <ahyp:hlinkClr xmlns:ahyp="http://schemas.microsoft.com/office/drawing/2018/hyperlinkcolor" val="tx"/>
                    </a:ext>
                  </a:extLst>
                </a:hlinkClick>
              </a:rPr>
              <a:t>www.earthday.org</a:t>
            </a:r>
            <a:r>
              <a:rPr lang="en" dirty="0">
                <a:solidFill>
                  <a:schemeClr val="bg2">
                    <a:lumMod val="75000"/>
                  </a:schemeClr>
                </a:solidFill>
              </a:rPr>
              <a:t> </a:t>
            </a:r>
            <a:endParaRPr dirty="0">
              <a:solidFill>
                <a:schemeClr val="bg2">
                  <a:lumMod val="75000"/>
                </a:schemeClr>
              </a:solidFill>
            </a:endParaRPr>
          </a:p>
          <a:p>
            <a:pPr marL="0" lvl="0" indent="0" algn="ctr" rtl="0">
              <a:spcBef>
                <a:spcPts val="0"/>
              </a:spcBef>
              <a:spcAft>
                <a:spcPts val="0"/>
              </a:spcAft>
              <a:buNone/>
            </a:pPr>
            <a:endParaRPr lang="en" dirty="0">
              <a:latin typeface="+mj-lt"/>
            </a:endParaRPr>
          </a:p>
          <a:p>
            <a:pPr marL="285750" lvl="0" indent="-285750" algn="ctr" rtl="0">
              <a:spcBef>
                <a:spcPts val="0"/>
              </a:spcBef>
              <a:spcAft>
                <a:spcPts val="0"/>
              </a:spcAft>
              <a:buFont typeface="Wingdings" panose="05000000000000000000" pitchFamily="2" charset="2"/>
              <a:buChar char="ü"/>
            </a:pPr>
            <a:r>
              <a:rPr lang="en" dirty="0">
                <a:solidFill>
                  <a:schemeClr val="tx1"/>
                </a:solidFill>
                <a:latin typeface="+mj-lt"/>
              </a:rPr>
              <a:t>Subscribe to the </a:t>
            </a:r>
            <a:r>
              <a:rPr lang="en-US" dirty="0">
                <a:solidFill>
                  <a:schemeClr val="tx1"/>
                </a:solidFill>
                <a:latin typeface="+mj-lt"/>
              </a:rPr>
              <a:t>Newsletter</a:t>
            </a:r>
            <a:endParaRPr dirty="0">
              <a:solidFill>
                <a:schemeClr val="tx1"/>
              </a:solidFill>
              <a:latin typeface="+mj-lt"/>
            </a:endParaRPr>
          </a:p>
          <a:p>
            <a:pPr marL="285750" lvl="0" indent="-285750" algn="ctr" rtl="0">
              <a:spcBef>
                <a:spcPts val="0"/>
              </a:spcBef>
              <a:spcAft>
                <a:spcPts val="0"/>
              </a:spcAft>
              <a:buFont typeface="Wingdings" panose="05000000000000000000" pitchFamily="2" charset="2"/>
              <a:buChar char="ü"/>
            </a:pPr>
            <a:r>
              <a:rPr lang="en" dirty="0">
                <a:solidFill>
                  <a:schemeClr val="tx1"/>
                </a:solidFill>
                <a:latin typeface="+mj-lt"/>
              </a:rPr>
              <a:t>Register your events- Billion Acts of Green!</a:t>
            </a:r>
            <a:endParaRPr dirty="0">
              <a:solidFill>
                <a:schemeClr val="tx1"/>
              </a:solidFill>
              <a:latin typeface="+mj-lt"/>
            </a:endParaRPr>
          </a:p>
          <a:p>
            <a:pPr marL="285750" indent="-285750" algn="ctr">
              <a:buFont typeface="Wingdings" panose="05000000000000000000" pitchFamily="2" charset="2"/>
              <a:buChar char="ü"/>
            </a:pPr>
            <a:r>
              <a:rPr lang="en" dirty="0">
                <a:solidFill>
                  <a:schemeClr val="tx1"/>
                </a:solidFill>
                <a:highlight>
                  <a:srgbClr val="FFFFFF"/>
                </a:highlight>
                <a:latin typeface="+mj-lt"/>
                <a:ea typeface="Calibri"/>
                <a:cs typeface="Calibri"/>
                <a:sym typeface="Calibri"/>
              </a:rPr>
              <a:t>Follow us on Social Media!</a:t>
            </a:r>
          </a:p>
          <a:p>
            <a:pPr marL="0" lvl="0" indent="0" rtl="0">
              <a:lnSpc>
                <a:spcPct val="100000"/>
              </a:lnSpc>
              <a:spcBef>
                <a:spcPts val="0"/>
              </a:spcBef>
              <a:spcAft>
                <a:spcPts val="0"/>
              </a:spcAft>
              <a:buClr>
                <a:schemeClr val="dk1"/>
              </a:buClr>
              <a:buSzPts val="1100"/>
              <a:buFont typeface="Arial"/>
              <a:buNone/>
            </a:pPr>
            <a:endParaRPr dirty="0">
              <a:solidFill>
                <a:schemeClr val="dk1"/>
              </a:solidFill>
              <a:latin typeface="Calibri"/>
              <a:ea typeface="Calibri"/>
              <a:cs typeface="Calibri"/>
              <a:sym typeface="Calibri"/>
            </a:endParaRPr>
          </a:p>
          <a:p>
            <a:pPr marL="0" lvl="0" indent="0" rtl="0">
              <a:lnSpc>
                <a:spcPct val="100000"/>
              </a:lnSpc>
              <a:spcBef>
                <a:spcPts val="0"/>
              </a:spcBef>
              <a:spcAft>
                <a:spcPts val="0"/>
              </a:spcAft>
              <a:buClr>
                <a:schemeClr val="dk1"/>
              </a:buClr>
              <a:buSzPts val="1100"/>
              <a:buFont typeface="Arial"/>
              <a:buNone/>
            </a:pPr>
            <a:endParaRPr dirty="0"/>
          </a:p>
        </p:txBody>
      </p:sp>
      <p:pic>
        <p:nvPicPr>
          <p:cNvPr id="126" name="Shape 126"/>
          <p:cNvPicPr preferRelativeResize="0"/>
          <p:nvPr/>
        </p:nvPicPr>
        <p:blipFill>
          <a:blip r:embed="rId5">
            <a:alphaModFix/>
          </a:blip>
          <a:stretch>
            <a:fillRect/>
          </a:stretch>
        </p:blipFill>
        <p:spPr>
          <a:xfrm>
            <a:off x="6989550" y="1192991"/>
            <a:ext cx="1933775" cy="3038775"/>
          </a:xfrm>
          <a:prstGeom prst="rect">
            <a:avLst/>
          </a:prstGeom>
          <a:noFill/>
          <a:ln>
            <a:noFill/>
          </a:ln>
        </p:spPr>
      </p:pic>
      <p:pic>
        <p:nvPicPr>
          <p:cNvPr id="127" name="Shape 127"/>
          <p:cNvPicPr preferRelativeResize="0"/>
          <p:nvPr/>
        </p:nvPicPr>
        <p:blipFill>
          <a:blip r:embed="rId6">
            <a:alphaModFix/>
          </a:blip>
          <a:stretch>
            <a:fillRect/>
          </a:stretch>
        </p:blipFill>
        <p:spPr>
          <a:xfrm>
            <a:off x="220675" y="1192965"/>
            <a:ext cx="1933775" cy="3038801"/>
          </a:xfrm>
          <a:prstGeom prst="rect">
            <a:avLst/>
          </a:prstGeom>
          <a:noFill/>
          <a:ln>
            <a:noFill/>
          </a:ln>
        </p:spPr>
      </p:pic>
      <p:pic>
        <p:nvPicPr>
          <p:cNvPr id="4098" name="Picture 2" descr="Image result for facebook icon">
            <a:extLst>
              <a:ext uri="{FF2B5EF4-FFF2-40B4-BE49-F238E27FC236}">
                <a16:creationId xmlns:a16="http://schemas.microsoft.com/office/drawing/2014/main" id="{45546AFB-6FAB-44AD-9963-F28100EC7C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79417" y="4300089"/>
            <a:ext cx="567696" cy="56769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instagram icon">
            <a:extLst>
              <a:ext uri="{FF2B5EF4-FFF2-40B4-BE49-F238E27FC236}">
                <a16:creationId xmlns:a16="http://schemas.microsoft.com/office/drawing/2014/main" id="{370EF8A4-AB59-4525-A6E9-D0969153B7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47209" y="4300089"/>
            <a:ext cx="567696" cy="56769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twitter icon">
            <a:extLst>
              <a:ext uri="{FF2B5EF4-FFF2-40B4-BE49-F238E27FC236}">
                <a16:creationId xmlns:a16="http://schemas.microsoft.com/office/drawing/2014/main" id="{72510705-E6C4-4940-B3C9-BF9127EC1D6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15001" y="4300089"/>
            <a:ext cx="567696" cy="5676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10" name="Rectangle 9">
            <a:extLst>
              <a:ext uri="{FF2B5EF4-FFF2-40B4-BE49-F238E27FC236}">
                <a16:creationId xmlns:a16="http://schemas.microsoft.com/office/drawing/2014/main" id="{D4ADF111-76F9-41EA-821D-89E6931F4AB2}"/>
              </a:ext>
            </a:extLst>
          </p:cNvPr>
          <p:cNvSpPr/>
          <p:nvPr/>
        </p:nvSpPr>
        <p:spPr>
          <a:xfrm>
            <a:off x="3347970" y="3278951"/>
            <a:ext cx="6254983" cy="1127051"/>
          </a:xfrm>
          <a:prstGeom prst="rect">
            <a:avLst/>
          </a:prstGeom>
          <a:solidFill>
            <a:schemeClr val="bg2">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FD55A8D-5537-4C77-8EDF-67E332E91A1C}"/>
              </a:ext>
            </a:extLst>
          </p:cNvPr>
          <p:cNvSpPr/>
          <p:nvPr/>
        </p:nvSpPr>
        <p:spPr>
          <a:xfrm>
            <a:off x="-344553" y="1454789"/>
            <a:ext cx="5818254" cy="1127051"/>
          </a:xfrm>
          <a:prstGeom prst="rect">
            <a:avLst/>
          </a:prstGeom>
          <a:solidFill>
            <a:schemeClr val="bg2">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6D4FE87D-17B0-47EA-96E3-8381CA24A374}"/>
              </a:ext>
            </a:extLst>
          </p:cNvPr>
          <p:cNvSpPr>
            <a:spLocks noGrp="1"/>
          </p:cNvSpPr>
          <p:nvPr>
            <p:ph type="title"/>
          </p:nvPr>
        </p:nvSpPr>
        <p:spPr>
          <a:xfrm>
            <a:off x="2718338" y="160677"/>
            <a:ext cx="3396111" cy="572700"/>
          </a:xfrm>
        </p:spPr>
        <p:txBody>
          <a:bodyPr/>
          <a:lstStyle/>
          <a:p>
            <a:pPr algn="ctr"/>
            <a:r>
              <a:rPr lang="en-US" sz="3600" dirty="0">
                <a:latin typeface="Montserrat SemiBold" panose="00000700000000000000" pitchFamily="50" charset="0"/>
              </a:rPr>
              <a:t>Introductions</a:t>
            </a:r>
          </a:p>
        </p:txBody>
      </p:sp>
      <p:sp>
        <p:nvSpPr>
          <p:cNvPr id="13" name="Text Placeholder 3">
            <a:extLst>
              <a:ext uri="{FF2B5EF4-FFF2-40B4-BE49-F238E27FC236}">
                <a16:creationId xmlns:a16="http://schemas.microsoft.com/office/drawing/2014/main" id="{ED8B807F-AC0E-4DAF-AAED-85E6EE63EFAC}"/>
              </a:ext>
            </a:extLst>
          </p:cNvPr>
          <p:cNvSpPr>
            <a:spLocks noGrp="1"/>
          </p:cNvSpPr>
          <p:nvPr>
            <p:ph type="body" idx="1"/>
          </p:nvPr>
        </p:nvSpPr>
        <p:spPr>
          <a:xfrm>
            <a:off x="2672769" y="1584458"/>
            <a:ext cx="2576845" cy="867711"/>
          </a:xfrm>
          <a:noFill/>
        </p:spPr>
        <p:txBody>
          <a:bodyPr/>
          <a:lstStyle/>
          <a:p>
            <a:pPr marL="139700" indent="0">
              <a:buNone/>
            </a:pPr>
            <a:r>
              <a:rPr lang="en-US" sz="1600" b="1" dirty="0">
                <a:solidFill>
                  <a:schemeClr val="tx1"/>
                </a:solidFill>
                <a:latin typeface="Montserrat SemiBold" panose="00000700000000000000" pitchFamily="50" charset="0"/>
              </a:rPr>
              <a:t>Tracey Ritchie</a:t>
            </a:r>
          </a:p>
          <a:p>
            <a:pPr marL="139700" indent="0">
              <a:buNone/>
            </a:pPr>
            <a:r>
              <a:rPr lang="en-US" sz="1600" b="1" dirty="0">
                <a:solidFill>
                  <a:schemeClr val="tx1"/>
                </a:solidFill>
                <a:latin typeface="Montserrat SemiBold" panose="00000700000000000000" pitchFamily="50" charset="0"/>
              </a:rPr>
              <a:t>Director of Education</a:t>
            </a:r>
          </a:p>
        </p:txBody>
      </p:sp>
      <p:sp>
        <p:nvSpPr>
          <p:cNvPr id="14" name="Text Placeholder 4">
            <a:extLst>
              <a:ext uri="{FF2B5EF4-FFF2-40B4-BE49-F238E27FC236}">
                <a16:creationId xmlns:a16="http://schemas.microsoft.com/office/drawing/2014/main" id="{0265DE1B-3552-4AA5-92F1-652226A7A077}"/>
              </a:ext>
            </a:extLst>
          </p:cNvPr>
          <p:cNvSpPr txBox="1">
            <a:spLocks/>
          </p:cNvSpPr>
          <p:nvPr/>
        </p:nvSpPr>
        <p:spPr>
          <a:xfrm>
            <a:off x="3325745" y="3526027"/>
            <a:ext cx="2767333" cy="86771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39700" algn="r"/>
            <a:r>
              <a:rPr lang="en-US" sz="1600" b="1">
                <a:latin typeface="Montserrat SemiBold" panose="00000700000000000000" pitchFamily="50" charset="0"/>
              </a:rPr>
              <a:t>Kira Heeschen</a:t>
            </a:r>
          </a:p>
          <a:p>
            <a:pPr marL="139700" algn="r"/>
            <a:r>
              <a:rPr lang="en-US" sz="1600" b="1">
                <a:latin typeface="Montserrat SemiBold" panose="00000700000000000000" pitchFamily="50" charset="0"/>
              </a:rPr>
              <a:t>Education Coordinator</a:t>
            </a:r>
            <a:endParaRPr lang="en-US" sz="1600" b="1" dirty="0">
              <a:latin typeface="Montserrat SemiBold" panose="00000700000000000000" pitchFamily="50" charset="0"/>
            </a:endParaRPr>
          </a:p>
        </p:txBody>
      </p:sp>
      <p:pic>
        <p:nvPicPr>
          <p:cNvPr id="15" name="Picture 14">
            <a:extLst>
              <a:ext uri="{FF2B5EF4-FFF2-40B4-BE49-F238E27FC236}">
                <a16:creationId xmlns:a16="http://schemas.microsoft.com/office/drawing/2014/main" id="{C157F6CA-142B-4B2D-AA58-7C37FAB18CDD}"/>
              </a:ext>
            </a:extLst>
          </p:cNvPr>
          <p:cNvPicPr>
            <a:picLocks noChangeAspect="1"/>
          </p:cNvPicPr>
          <p:nvPr/>
        </p:nvPicPr>
        <p:blipFill>
          <a:blip r:embed="rId3"/>
          <a:stretch>
            <a:fillRect/>
          </a:stretch>
        </p:blipFill>
        <p:spPr>
          <a:xfrm>
            <a:off x="212420" y="584664"/>
            <a:ext cx="2456120" cy="4368620"/>
          </a:xfrm>
          <a:prstGeom prst="rect">
            <a:avLst/>
          </a:prstGeom>
        </p:spPr>
      </p:pic>
      <p:pic>
        <p:nvPicPr>
          <p:cNvPr id="16" name="Picture 2" descr="https://scontent-iad3-1.xx.fbcdn.net/v/t1.15752-9/69524161_2424115274502707_7109728659518259200_n.jpg?_nc_cat=101&amp;_nc_oc=AQndep1WfUZbO6QQRJ0FTxImQ11taoVIz1SKlERZnMA7ZaPJGAkuFhBJMrzOdXMQ-EI&amp;_nc_ht=scontent-iad3-1.xx&amp;oh=3e215a88ea5caa975781695a5e01754c&amp;oe=5E33444C">
            <a:extLst>
              <a:ext uri="{FF2B5EF4-FFF2-40B4-BE49-F238E27FC236}">
                <a16:creationId xmlns:a16="http://schemas.microsoft.com/office/drawing/2014/main" id="{7690F223-714E-40B6-AE34-B9CE747CE0C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95000"/>
                    </a14:imgEffect>
                    <a14:imgEffect>
                      <a14:brightnessContrast bright="10000" contrast="-2000"/>
                    </a14:imgEffect>
                  </a14:imgLayer>
                </a14:imgProps>
              </a:ext>
              <a:ext uri="{28A0092B-C50C-407E-A947-70E740481C1C}">
                <a14:useLocalDpi xmlns:a14="http://schemas.microsoft.com/office/drawing/2010/main" val="0"/>
              </a:ext>
            </a:extLst>
          </a:blip>
          <a:srcRect l="11037" r="4501"/>
          <a:stretch/>
        </p:blipFill>
        <p:spPr bwMode="auto">
          <a:xfrm>
            <a:off x="6164247" y="584664"/>
            <a:ext cx="2767333" cy="43686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Montserrat SemiBold" panose="00000700000000000000" pitchFamily="50" charset="0"/>
              </a:rPr>
              <a:t>Today’s Agenda</a:t>
            </a:r>
            <a:endParaRPr dirty="0">
              <a:latin typeface="Montserrat SemiBold" panose="00000700000000000000" pitchFamily="50" charset="0"/>
            </a:endParaRPr>
          </a:p>
        </p:txBody>
      </p:sp>
      <p:sp>
        <p:nvSpPr>
          <p:cNvPr id="75" name="Google Shape;75;p15"/>
          <p:cNvSpPr txBox="1">
            <a:spLocks noGrp="1"/>
          </p:cNvSpPr>
          <p:nvPr>
            <p:ph type="body" idx="1"/>
          </p:nvPr>
        </p:nvSpPr>
        <p:spPr>
          <a:xfrm>
            <a:off x="97601" y="1423650"/>
            <a:ext cx="3606913" cy="2859397"/>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Clr>
                <a:srgbClr val="000000"/>
              </a:buClr>
              <a:buSzPts val="1800"/>
              <a:buAutoNum type="arabicPeriod"/>
            </a:pPr>
            <a:r>
              <a:rPr lang="en" dirty="0">
                <a:solidFill>
                  <a:srgbClr val="000000"/>
                </a:solidFill>
                <a:latin typeface="Montserrat" panose="00000500000000000000" pitchFamily="50" charset="0"/>
              </a:rPr>
              <a:t>History of Earth Day</a:t>
            </a:r>
            <a:endParaRPr dirty="0">
              <a:solidFill>
                <a:srgbClr val="000000"/>
              </a:solidFill>
              <a:latin typeface="Montserrat" panose="00000500000000000000" pitchFamily="50" charset="0"/>
            </a:endParaRPr>
          </a:p>
          <a:p>
            <a:pPr marL="457200" lvl="0" indent="-342900" algn="l" rtl="0">
              <a:lnSpc>
                <a:spcPct val="150000"/>
              </a:lnSpc>
              <a:spcBef>
                <a:spcPts val="0"/>
              </a:spcBef>
              <a:spcAft>
                <a:spcPts val="0"/>
              </a:spcAft>
              <a:buClr>
                <a:srgbClr val="000000"/>
              </a:buClr>
              <a:buSzPts val="1800"/>
              <a:buAutoNum type="arabicPeriod"/>
            </a:pPr>
            <a:r>
              <a:rPr lang="en" dirty="0">
                <a:solidFill>
                  <a:srgbClr val="000000"/>
                </a:solidFill>
                <a:latin typeface="Montserrat" panose="00000500000000000000" pitchFamily="50" charset="0"/>
              </a:rPr>
              <a:t>2020 - Our 50th Anniversary! </a:t>
            </a:r>
            <a:endParaRPr dirty="0">
              <a:solidFill>
                <a:srgbClr val="000000"/>
              </a:solidFill>
              <a:latin typeface="Montserrat" panose="00000500000000000000" pitchFamily="50" charset="0"/>
            </a:endParaRPr>
          </a:p>
          <a:p>
            <a:pPr marL="457200" lvl="0" indent="-342900" algn="l" rtl="0">
              <a:lnSpc>
                <a:spcPct val="150000"/>
              </a:lnSpc>
              <a:spcBef>
                <a:spcPts val="0"/>
              </a:spcBef>
              <a:spcAft>
                <a:spcPts val="0"/>
              </a:spcAft>
              <a:buClr>
                <a:srgbClr val="000000"/>
              </a:buClr>
              <a:buSzPts val="1800"/>
              <a:buAutoNum type="arabicPeriod"/>
            </a:pPr>
            <a:r>
              <a:rPr lang="en" dirty="0">
                <a:solidFill>
                  <a:srgbClr val="000000"/>
                </a:solidFill>
                <a:latin typeface="Montserrat" panose="00000500000000000000" pitchFamily="50" charset="0"/>
              </a:rPr>
              <a:t>Teach-In overview</a:t>
            </a:r>
            <a:endParaRPr dirty="0">
              <a:solidFill>
                <a:srgbClr val="000000"/>
              </a:solidFill>
              <a:latin typeface="Montserrat" panose="00000500000000000000" pitchFamily="50" charset="0"/>
            </a:endParaRPr>
          </a:p>
          <a:p>
            <a:pPr marL="457200" lvl="0" indent="-342900" algn="l" rtl="0">
              <a:lnSpc>
                <a:spcPct val="150000"/>
              </a:lnSpc>
              <a:spcBef>
                <a:spcPts val="0"/>
              </a:spcBef>
              <a:spcAft>
                <a:spcPts val="0"/>
              </a:spcAft>
              <a:buClr>
                <a:srgbClr val="000000"/>
              </a:buClr>
              <a:buSzPts val="1800"/>
              <a:buAutoNum type="arabicPeriod"/>
            </a:pPr>
            <a:r>
              <a:rPr lang="en" dirty="0">
                <a:solidFill>
                  <a:srgbClr val="000000"/>
                </a:solidFill>
                <a:latin typeface="Montserrat" panose="00000500000000000000" pitchFamily="50" charset="0"/>
              </a:rPr>
              <a:t>Planning simulation</a:t>
            </a:r>
            <a:endParaRPr dirty="0">
              <a:solidFill>
                <a:srgbClr val="000000"/>
              </a:solidFill>
              <a:latin typeface="Montserrat" panose="00000500000000000000" pitchFamily="50" charset="0"/>
            </a:endParaRPr>
          </a:p>
          <a:p>
            <a:pPr marL="457200" lvl="0" indent="-342900" algn="l" rtl="0">
              <a:lnSpc>
                <a:spcPct val="150000"/>
              </a:lnSpc>
              <a:spcBef>
                <a:spcPts val="0"/>
              </a:spcBef>
              <a:spcAft>
                <a:spcPts val="0"/>
              </a:spcAft>
              <a:buClr>
                <a:srgbClr val="000000"/>
              </a:buClr>
              <a:buSzPts val="1800"/>
              <a:buAutoNum type="arabicPeriod"/>
            </a:pPr>
            <a:r>
              <a:rPr lang="en" dirty="0">
                <a:solidFill>
                  <a:srgbClr val="000000"/>
                </a:solidFill>
                <a:latin typeface="Montserrat" panose="00000500000000000000" pitchFamily="50" charset="0"/>
              </a:rPr>
              <a:t>Group share</a:t>
            </a:r>
            <a:endParaRPr dirty="0">
              <a:solidFill>
                <a:srgbClr val="000000"/>
              </a:solidFill>
              <a:latin typeface="Montserrat" panose="00000500000000000000" pitchFamily="50" charset="0"/>
            </a:endParaRPr>
          </a:p>
        </p:txBody>
      </p:sp>
      <p:pic>
        <p:nvPicPr>
          <p:cNvPr id="5" name="Picture 4" descr="Related image">
            <a:extLst>
              <a:ext uri="{FF2B5EF4-FFF2-40B4-BE49-F238E27FC236}">
                <a16:creationId xmlns:a16="http://schemas.microsoft.com/office/drawing/2014/main" id="{44F0DC64-4B0D-43C0-8DE3-66AF5BC26A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0415" y="217511"/>
            <a:ext cx="5653585" cy="4708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186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30" name="Rectangle 29">
            <a:extLst>
              <a:ext uri="{FF2B5EF4-FFF2-40B4-BE49-F238E27FC236}">
                <a16:creationId xmlns:a16="http://schemas.microsoft.com/office/drawing/2014/main" id="{F5608F53-8753-4326-9ACD-0C0968804EAE}"/>
              </a:ext>
            </a:extLst>
          </p:cNvPr>
          <p:cNvSpPr/>
          <p:nvPr/>
        </p:nvSpPr>
        <p:spPr>
          <a:xfrm>
            <a:off x="3521121" y="3303267"/>
            <a:ext cx="5622879" cy="150074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Shape 81">
            <a:extLst>
              <a:ext uri="{FF2B5EF4-FFF2-40B4-BE49-F238E27FC236}">
                <a16:creationId xmlns:a16="http://schemas.microsoft.com/office/drawing/2014/main" id="{CED6A155-EB6F-4893-9E63-CF02ABA91471}"/>
              </a:ext>
            </a:extLst>
          </p:cNvPr>
          <p:cNvSpPr txBox="1">
            <a:spLocks/>
          </p:cNvSpPr>
          <p:nvPr/>
        </p:nvSpPr>
        <p:spPr>
          <a:xfrm>
            <a:off x="3739489" y="3303267"/>
            <a:ext cx="5336275" cy="1260783"/>
          </a:xfrm>
          <a:prstGeom prst="rect">
            <a:avLst/>
          </a:prstGeom>
          <a:noFill/>
          <a:ln>
            <a:noFill/>
          </a:ln>
        </p:spPr>
        <p:txBody>
          <a:bodyPr spcFirstLastPara="1" vert="horz" wrap="square" lIns="91440" tIns="45720" rIns="91440" bIns="45720" rtlCol="0" anchor="t" anchorCtr="0">
            <a:normAutofit fontScale="25000" lnSpcReduction="2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3"/>
              </a:buClr>
              <a:buSzPts val="1800"/>
              <a:buFont typeface="Proxima Nova"/>
              <a:buChar char="●"/>
              <a:defRPr sz="1800" b="0" i="0" u="none" strike="noStrike" cap="none">
                <a:solidFill>
                  <a:schemeClr val="accent3"/>
                </a:solidFill>
                <a:latin typeface="Proxima Nova"/>
                <a:ea typeface="Proxima Nova"/>
                <a:cs typeface="Proxima Nova"/>
                <a:sym typeface="Proxima Nova"/>
              </a:defRPr>
            </a:lvl1pPr>
            <a:lvl2pPr marL="914400" marR="0" lvl="1"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2pPr>
            <a:lvl3pPr marL="1371600" marR="0" lvl="2"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3pPr>
            <a:lvl4pPr marL="1828800" marR="0" lvl="3"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4pPr>
            <a:lvl5pPr marL="2286000" marR="0" lvl="4"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5pPr>
            <a:lvl6pPr marL="2743200" marR="0" lvl="5"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6pPr>
            <a:lvl7pPr marL="3200400" marR="0" lvl="6"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7pPr>
            <a:lvl8pPr marL="3657600" marR="0" lvl="7"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8pPr>
            <a:lvl9pPr marL="4114800" marR="0" lvl="8" indent="-317500" algn="l" rtl="0">
              <a:lnSpc>
                <a:spcPct val="115000"/>
              </a:lnSpc>
              <a:spcBef>
                <a:spcPts val="1600"/>
              </a:spcBef>
              <a:spcAft>
                <a:spcPts val="160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9pPr>
          </a:lstStyle>
          <a:p>
            <a:pPr marL="0" indent="0">
              <a:lnSpc>
                <a:spcPct val="90000"/>
              </a:lnSpc>
              <a:spcBef>
                <a:spcPts val="1000"/>
              </a:spcBef>
              <a:buClr>
                <a:schemeClr val="dk1"/>
              </a:buClr>
              <a:buSzPts val="1100"/>
              <a:buFont typeface="Proxima Nova"/>
              <a:buNone/>
            </a:pPr>
            <a:endParaRPr lang="en-US" sz="2400" kern="1200" dirty="0">
              <a:solidFill>
                <a:schemeClr val="tx1"/>
              </a:solidFill>
              <a:effectLst>
                <a:outerShdw blurRad="38100" dist="38100" dir="2700000" algn="tl">
                  <a:srgbClr val="000000">
                    <a:alpha val="43137"/>
                  </a:srgbClr>
                </a:outerShdw>
              </a:effectLst>
              <a:latin typeface="Montserrat" panose="00000500000000000000" pitchFamily="50" charset="0"/>
              <a:ea typeface="+mn-ea"/>
              <a:cs typeface="+mn-cs"/>
            </a:endParaRPr>
          </a:p>
          <a:p>
            <a:pPr marL="0" indent="0">
              <a:lnSpc>
                <a:spcPct val="90000"/>
              </a:lnSpc>
              <a:spcBef>
                <a:spcPts val="1000"/>
              </a:spcBef>
              <a:buClr>
                <a:schemeClr val="dk1"/>
              </a:buClr>
              <a:buSzPts val="1100"/>
              <a:buNone/>
            </a:pPr>
            <a:r>
              <a:rPr lang="en-US" sz="16000" b="1" kern="1200" dirty="0">
                <a:solidFill>
                  <a:schemeClr val="bg1"/>
                </a:solidFill>
                <a:effectLst>
                  <a:outerShdw blurRad="38100" dist="38100" dir="2700000" algn="tl">
                    <a:srgbClr val="000000">
                      <a:alpha val="43137"/>
                    </a:srgbClr>
                  </a:outerShdw>
                </a:effectLst>
                <a:latin typeface="Montserrat SemiBold" panose="00000700000000000000" pitchFamily="50" charset="0"/>
                <a:sym typeface="Calibri"/>
              </a:rPr>
              <a:t>The First Earth Day</a:t>
            </a:r>
          </a:p>
          <a:p>
            <a:pPr marL="0" indent="0" algn="r">
              <a:lnSpc>
                <a:spcPct val="90000"/>
              </a:lnSpc>
              <a:spcBef>
                <a:spcPts val="1000"/>
              </a:spcBef>
              <a:buClr>
                <a:schemeClr val="dk1"/>
              </a:buClr>
              <a:buSzPts val="1100"/>
              <a:buFont typeface="Proxima Nova"/>
              <a:buNone/>
            </a:pPr>
            <a:r>
              <a:rPr lang="en-US" sz="7200" kern="1200" dirty="0">
                <a:solidFill>
                  <a:schemeClr val="bg1"/>
                </a:solidFill>
                <a:effectLst>
                  <a:outerShdw blurRad="38100" dist="38100" dir="2700000" algn="tl">
                    <a:srgbClr val="000000">
                      <a:alpha val="43137"/>
                    </a:srgbClr>
                  </a:outerShdw>
                </a:effectLst>
                <a:latin typeface="Montserrat" panose="00000500000000000000" pitchFamily="50" charset="0"/>
                <a:ea typeface="+mn-ea"/>
                <a:cs typeface="+mn-cs"/>
              </a:rPr>
              <a:t>In what year was the first Earth Day?</a:t>
            </a:r>
          </a:p>
        </p:txBody>
      </p:sp>
      <p:pic>
        <p:nvPicPr>
          <p:cNvPr id="11" name="Shape 84">
            <a:extLst>
              <a:ext uri="{FF2B5EF4-FFF2-40B4-BE49-F238E27FC236}">
                <a16:creationId xmlns:a16="http://schemas.microsoft.com/office/drawing/2014/main" id="{153A6DA6-E7D4-41B7-9EE2-75314C733CB9}"/>
              </a:ext>
            </a:extLst>
          </p:cNvPr>
          <p:cNvPicPr preferRelativeResize="0"/>
          <p:nvPr/>
        </p:nvPicPr>
        <p:blipFill rotWithShape="1">
          <a:blip r:embed="rId3"/>
          <a:srcRect l="784" r="319"/>
          <a:stretch/>
        </p:blipFill>
        <p:spPr>
          <a:xfrm>
            <a:off x="-1" y="2277887"/>
            <a:ext cx="3357349" cy="2654588"/>
          </a:xfrm>
          <a:prstGeom prst="rect">
            <a:avLst/>
          </a:prstGeom>
          <a:noFill/>
        </p:spPr>
      </p:pic>
      <p:pic>
        <p:nvPicPr>
          <p:cNvPr id="12" name="Shape 82">
            <a:extLst>
              <a:ext uri="{FF2B5EF4-FFF2-40B4-BE49-F238E27FC236}">
                <a16:creationId xmlns:a16="http://schemas.microsoft.com/office/drawing/2014/main" id="{597081D5-1F73-43FF-BB8B-23143E616F98}"/>
              </a:ext>
            </a:extLst>
          </p:cNvPr>
          <p:cNvPicPr preferRelativeResize="0"/>
          <p:nvPr/>
        </p:nvPicPr>
        <p:blipFill rotWithShape="1">
          <a:blip r:embed="rId4"/>
          <a:srcRect t="3488" b="797"/>
          <a:stretch/>
        </p:blipFill>
        <p:spPr>
          <a:xfrm>
            <a:off x="4367284" y="0"/>
            <a:ext cx="4776716" cy="2961564"/>
          </a:xfrm>
          <a:prstGeom prst="rect">
            <a:avLst/>
          </a:prstGeom>
          <a:noFill/>
        </p:spPr>
      </p:pic>
      <p:sp>
        <p:nvSpPr>
          <p:cNvPr id="9" name="Shape 80">
            <a:extLst>
              <a:ext uri="{FF2B5EF4-FFF2-40B4-BE49-F238E27FC236}">
                <a16:creationId xmlns:a16="http://schemas.microsoft.com/office/drawing/2014/main" id="{B699A86E-5A76-4FC3-823A-D2D4A8810681}"/>
              </a:ext>
            </a:extLst>
          </p:cNvPr>
          <p:cNvSpPr txBox="1">
            <a:spLocks/>
          </p:cNvSpPr>
          <p:nvPr/>
        </p:nvSpPr>
        <p:spPr>
          <a:xfrm>
            <a:off x="3357348" y="-1438713"/>
            <a:ext cx="5336275" cy="1822909"/>
          </a:xfrm>
          <a:prstGeom prst="rect">
            <a:avLst/>
          </a:prstGeom>
          <a:noFill/>
          <a:ln>
            <a:noFill/>
          </a:ln>
        </p:spPr>
        <p:txBody>
          <a:bodyPr spcFirstLastPara="1" vert="horz" wrap="square" lIns="91440" tIns="45720" rIns="91440" bIns="45720" rtlCol="0" anchor="b"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1pPr>
            <a:lvl2pPr marR="0" lvl="1"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9pPr>
          </a:lstStyle>
          <a:p>
            <a:pPr>
              <a:lnSpc>
                <a:spcPct val="90000"/>
              </a:lnSpc>
              <a:spcBef>
                <a:spcPct val="0"/>
              </a:spcBef>
            </a:pPr>
            <a:endParaRPr lang="en-US" sz="3600" kern="1200" dirty="0">
              <a:solidFill>
                <a:srgbClr val="FFFFFF"/>
              </a:solidFill>
              <a:latin typeface="+mj-lt"/>
              <a:ea typeface="+mj-ea"/>
              <a:cs typeface="+mj-cs"/>
            </a:endParaRPr>
          </a:p>
        </p:txBody>
      </p:sp>
      <p:pic>
        <p:nvPicPr>
          <p:cNvPr id="26" name="Picture 25" descr="A close up of a sign&#10;&#10;Description automatically generated">
            <a:extLst>
              <a:ext uri="{FF2B5EF4-FFF2-40B4-BE49-F238E27FC236}">
                <a16:creationId xmlns:a16="http://schemas.microsoft.com/office/drawing/2014/main" id="{B9DDDB63-59ED-4E13-BA19-607F5AEC31A6}"/>
              </a:ext>
            </a:extLst>
          </p:cNvPr>
          <p:cNvPicPr>
            <a:picLocks noChangeAspect="1"/>
          </p:cNvPicPr>
          <p:nvPr/>
        </p:nvPicPr>
        <p:blipFill>
          <a:blip r:embed="rId5"/>
          <a:stretch>
            <a:fillRect/>
          </a:stretch>
        </p:blipFill>
        <p:spPr>
          <a:xfrm>
            <a:off x="862063" y="405018"/>
            <a:ext cx="2877426" cy="143871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3" name="Shape 80">
            <a:extLst>
              <a:ext uri="{FF2B5EF4-FFF2-40B4-BE49-F238E27FC236}">
                <a16:creationId xmlns:a16="http://schemas.microsoft.com/office/drawing/2014/main" id="{B66B3B92-2451-4242-96F9-125B0E009439}"/>
              </a:ext>
            </a:extLst>
          </p:cNvPr>
          <p:cNvSpPr txBox="1">
            <a:spLocks noGrp="1"/>
          </p:cNvSpPr>
          <p:nvPr>
            <p:ph type="title"/>
          </p:nvPr>
        </p:nvSpPr>
        <p:spPr>
          <a:xfrm>
            <a:off x="311700" y="235842"/>
            <a:ext cx="8520600" cy="572700"/>
          </a:xfrm>
          <a:prstGeom prst="rect">
            <a:avLst/>
          </a:prstGeom>
        </p:spPr>
        <p:txBody>
          <a:bodyPr spcFirstLastPara="1" wrap="square" lIns="91425" tIns="91425" rIns="91425" bIns="91425" anchor="t" anchorCtr="0">
            <a:noAutofit/>
          </a:bodyPr>
          <a:lstStyle/>
          <a:p>
            <a:pPr marL="0" lvl="0" indent="0" algn="ctr" rtl="0">
              <a:lnSpc>
                <a:spcPct val="115000"/>
              </a:lnSpc>
              <a:spcBef>
                <a:spcPts val="600"/>
              </a:spcBef>
              <a:spcAft>
                <a:spcPts val="0"/>
              </a:spcAft>
              <a:buClr>
                <a:schemeClr val="dk1"/>
              </a:buClr>
              <a:buSzPts val="1100"/>
              <a:buFont typeface="Arial"/>
              <a:buNone/>
            </a:pPr>
            <a:r>
              <a:rPr lang="en" b="1" dirty="0">
                <a:latin typeface="Montserrat SemiBold" panose="00000700000000000000" pitchFamily="50" charset="0"/>
                <a:ea typeface="Calibri"/>
                <a:cs typeface="Calibri"/>
                <a:sym typeface="Calibri"/>
              </a:rPr>
              <a:t>1970: The First Earth Day</a:t>
            </a:r>
            <a:endParaRPr b="1" dirty="0">
              <a:latin typeface="Montserrat SemiBold" panose="00000700000000000000" pitchFamily="50" charset="0"/>
              <a:ea typeface="Calibri"/>
              <a:cs typeface="Calibri"/>
              <a:sym typeface="Calibri"/>
            </a:endParaRPr>
          </a:p>
          <a:p>
            <a:pPr marL="0" lvl="0" indent="0">
              <a:spcBef>
                <a:spcPts val="0"/>
              </a:spcBef>
              <a:spcAft>
                <a:spcPts val="0"/>
              </a:spcAft>
              <a:buNone/>
            </a:pPr>
            <a:endParaRPr dirty="0"/>
          </a:p>
        </p:txBody>
      </p:sp>
      <p:sp>
        <p:nvSpPr>
          <p:cNvPr id="4" name="Shape 81">
            <a:extLst>
              <a:ext uri="{FF2B5EF4-FFF2-40B4-BE49-F238E27FC236}">
                <a16:creationId xmlns:a16="http://schemas.microsoft.com/office/drawing/2014/main" id="{6992BAD4-6BC6-4D5D-B4E7-92168AFCB6B6}"/>
              </a:ext>
            </a:extLst>
          </p:cNvPr>
          <p:cNvSpPr txBox="1">
            <a:spLocks noGrp="1"/>
          </p:cNvSpPr>
          <p:nvPr>
            <p:ph type="body" idx="1"/>
          </p:nvPr>
        </p:nvSpPr>
        <p:spPr>
          <a:xfrm>
            <a:off x="311700" y="1168060"/>
            <a:ext cx="8520600" cy="624619"/>
          </a:xfrm>
          <a:prstGeom prst="rect">
            <a:avLst/>
          </a:prstGeom>
        </p:spPr>
        <p:txBody>
          <a:bodyPr spcFirstLastPara="1" wrap="square" lIns="91425" tIns="91425" rIns="91425" bIns="91425" anchor="t" anchorCtr="0">
            <a:noAutofit/>
          </a:bodyPr>
          <a:lstStyle/>
          <a:p>
            <a:pPr marL="0" lvl="0" indent="0" algn="ctr" rtl="0">
              <a:spcBef>
                <a:spcPts val="400"/>
              </a:spcBef>
              <a:spcAft>
                <a:spcPts val="0"/>
              </a:spcAft>
              <a:buClr>
                <a:schemeClr val="dk1"/>
              </a:buClr>
              <a:buSzPts val="1100"/>
              <a:buFont typeface="Arial"/>
              <a:buNone/>
            </a:pPr>
            <a:r>
              <a:rPr lang="en-US" sz="2000" dirty="0">
                <a:solidFill>
                  <a:schemeClr val="dk1"/>
                </a:solidFill>
                <a:latin typeface="Montserrat" panose="00000500000000000000" pitchFamily="50" charset="0"/>
              </a:rPr>
              <a:t>Senator Nelson called for a National Teach-In on the environment</a:t>
            </a:r>
            <a:endParaRPr sz="2000" dirty="0">
              <a:solidFill>
                <a:srgbClr val="000000"/>
              </a:solidFill>
              <a:latin typeface="Montserrat" panose="00000500000000000000" pitchFamily="50" charset="0"/>
            </a:endParaRPr>
          </a:p>
        </p:txBody>
      </p:sp>
      <p:sp>
        <p:nvSpPr>
          <p:cNvPr id="8" name="Right Triangle 7">
            <a:extLst>
              <a:ext uri="{FF2B5EF4-FFF2-40B4-BE49-F238E27FC236}">
                <a16:creationId xmlns:a16="http://schemas.microsoft.com/office/drawing/2014/main" id="{822B71EC-AF87-4B8D-A72F-5504F4D69A11}"/>
              </a:ext>
            </a:extLst>
          </p:cNvPr>
          <p:cNvSpPr/>
          <p:nvPr/>
        </p:nvSpPr>
        <p:spPr>
          <a:xfrm rot="5400000" flipH="1">
            <a:off x="4333837" y="8313"/>
            <a:ext cx="640098" cy="9307774"/>
          </a:xfrm>
          <a:prstGeom prst="rtTriangl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45FB2BD-E3FD-4738-8AD7-298A46D7C376}"/>
              </a:ext>
            </a:extLst>
          </p:cNvPr>
          <p:cNvPicPr>
            <a:picLocks noChangeAspect="1"/>
          </p:cNvPicPr>
          <p:nvPr/>
        </p:nvPicPr>
        <p:blipFill rotWithShape="1">
          <a:blip r:embed="rId3">
            <a:clrChange>
              <a:clrFrom>
                <a:srgbClr val="FFFFFF"/>
              </a:clrFrom>
              <a:clrTo>
                <a:srgbClr val="FFFFFF">
                  <a:alpha val="0"/>
                </a:srgbClr>
              </a:clrTo>
            </a:clrChange>
          </a:blip>
          <a:srcRect r="63564" b="12538"/>
          <a:stretch/>
        </p:blipFill>
        <p:spPr>
          <a:xfrm>
            <a:off x="588359" y="1852211"/>
            <a:ext cx="2703775" cy="2489940"/>
          </a:xfrm>
          <a:prstGeom prst="rect">
            <a:avLst/>
          </a:prstGeom>
        </p:spPr>
      </p:pic>
      <p:pic>
        <p:nvPicPr>
          <p:cNvPr id="7" name="Picture 6">
            <a:extLst>
              <a:ext uri="{FF2B5EF4-FFF2-40B4-BE49-F238E27FC236}">
                <a16:creationId xmlns:a16="http://schemas.microsoft.com/office/drawing/2014/main" id="{EFA6F594-2BBB-4192-BBA5-0299928D2459}"/>
              </a:ext>
            </a:extLst>
          </p:cNvPr>
          <p:cNvPicPr>
            <a:picLocks noChangeAspect="1"/>
          </p:cNvPicPr>
          <p:nvPr/>
        </p:nvPicPr>
        <p:blipFill>
          <a:blip r:embed="rId4"/>
          <a:stretch>
            <a:fillRect/>
          </a:stretch>
        </p:blipFill>
        <p:spPr>
          <a:xfrm>
            <a:off x="4260850" y="1839966"/>
            <a:ext cx="4294791" cy="311440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10" name="Right Triangle 9">
            <a:extLst>
              <a:ext uri="{FF2B5EF4-FFF2-40B4-BE49-F238E27FC236}">
                <a16:creationId xmlns:a16="http://schemas.microsoft.com/office/drawing/2014/main" id="{FC9A4862-DD3D-43B9-992B-D8D61DDBED29}"/>
              </a:ext>
            </a:extLst>
          </p:cNvPr>
          <p:cNvSpPr/>
          <p:nvPr/>
        </p:nvSpPr>
        <p:spPr>
          <a:xfrm rot="5400000" flipH="1">
            <a:off x="4325665" y="-95392"/>
            <a:ext cx="751976" cy="9403308"/>
          </a:xfrm>
          <a:prstGeom prst="rtTriangl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hape 80">
            <a:extLst>
              <a:ext uri="{FF2B5EF4-FFF2-40B4-BE49-F238E27FC236}">
                <a16:creationId xmlns:a16="http://schemas.microsoft.com/office/drawing/2014/main" id="{A9DDC1D2-F50A-4F75-860F-9C41CBA2F413}"/>
              </a:ext>
            </a:extLst>
          </p:cNvPr>
          <p:cNvSpPr txBox="1">
            <a:spLocks noGrp="1"/>
          </p:cNvSpPr>
          <p:nvPr>
            <p:ph type="title"/>
          </p:nvPr>
        </p:nvSpPr>
        <p:spPr>
          <a:xfrm>
            <a:off x="2211525" y="-26370"/>
            <a:ext cx="4720950" cy="572700"/>
          </a:xfrm>
          <a:prstGeom prst="rect">
            <a:avLst/>
          </a:prstGeom>
        </p:spPr>
        <p:txBody>
          <a:bodyPr spcFirstLastPara="1" wrap="square" lIns="91425" tIns="91425" rIns="91425" bIns="91425" anchor="t" anchorCtr="0">
            <a:noAutofit/>
          </a:bodyPr>
          <a:lstStyle/>
          <a:p>
            <a:pPr marL="0" lvl="0" indent="0" algn="ctr" rtl="0">
              <a:lnSpc>
                <a:spcPct val="115000"/>
              </a:lnSpc>
              <a:spcBef>
                <a:spcPts val="600"/>
              </a:spcBef>
              <a:spcAft>
                <a:spcPts val="0"/>
              </a:spcAft>
              <a:buClr>
                <a:schemeClr val="dk1"/>
              </a:buClr>
              <a:buSzPts val="1100"/>
              <a:buFont typeface="Arial"/>
              <a:buNone/>
            </a:pPr>
            <a:r>
              <a:rPr lang="en" b="1" dirty="0">
                <a:latin typeface="Montserrat SemiBold" panose="00000700000000000000" pitchFamily="50" charset="0"/>
                <a:ea typeface="Calibri"/>
                <a:cs typeface="Calibri"/>
                <a:sym typeface="Calibri"/>
              </a:rPr>
              <a:t>1970: The First Earth Day</a:t>
            </a:r>
            <a:endParaRPr b="1" dirty="0">
              <a:latin typeface="Montserrat SemiBold" panose="00000700000000000000" pitchFamily="50" charset="0"/>
              <a:ea typeface="Calibri"/>
              <a:cs typeface="Calibri"/>
              <a:sym typeface="Calibri"/>
            </a:endParaRPr>
          </a:p>
          <a:p>
            <a:pPr marL="0" lvl="0" indent="0">
              <a:spcBef>
                <a:spcPts val="0"/>
              </a:spcBef>
              <a:spcAft>
                <a:spcPts val="0"/>
              </a:spcAft>
              <a:buNone/>
            </a:pPr>
            <a:endParaRPr dirty="0"/>
          </a:p>
        </p:txBody>
      </p:sp>
      <p:sp>
        <p:nvSpPr>
          <p:cNvPr id="6" name="Shape 81">
            <a:extLst>
              <a:ext uri="{FF2B5EF4-FFF2-40B4-BE49-F238E27FC236}">
                <a16:creationId xmlns:a16="http://schemas.microsoft.com/office/drawing/2014/main" id="{9B9208A7-E92C-44AD-8AE3-9F8182B371AD}"/>
              </a:ext>
            </a:extLst>
          </p:cNvPr>
          <p:cNvSpPr txBox="1">
            <a:spLocks noGrp="1"/>
          </p:cNvSpPr>
          <p:nvPr>
            <p:ph type="body" idx="1"/>
          </p:nvPr>
        </p:nvSpPr>
        <p:spPr>
          <a:xfrm>
            <a:off x="3493827" y="812940"/>
            <a:ext cx="4393404" cy="1665000"/>
          </a:xfrm>
          <a:prstGeom prst="rect">
            <a:avLst/>
          </a:prstGeom>
        </p:spPr>
        <p:txBody>
          <a:bodyPr spcFirstLastPara="1" wrap="square" lIns="91425" tIns="91425" rIns="91425" bIns="91425" anchor="t" anchorCtr="0">
            <a:noAutofit/>
          </a:bodyPr>
          <a:lstStyle/>
          <a:p>
            <a:pPr marL="285750" lvl="0" indent="-285750" rtl="0">
              <a:spcBef>
                <a:spcPts val="400"/>
              </a:spcBef>
              <a:spcAft>
                <a:spcPts val="0"/>
              </a:spcAft>
              <a:buClr>
                <a:schemeClr val="dk1"/>
              </a:buClr>
              <a:buSzPts val="1100"/>
              <a:buFont typeface="Courier New" panose="02070309020205020404" pitchFamily="49" charset="0"/>
              <a:buChar char="o"/>
            </a:pPr>
            <a:r>
              <a:rPr lang="en" dirty="0">
                <a:solidFill>
                  <a:schemeClr val="dk1"/>
                </a:solidFill>
                <a:latin typeface="Montserrat" panose="00000500000000000000" pitchFamily="50" charset="0"/>
              </a:rPr>
              <a:t>Mobilized 20 million Americans</a:t>
            </a:r>
            <a:endParaRPr dirty="0">
              <a:solidFill>
                <a:schemeClr val="dk1"/>
              </a:solidFill>
              <a:latin typeface="Montserrat" panose="00000500000000000000" pitchFamily="50" charset="0"/>
            </a:endParaRPr>
          </a:p>
          <a:p>
            <a:pPr marL="285750" lvl="0" indent="-285750" rtl="0">
              <a:spcBef>
                <a:spcPts val="400"/>
              </a:spcBef>
              <a:spcAft>
                <a:spcPts val="0"/>
              </a:spcAft>
              <a:buClr>
                <a:schemeClr val="dk1"/>
              </a:buClr>
              <a:buSzPts val="1100"/>
              <a:buFont typeface="Courier New" panose="02070309020205020404" pitchFamily="49" charset="0"/>
              <a:buChar char="o"/>
            </a:pPr>
            <a:r>
              <a:rPr lang="en" dirty="0">
                <a:solidFill>
                  <a:schemeClr val="dk1"/>
                </a:solidFill>
                <a:latin typeface="Montserrat" panose="00000500000000000000" pitchFamily="50" charset="0"/>
              </a:rPr>
              <a:t>Birth of the modern environmental movement</a:t>
            </a:r>
          </a:p>
          <a:p>
            <a:pPr marL="285750" lvl="0" indent="-285750" rtl="0">
              <a:spcBef>
                <a:spcPts val="400"/>
              </a:spcBef>
              <a:spcAft>
                <a:spcPts val="0"/>
              </a:spcAft>
              <a:buClr>
                <a:schemeClr val="dk1"/>
              </a:buClr>
              <a:buSzPts val="1100"/>
              <a:buFont typeface="Courier New" panose="02070309020205020404" pitchFamily="49" charset="0"/>
              <a:buChar char="o"/>
            </a:pPr>
            <a:r>
              <a:rPr lang="en" dirty="0">
                <a:solidFill>
                  <a:srgbClr val="000000"/>
                </a:solidFill>
                <a:latin typeface="Montserrat" panose="00000500000000000000" pitchFamily="50" charset="0"/>
              </a:rPr>
              <a:t>Lead to policy changes in the US</a:t>
            </a:r>
            <a:endParaRPr dirty="0">
              <a:solidFill>
                <a:srgbClr val="000000"/>
              </a:solidFill>
              <a:latin typeface="Montserrat" panose="00000500000000000000" pitchFamily="50" charset="0"/>
            </a:endParaRPr>
          </a:p>
        </p:txBody>
      </p:sp>
      <p:pic>
        <p:nvPicPr>
          <p:cNvPr id="7" name="Shape 82">
            <a:extLst>
              <a:ext uri="{FF2B5EF4-FFF2-40B4-BE49-F238E27FC236}">
                <a16:creationId xmlns:a16="http://schemas.microsoft.com/office/drawing/2014/main" id="{E64FAC8C-E794-4862-A0E8-7107405BA87A}"/>
              </a:ext>
            </a:extLst>
          </p:cNvPr>
          <p:cNvPicPr preferRelativeResize="0"/>
          <p:nvPr/>
        </p:nvPicPr>
        <p:blipFill>
          <a:blip r:embed="rId3">
            <a:alphaModFix/>
          </a:blip>
          <a:stretch>
            <a:fillRect/>
          </a:stretch>
        </p:blipFill>
        <p:spPr>
          <a:xfrm>
            <a:off x="3815816" y="2504308"/>
            <a:ext cx="3749425" cy="2278300"/>
          </a:xfrm>
          <a:prstGeom prst="rect">
            <a:avLst/>
          </a:prstGeom>
          <a:noFill/>
          <a:ln>
            <a:noFill/>
          </a:ln>
        </p:spPr>
      </p:pic>
      <p:pic>
        <p:nvPicPr>
          <p:cNvPr id="9" name="Picture 8">
            <a:extLst>
              <a:ext uri="{FF2B5EF4-FFF2-40B4-BE49-F238E27FC236}">
                <a16:creationId xmlns:a16="http://schemas.microsoft.com/office/drawing/2014/main" id="{6E3AA484-8345-4D19-909D-F381E3CE7173}"/>
              </a:ext>
            </a:extLst>
          </p:cNvPr>
          <p:cNvPicPr>
            <a:picLocks noChangeAspect="1"/>
          </p:cNvPicPr>
          <p:nvPr/>
        </p:nvPicPr>
        <p:blipFill>
          <a:blip r:embed="rId4"/>
          <a:stretch>
            <a:fillRect/>
          </a:stretch>
        </p:blipFill>
        <p:spPr>
          <a:xfrm>
            <a:off x="602503" y="904134"/>
            <a:ext cx="2610810" cy="370212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5" name="Shape 80">
            <a:extLst>
              <a:ext uri="{FF2B5EF4-FFF2-40B4-BE49-F238E27FC236}">
                <a16:creationId xmlns:a16="http://schemas.microsoft.com/office/drawing/2014/main" id="{7375CD62-04F9-45BE-8CF3-33F2602C7BED}"/>
              </a:ext>
            </a:extLst>
          </p:cNvPr>
          <p:cNvSpPr txBox="1">
            <a:spLocks noGrp="1"/>
          </p:cNvSpPr>
          <p:nvPr>
            <p:ph type="title"/>
          </p:nvPr>
        </p:nvSpPr>
        <p:spPr>
          <a:xfrm>
            <a:off x="2611575" y="186193"/>
            <a:ext cx="3920850" cy="572700"/>
          </a:xfrm>
          <a:prstGeom prst="rect">
            <a:avLst/>
          </a:prstGeom>
        </p:spPr>
        <p:txBody>
          <a:bodyPr spcFirstLastPara="1" wrap="square" lIns="91425" tIns="91425" rIns="91425" bIns="91425" anchor="t" anchorCtr="0">
            <a:noAutofit/>
          </a:bodyPr>
          <a:lstStyle/>
          <a:p>
            <a:pPr marL="0" lvl="0" indent="0" algn="ctr" rtl="0">
              <a:lnSpc>
                <a:spcPct val="115000"/>
              </a:lnSpc>
              <a:spcBef>
                <a:spcPts val="600"/>
              </a:spcBef>
              <a:spcAft>
                <a:spcPts val="0"/>
              </a:spcAft>
              <a:buClr>
                <a:schemeClr val="dk1"/>
              </a:buClr>
              <a:buSzPts val="1100"/>
              <a:buFont typeface="Arial"/>
              <a:buNone/>
            </a:pPr>
            <a:r>
              <a:rPr lang="en" b="1" dirty="0">
                <a:latin typeface="Montserrat SemiBold" panose="00000700000000000000" pitchFamily="50" charset="0"/>
                <a:ea typeface="Calibri"/>
                <a:cs typeface="Calibri"/>
                <a:sym typeface="Calibri"/>
              </a:rPr>
              <a:t>1990: </a:t>
            </a:r>
            <a:r>
              <a:rPr lang="en-US" b="1" dirty="0">
                <a:latin typeface="Montserrat SemiBold" panose="00000700000000000000" pitchFamily="50" charset="0"/>
                <a:ea typeface="Calibri"/>
                <a:cs typeface="Calibri"/>
                <a:sym typeface="Calibri"/>
              </a:rPr>
              <a:t>We Go Global!</a:t>
            </a:r>
            <a:endParaRPr b="1" dirty="0">
              <a:latin typeface="Montserrat SemiBold" panose="00000700000000000000" pitchFamily="50" charset="0"/>
              <a:ea typeface="Calibri"/>
              <a:cs typeface="Calibri"/>
              <a:sym typeface="Calibri"/>
            </a:endParaRPr>
          </a:p>
          <a:p>
            <a:pPr marL="0" lvl="0" indent="0">
              <a:spcBef>
                <a:spcPts val="0"/>
              </a:spcBef>
              <a:spcAft>
                <a:spcPts val="0"/>
              </a:spcAft>
              <a:buNone/>
            </a:pPr>
            <a:endParaRPr dirty="0"/>
          </a:p>
        </p:txBody>
      </p:sp>
      <p:sp>
        <p:nvSpPr>
          <p:cNvPr id="6" name="Shape 81">
            <a:extLst>
              <a:ext uri="{FF2B5EF4-FFF2-40B4-BE49-F238E27FC236}">
                <a16:creationId xmlns:a16="http://schemas.microsoft.com/office/drawing/2014/main" id="{67D89D28-9001-4313-9CD2-F63A31D04F85}"/>
              </a:ext>
            </a:extLst>
          </p:cNvPr>
          <p:cNvSpPr txBox="1">
            <a:spLocks noGrp="1"/>
          </p:cNvSpPr>
          <p:nvPr>
            <p:ph type="body" idx="1"/>
          </p:nvPr>
        </p:nvSpPr>
        <p:spPr>
          <a:xfrm>
            <a:off x="134626" y="986034"/>
            <a:ext cx="5855572" cy="1665000"/>
          </a:xfrm>
          <a:prstGeom prst="rect">
            <a:avLst/>
          </a:prstGeom>
        </p:spPr>
        <p:txBody>
          <a:bodyPr spcFirstLastPara="1" wrap="square" lIns="91425" tIns="91425" rIns="91425" bIns="91425" anchor="t" anchorCtr="0">
            <a:noAutofit/>
          </a:bodyPr>
          <a:lstStyle/>
          <a:p>
            <a:pPr marL="285750" lvl="0" indent="-285750" rtl="0">
              <a:spcBef>
                <a:spcPts val="400"/>
              </a:spcBef>
              <a:spcAft>
                <a:spcPts val="0"/>
              </a:spcAft>
              <a:buClr>
                <a:schemeClr val="dk1"/>
              </a:buClr>
              <a:buSzPts val="1100"/>
              <a:buFont typeface="Courier New" panose="02070309020205020404" pitchFamily="49" charset="0"/>
              <a:buChar char="o"/>
            </a:pPr>
            <a:r>
              <a:rPr lang="en" dirty="0">
                <a:solidFill>
                  <a:schemeClr val="dk1"/>
                </a:solidFill>
                <a:latin typeface="Montserrat" panose="00000500000000000000" pitchFamily="50" charset="0"/>
              </a:rPr>
              <a:t>Mobilized 200 million </a:t>
            </a:r>
            <a:r>
              <a:rPr lang="en-US" dirty="0">
                <a:solidFill>
                  <a:schemeClr val="dk1"/>
                </a:solidFill>
                <a:latin typeface="Montserrat" panose="00000500000000000000" pitchFamily="50" charset="0"/>
              </a:rPr>
              <a:t>people in 141 countries</a:t>
            </a:r>
            <a:endParaRPr dirty="0">
              <a:solidFill>
                <a:schemeClr val="dk1"/>
              </a:solidFill>
              <a:latin typeface="Montserrat" panose="00000500000000000000" pitchFamily="50" charset="0"/>
            </a:endParaRPr>
          </a:p>
          <a:p>
            <a:pPr marL="285750" lvl="0" indent="-285750" rtl="0">
              <a:spcBef>
                <a:spcPts val="400"/>
              </a:spcBef>
              <a:spcAft>
                <a:spcPts val="0"/>
              </a:spcAft>
              <a:buClr>
                <a:schemeClr val="dk1"/>
              </a:buClr>
              <a:buSzPts val="1100"/>
              <a:buFont typeface="Courier New" panose="02070309020205020404" pitchFamily="49" charset="0"/>
              <a:buChar char="o"/>
            </a:pPr>
            <a:r>
              <a:rPr lang="en-US" dirty="0">
                <a:solidFill>
                  <a:schemeClr val="dk1"/>
                </a:solidFill>
                <a:latin typeface="Montserrat" panose="00000500000000000000" pitchFamily="50" charset="0"/>
              </a:rPr>
              <a:t>Major focus on recycling</a:t>
            </a:r>
          </a:p>
          <a:p>
            <a:pPr marL="285750" lvl="0" indent="-285750" rtl="0">
              <a:spcBef>
                <a:spcPts val="400"/>
              </a:spcBef>
              <a:spcAft>
                <a:spcPts val="0"/>
              </a:spcAft>
              <a:buClr>
                <a:schemeClr val="dk1"/>
              </a:buClr>
              <a:buSzPts val="1100"/>
              <a:buFont typeface="Courier New" panose="02070309020205020404" pitchFamily="49" charset="0"/>
              <a:buChar char="o"/>
            </a:pPr>
            <a:r>
              <a:rPr lang="en-US" dirty="0">
                <a:solidFill>
                  <a:srgbClr val="000000"/>
                </a:solidFill>
                <a:latin typeface="Montserrat" panose="00000500000000000000" pitchFamily="50" charset="0"/>
              </a:rPr>
              <a:t>Paved the way for the 1992 UN Earth Summit in Rio</a:t>
            </a:r>
            <a:endParaRPr dirty="0">
              <a:solidFill>
                <a:srgbClr val="000000"/>
              </a:solidFill>
              <a:latin typeface="Montserrat" panose="00000500000000000000" pitchFamily="50" charset="0"/>
            </a:endParaRPr>
          </a:p>
        </p:txBody>
      </p:sp>
      <p:sp>
        <p:nvSpPr>
          <p:cNvPr id="10" name="Right Triangle 9">
            <a:extLst>
              <a:ext uri="{FF2B5EF4-FFF2-40B4-BE49-F238E27FC236}">
                <a16:creationId xmlns:a16="http://schemas.microsoft.com/office/drawing/2014/main" id="{7A813602-95BD-4273-8349-A821B87B2CE6}"/>
              </a:ext>
            </a:extLst>
          </p:cNvPr>
          <p:cNvSpPr/>
          <p:nvPr/>
        </p:nvSpPr>
        <p:spPr>
          <a:xfrm rot="16200000">
            <a:off x="2911979" y="-1260601"/>
            <a:ext cx="2774137" cy="9689917"/>
          </a:xfrm>
          <a:prstGeom prst="rtTriangl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D91AE68-4EE6-41BB-9FA1-C6A4DDFD634F}"/>
              </a:ext>
            </a:extLst>
          </p:cNvPr>
          <p:cNvPicPr>
            <a:picLocks noChangeAspect="1"/>
          </p:cNvPicPr>
          <p:nvPr/>
        </p:nvPicPr>
        <p:blipFill>
          <a:blip r:embed="rId3"/>
          <a:stretch>
            <a:fillRect/>
          </a:stretch>
        </p:blipFill>
        <p:spPr>
          <a:xfrm>
            <a:off x="6448162" y="1134558"/>
            <a:ext cx="2507584" cy="3836869"/>
          </a:xfrm>
          <a:prstGeom prst="rect">
            <a:avLst/>
          </a:prstGeom>
        </p:spPr>
      </p:pic>
      <p:pic>
        <p:nvPicPr>
          <p:cNvPr id="9" name="Picture 8">
            <a:extLst>
              <a:ext uri="{FF2B5EF4-FFF2-40B4-BE49-F238E27FC236}">
                <a16:creationId xmlns:a16="http://schemas.microsoft.com/office/drawing/2014/main" id="{0FA5E98C-BDE0-48FC-B24D-63774B47C57C}"/>
              </a:ext>
            </a:extLst>
          </p:cNvPr>
          <p:cNvPicPr>
            <a:picLocks noChangeAspect="1"/>
          </p:cNvPicPr>
          <p:nvPr/>
        </p:nvPicPr>
        <p:blipFill>
          <a:blip r:embed="rId4"/>
          <a:stretch>
            <a:fillRect/>
          </a:stretch>
        </p:blipFill>
        <p:spPr>
          <a:xfrm>
            <a:off x="2672260" y="2605243"/>
            <a:ext cx="3568447" cy="2366187"/>
          </a:xfrm>
          <a:prstGeom prst="rect">
            <a:avLst/>
          </a:prstGeom>
        </p:spPr>
      </p:pic>
      <p:pic>
        <p:nvPicPr>
          <p:cNvPr id="2050" name="Picture 2" descr="Image result for earth day 1990">
            <a:extLst>
              <a:ext uri="{FF2B5EF4-FFF2-40B4-BE49-F238E27FC236}">
                <a16:creationId xmlns:a16="http://schemas.microsoft.com/office/drawing/2014/main" id="{5C3DF8EB-DB8B-41B4-9462-7CAE00A297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855" y="3256929"/>
            <a:ext cx="2266950" cy="1714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37CE175-F91B-4F93-911E-36D3BF829EF5}"/>
              </a:ext>
            </a:extLst>
          </p:cNvPr>
          <p:cNvPicPr>
            <a:picLocks noChangeAspect="1"/>
          </p:cNvPicPr>
          <p:nvPr/>
        </p:nvPicPr>
        <p:blipFill>
          <a:blip r:embed="rId2">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257995" y="144878"/>
            <a:ext cx="5678116" cy="4734407"/>
          </a:xfrm>
          <a:prstGeom prst="rect">
            <a:avLst/>
          </a:prstGeom>
        </p:spPr>
      </p:pic>
      <p:pic>
        <p:nvPicPr>
          <p:cNvPr id="10" name="Picture 2" descr="Image result for earth day 2019 protect our species">
            <a:extLst>
              <a:ext uri="{FF2B5EF4-FFF2-40B4-BE49-F238E27FC236}">
                <a16:creationId xmlns:a16="http://schemas.microsoft.com/office/drawing/2014/main" id="{9CEA0BEF-BC9B-40A0-B499-4FF8289D99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641"/>
          <a:stretch/>
        </p:blipFill>
        <p:spPr bwMode="auto">
          <a:xfrm>
            <a:off x="2439263" y="3689396"/>
            <a:ext cx="2072615" cy="12896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1989A21-407D-4068-9CF3-C6C48411EF87}"/>
              </a:ext>
            </a:extLst>
          </p:cNvPr>
          <p:cNvPicPr>
            <a:picLocks noChangeAspect="1"/>
          </p:cNvPicPr>
          <p:nvPr/>
        </p:nvPicPr>
        <p:blipFill>
          <a:blip r:embed="rId5"/>
          <a:stretch>
            <a:fillRect/>
          </a:stretch>
        </p:blipFill>
        <p:spPr>
          <a:xfrm>
            <a:off x="64381" y="76961"/>
            <a:ext cx="1345638" cy="1009230"/>
          </a:xfrm>
          <a:prstGeom prst="rect">
            <a:avLst/>
          </a:prstGeom>
        </p:spPr>
      </p:pic>
      <p:pic>
        <p:nvPicPr>
          <p:cNvPr id="6" name="Picture 5">
            <a:extLst>
              <a:ext uri="{FF2B5EF4-FFF2-40B4-BE49-F238E27FC236}">
                <a16:creationId xmlns:a16="http://schemas.microsoft.com/office/drawing/2014/main" id="{DD4E6B13-7975-4C7B-BCD4-08E18C8C4EE1}"/>
              </a:ext>
            </a:extLst>
          </p:cNvPr>
          <p:cNvPicPr>
            <a:picLocks noChangeAspect="1"/>
          </p:cNvPicPr>
          <p:nvPr/>
        </p:nvPicPr>
        <p:blipFill>
          <a:blip r:embed="rId6"/>
          <a:stretch>
            <a:fillRect/>
          </a:stretch>
        </p:blipFill>
        <p:spPr>
          <a:xfrm>
            <a:off x="2354997" y="1098228"/>
            <a:ext cx="1363824" cy="1009230"/>
          </a:xfrm>
          <a:prstGeom prst="rect">
            <a:avLst/>
          </a:prstGeom>
        </p:spPr>
      </p:pic>
      <p:pic>
        <p:nvPicPr>
          <p:cNvPr id="7" name="Picture 6">
            <a:extLst>
              <a:ext uri="{FF2B5EF4-FFF2-40B4-BE49-F238E27FC236}">
                <a16:creationId xmlns:a16="http://schemas.microsoft.com/office/drawing/2014/main" id="{F8164F44-AFAA-415E-8F20-31C1E7B49693}"/>
              </a:ext>
            </a:extLst>
          </p:cNvPr>
          <p:cNvPicPr>
            <a:picLocks noChangeAspect="1"/>
          </p:cNvPicPr>
          <p:nvPr/>
        </p:nvPicPr>
        <p:blipFill>
          <a:blip r:embed="rId7"/>
          <a:stretch>
            <a:fillRect/>
          </a:stretch>
        </p:blipFill>
        <p:spPr>
          <a:xfrm>
            <a:off x="339883" y="2156332"/>
            <a:ext cx="1912356" cy="2822668"/>
          </a:xfrm>
          <a:prstGeom prst="rect">
            <a:avLst/>
          </a:prstGeom>
        </p:spPr>
      </p:pic>
      <p:pic>
        <p:nvPicPr>
          <p:cNvPr id="8" name="Picture 7">
            <a:extLst>
              <a:ext uri="{FF2B5EF4-FFF2-40B4-BE49-F238E27FC236}">
                <a16:creationId xmlns:a16="http://schemas.microsoft.com/office/drawing/2014/main" id="{F57263E4-A84D-44CB-86C2-53369DEB8DDA}"/>
              </a:ext>
            </a:extLst>
          </p:cNvPr>
          <p:cNvPicPr>
            <a:picLocks noChangeAspect="1"/>
          </p:cNvPicPr>
          <p:nvPr/>
        </p:nvPicPr>
        <p:blipFill>
          <a:blip r:embed="rId8"/>
          <a:stretch>
            <a:fillRect/>
          </a:stretch>
        </p:blipFill>
        <p:spPr>
          <a:xfrm>
            <a:off x="3163352" y="2175375"/>
            <a:ext cx="2419550" cy="1421486"/>
          </a:xfrm>
          <a:prstGeom prst="rect">
            <a:avLst/>
          </a:prstGeom>
        </p:spPr>
      </p:pic>
      <p:sp>
        <p:nvSpPr>
          <p:cNvPr id="12" name="Shape 80">
            <a:extLst>
              <a:ext uri="{FF2B5EF4-FFF2-40B4-BE49-F238E27FC236}">
                <a16:creationId xmlns:a16="http://schemas.microsoft.com/office/drawing/2014/main" id="{62F3D0FE-DEFC-4063-8B18-73DEE7549693}"/>
              </a:ext>
            </a:extLst>
          </p:cNvPr>
          <p:cNvSpPr txBox="1">
            <a:spLocks noGrp="1"/>
          </p:cNvSpPr>
          <p:nvPr>
            <p:ph type="title"/>
          </p:nvPr>
        </p:nvSpPr>
        <p:spPr>
          <a:xfrm>
            <a:off x="3163352" y="159029"/>
            <a:ext cx="3422738" cy="572700"/>
          </a:xfrm>
          <a:prstGeom prst="rect">
            <a:avLst/>
          </a:prstGeom>
        </p:spPr>
        <p:txBody>
          <a:bodyPr spcFirstLastPara="1" wrap="square" lIns="91425" tIns="91425" rIns="91425" bIns="91425" anchor="t" anchorCtr="0">
            <a:noAutofit/>
          </a:bodyPr>
          <a:lstStyle/>
          <a:p>
            <a:pPr marL="0" lvl="0" indent="0" algn="ctr" rtl="0">
              <a:lnSpc>
                <a:spcPct val="115000"/>
              </a:lnSpc>
              <a:spcBef>
                <a:spcPts val="600"/>
              </a:spcBef>
              <a:spcAft>
                <a:spcPts val="0"/>
              </a:spcAft>
              <a:buClr>
                <a:schemeClr val="dk1"/>
              </a:buClr>
              <a:buSzPts val="1100"/>
              <a:buFont typeface="Arial"/>
              <a:buNone/>
            </a:pPr>
            <a:r>
              <a:rPr lang="en-US" b="1" dirty="0">
                <a:latin typeface="Montserrat SemiBold" panose="00000700000000000000" pitchFamily="50" charset="0"/>
                <a:ea typeface="Calibri"/>
                <a:cs typeface="Calibri"/>
                <a:sym typeface="Calibri"/>
              </a:rPr>
              <a:t>Earth Day Today!</a:t>
            </a:r>
            <a:endParaRPr b="1" dirty="0">
              <a:latin typeface="Montserrat SemiBold" panose="00000700000000000000" pitchFamily="50" charset="0"/>
              <a:ea typeface="Calibri"/>
              <a:cs typeface="Calibri"/>
              <a:sym typeface="Calibri"/>
            </a:endParaRPr>
          </a:p>
          <a:p>
            <a:pPr marL="0" lvl="0" indent="0">
              <a:spcBef>
                <a:spcPts val="0"/>
              </a:spcBef>
              <a:spcAft>
                <a:spcPts val="0"/>
              </a:spcAft>
              <a:buNone/>
            </a:pPr>
            <a:endParaRPr dirty="0"/>
          </a:p>
        </p:txBody>
      </p:sp>
      <p:sp>
        <p:nvSpPr>
          <p:cNvPr id="13" name="Shape 81">
            <a:extLst>
              <a:ext uri="{FF2B5EF4-FFF2-40B4-BE49-F238E27FC236}">
                <a16:creationId xmlns:a16="http://schemas.microsoft.com/office/drawing/2014/main" id="{702AAFD6-08D2-4F31-AA7F-8425C8868454}"/>
              </a:ext>
            </a:extLst>
          </p:cNvPr>
          <p:cNvSpPr txBox="1">
            <a:spLocks/>
          </p:cNvSpPr>
          <p:nvPr/>
        </p:nvSpPr>
        <p:spPr>
          <a:xfrm>
            <a:off x="5748559" y="1086190"/>
            <a:ext cx="3265470" cy="379309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285750" indent="-285750">
              <a:spcBef>
                <a:spcPts val="400"/>
              </a:spcBef>
              <a:buClr>
                <a:schemeClr val="dk1"/>
              </a:buClr>
              <a:buSzPts val="1100"/>
              <a:buFont typeface="Courier New" panose="02070309020205020404" pitchFamily="49" charset="0"/>
              <a:buChar char="o"/>
            </a:pPr>
            <a:r>
              <a:rPr lang="en-US" dirty="0">
                <a:solidFill>
                  <a:schemeClr val="dk1"/>
                </a:solidFill>
                <a:latin typeface="Montserrat" panose="00000500000000000000" pitchFamily="50" charset="0"/>
              </a:rPr>
              <a:t>Over </a:t>
            </a:r>
            <a:r>
              <a:rPr lang="en-US" b="1" dirty="0">
                <a:solidFill>
                  <a:schemeClr val="dk1"/>
                </a:solidFill>
                <a:latin typeface="Montserrat" panose="00000500000000000000" pitchFamily="50" charset="0"/>
              </a:rPr>
              <a:t>192</a:t>
            </a:r>
            <a:r>
              <a:rPr lang="en-US" dirty="0">
                <a:solidFill>
                  <a:schemeClr val="dk1"/>
                </a:solidFill>
                <a:latin typeface="Montserrat" panose="00000500000000000000" pitchFamily="50" charset="0"/>
              </a:rPr>
              <a:t> countries participate in Earth Day events</a:t>
            </a:r>
          </a:p>
          <a:p>
            <a:pPr marL="285750" indent="-285750">
              <a:spcBef>
                <a:spcPts val="400"/>
              </a:spcBef>
              <a:buClr>
                <a:schemeClr val="dk1"/>
              </a:buClr>
              <a:buSzPts val="1100"/>
              <a:buFont typeface="Courier New" panose="02070309020205020404" pitchFamily="49" charset="0"/>
              <a:buChar char="o"/>
            </a:pPr>
            <a:r>
              <a:rPr lang="en-US" dirty="0">
                <a:solidFill>
                  <a:schemeClr val="dk1"/>
                </a:solidFill>
                <a:latin typeface="Montserrat" panose="00000500000000000000" pitchFamily="50" charset="0"/>
              </a:rPr>
              <a:t>More than </a:t>
            </a:r>
            <a:r>
              <a:rPr lang="en-US" b="1" dirty="0">
                <a:solidFill>
                  <a:schemeClr val="dk1"/>
                </a:solidFill>
                <a:latin typeface="Montserrat" panose="00000500000000000000" pitchFamily="50" charset="0"/>
              </a:rPr>
              <a:t>1 BILLION </a:t>
            </a:r>
            <a:r>
              <a:rPr lang="en-US" dirty="0">
                <a:solidFill>
                  <a:schemeClr val="dk1"/>
                </a:solidFill>
                <a:latin typeface="Montserrat" panose="00000500000000000000" pitchFamily="50" charset="0"/>
              </a:rPr>
              <a:t>people take part in some kind of Earth Day event</a:t>
            </a:r>
          </a:p>
          <a:p>
            <a:pPr marL="285750" indent="-285750">
              <a:spcBef>
                <a:spcPts val="400"/>
              </a:spcBef>
              <a:buClr>
                <a:schemeClr val="dk1"/>
              </a:buClr>
              <a:buSzPts val="1100"/>
              <a:buFont typeface="Courier New" panose="02070309020205020404" pitchFamily="49" charset="0"/>
              <a:buChar char="o"/>
            </a:pPr>
            <a:r>
              <a:rPr lang="en-US" b="1" dirty="0">
                <a:solidFill>
                  <a:srgbClr val="000000"/>
                </a:solidFill>
                <a:latin typeface="Montserrat" panose="00000500000000000000" pitchFamily="50" charset="0"/>
              </a:rPr>
              <a:t>50,000</a:t>
            </a:r>
            <a:r>
              <a:rPr lang="en-US" dirty="0">
                <a:solidFill>
                  <a:srgbClr val="000000"/>
                </a:solidFill>
                <a:latin typeface="Montserrat" panose="00000500000000000000" pitchFamily="50" charset="0"/>
              </a:rPr>
              <a:t> partners across the globe help contribute to the global movement!</a:t>
            </a:r>
          </a:p>
        </p:txBody>
      </p:sp>
      <p:pic>
        <p:nvPicPr>
          <p:cNvPr id="14" name="Picture 13">
            <a:extLst>
              <a:ext uri="{FF2B5EF4-FFF2-40B4-BE49-F238E27FC236}">
                <a16:creationId xmlns:a16="http://schemas.microsoft.com/office/drawing/2014/main" id="{B0B7A783-4CEC-47AB-9550-44843CC09DDA}"/>
              </a:ext>
            </a:extLst>
          </p:cNvPr>
          <p:cNvPicPr>
            <a:picLocks noChangeAspect="1"/>
          </p:cNvPicPr>
          <p:nvPr/>
        </p:nvPicPr>
        <p:blipFill>
          <a:blip r:embed="rId9"/>
          <a:stretch>
            <a:fillRect/>
          </a:stretch>
        </p:blipFill>
        <p:spPr>
          <a:xfrm>
            <a:off x="4283793" y="1266988"/>
            <a:ext cx="1343418" cy="671709"/>
          </a:xfrm>
          <a:prstGeom prst="rect">
            <a:avLst/>
          </a:prstGeom>
        </p:spPr>
      </p:pic>
    </p:spTree>
    <p:extLst>
      <p:ext uri="{BB962C8B-B14F-4D97-AF65-F5344CB8AC3E}">
        <p14:creationId xmlns:p14="http://schemas.microsoft.com/office/powerpoint/2010/main" val="489409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22" name="Google Shape;122;p22"/>
          <p:cNvSpPr/>
          <p:nvPr/>
        </p:nvSpPr>
        <p:spPr>
          <a:xfrm>
            <a:off x="4225126" y="3837334"/>
            <a:ext cx="4742677" cy="1064639"/>
          </a:xfrm>
          <a:prstGeom prst="roundRect">
            <a:avLst>
              <a:gd name="adj" fmla="val 16667"/>
            </a:avLst>
          </a:prstGeom>
          <a:no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Circle">
            <a:extLst>
              <a:ext uri="{FF2B5EF4-FFF2-40B4-BE49-F238E27FC236}">
                <a16:creationId xmlns:a16="http://schemas.microsoft.com/office/drawing/2014/main" id="{E6439CAF-4C6D-4B5E-A703-B6F661C144B1}"/>
              </a:ext>
            </a:extLst>
          </p:cNvPr>
          <p:cNvSpPr/>
          <p:nvPr/>
        </p:nvSpPr>
        <p:spPr>
          <a:xfrm>
            <a:off x="4384053" y="330123"/>
            <a:ext cx="675590" cy="675590"/>
          </a:xfrm>
          <a:prstGeom prst="ellipse">
            <a:avLst/>
          </a:prstGeom>
          <a:solidFill>
            <a:srgbClr val="31B7BB"/>
          </a:solidFill>
          <a:ln w="12700">
            <a:miter lim="400000"/>
          </a:ln>
        </p:spPr>
        <p:txBody>
          <a:bodyPr lIns="0" tIns="0" rIns="0" bIns="0" anchor="ctr"/>
          <a:lstStyle/>
          <a:p>
            <a:pPr>
              <a:defRPr sz="3200" b="0">
                <a:latin typeface="+mn-lt"/>
                <a:ea typeface="+mn-ea"/>
                <a:cs typeface="+mn-cs"/>
                <a:sym typeface="Helvetica Neue Medium"/>
              </a:defRPr>
            </a:pPr>
            <a:endParaRPr sz="1200"/>
          </a:p>
        </p:txBody>
      </p:sp>
      <p:sp>
        <p:nvSpPr>
          <p:cNvPr id="7" name="Earth Challenge 2020 will be the world’s largest citizen science initiative, strengthening the nexus between science, the environment, and society.">
            <a:extLst>
              <a:ext uri="{FF2B5EF4-FFF2-40B4-BE49-F238E27FC236}">
                <a16:creationId xmlns:a16="http://schemas.microsoft.com/office/drawing/2014/main" id="{FF421264-83BD-441E-85C9-8F224EDEBAE1}"/>
              </a:ext>
            </a:extLst>
          </p:cNvPr>
          <p:cNvSpPr txBox="1"/>
          <p:nvPr/>
        </p:nvSpPr>
        <p:spPr>
          <a:xfrm>
            <a:off x="5188827" y="241526"/>
            <a:ext cx="3603477" cy="92333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l">
              <a:defRPr sz="3200" b="0">
                <a:latin typeface="Avenir Next Condensed"/>
                <a:ea typeface="Avenir Next Condensed"/>
                <a:cs typeface="Avenir Next Condensed"/>
                <a:sym typeface="Avenir Next Condensed"/>
              </a:defRPr>
            </a:pPr>
            <a:r>
              <a:rPr sz="1200" b="1" dirty="0">
                <a:latin typeface="Montserrat" panose="00000500000000000000" pitchFamily="50" charset="0"/>
              </a:rPr>
              <a:t>Earth Challenge 2020 </a:t>
            </a:r>
            <a:r>
              <a:rPr sz="1200" dirty="0">
                <a:latin typeface="Montserrat" panose="00000500000000000000" pitchFamily="50" charset="0"/>
              </a:rPr>
              <a:t>will be </a:t>
            </a:r>
            <a:r>
              <a:rPr lang="en-US" sz="1200" dirty="0">
                <a:latin typeface="Montserrat" panose="00000500000000000000" pitchFamily="50" charset="0"/>
              </a:rPr>
              <a:t>one of </a:t>
            </a:r>
            <a:r>
              <a:rPr sz="1200" dirty="0">
                <a:latin typeface="Montserrat" panose="00000500000000000000" pitchFamily="50" charset="0"/>
              </a:rPr>
              <a:t>the largest citizen </a:t>
            </a:r>
            <a:r>
              <a:rPr sz="1200" u="sng" dirty="0">
                <a:latin typeface="Montserrat" panose="00000500000000000000" pitchFamily="50" charset="0"/>
              </a:rPr>
              <a:t>science</a:t>
            </a:r>
            <a:r>
              <a:rPr sz="1200" dirty="0">
                <a:latin typeface="Montserrat" panose="00000500000000000000" pitchFamily="50" charset="0"/>
              </a:rPr>
              <a:t> initiative</a:t>
            </a:r>
            <a:r>
              <a:rPr lang="en-US" sz="1200" dirty="0">
                <a:latin typeface="Montserrat" panose="00000500000000000000" pitchFamily="50" charset="0"/>
              </a:rPr>
              <a:t>s ever attempted</a:t>
            </a:r>
            <a:r>
              <a:rPr sz="1200" dirty="0">
                <a:latin typeface="Montserrat" panose="00000500000000000000" pitchFamily="50" charset="0"/>
              </a:rPr>
              <a:t>, strengthening the nexus between science, the environment, and </a:t>
            </a:r>
            <a:r>
              <a:rPr lang="en-US" sz="1200" dirty="0">
                <a:latin typeface="Montserrat" panose="00000500000000000000" pitchFamily="50" charset="0"/>
              </a:rPr>
              <a:t>people’s quality of life.</a:t>
            </a:r>
            <a:endParaRPr sz="1200" dirty="0">
              <a:latin typeface="Montserrat" panose="00000500000000000000" pitchFamily="50" charset="0"/>
            </a:endParaRPr>
          </a:p>
        </p:txBody>
      </p:sp>
      <p:sp>
        <p:nvSpPr>
          <p:cNvPr id="8" name="The Great Global Cleanup will guide the world’s largest ever coordinated, environmental volunteer effort, improving the quality of life for billions.">
            <a:extLst>
              <a:ext uri="{FF2B5EF4-FFF2-40B4-BE49-F238E27FC236}">
                <a16:creationId xmlns:a16="http://schemas.microsoft.com/office/drawing/2014/main" id="{7C4B3FED-BDCB-44DB-A5B1-C0B1DF92EC82}"/>
              </a:ext>
            </a:extLst>
          </p:cNvPr>
          <p:cNvSpPr txBox="1"/>
          <p:nvPr/>
        </p:nvSpPr>
        <p:spPr>
          <a:xfrm>
            <a:off x="5277850" y="2795315"/>
            <a:ext cx="3603477" cy="92333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l">
              <a:defRPr sz="3200" b="0">
                <a:latin typeface="Avenir Next Condensed"/>
                <a:ea typeface="Avenir Next Condensed"/>
                <a:cs typeface="Avenir Next Condensed"/>
                <a:sym typeface="Avenir Next Condensed"/>
              </a:defRPr>
            </a:pPr>
            <a:r>
              <a:rPr sz="1200" b="1" dirty="0">
                <a:latin typeface="Montserrat" panose="00000500000000000000" pitchFamily="50" charset="0"/>
              </a:rPr>
              <a:t>The</a:t>
            </a:r>
            <a:r>
              <a:rPr sz="1200" b="1" spc="-52" dirty="0">
                <a:latin typeface="Montserrat" panose="00000500000000000000" pitchFamily="50" charset="0"/>
              </a:rPr>
              <a:t> </a:t>
            </a:r>
            <a:r>
              <a:rPr sz="1200" b="1" spc="-4" dirty="0">
                <a:latin typeface="Montserrat" panose="00000500000000000000" pitchFamily="50" charset="0"/>
              </a:rPr>
              <a:t>Great</a:t>
            </a:r>
            <a:r>
              <a:rPr sz="1200" b="1" spc="-52" dirty="0">
                <a:latin typeface="Montserrat" panose="00000500000000000000" pitchFamily="50" charset="0"/>
              </a:rPr>
              <a:t> </a:t>
            </a:r>
            <a:r>
              <a:rPr sz="1200" b="1" spc="-4" dirty="0">
                <a:latin typeface="Montserrat" panose="00000500000000000000" pitchFamily="50" charset="0"/>
              </a:rPr>
              <a:t>Global</a:t>
            </a:r>
            <a:r>
              <a:rPr sz="1200" b="1" spc="-52" dirty="0">
                <a:latin typeface="Montserrat" panose="00000500000000000000" pitchFamily="50" charset="0"/>
              </a:rPr>
              <a:t> </a:t>
            </a:r>
            <a:r>
              <a:rPr sz="1200" b="1" dirty="0">
                <a:latin typeface="Montserrat" panose="00000500000000000000" pitchFamily="50" charset="0"/>
              </a:rPr>
              <a:t>Cleanup </a:t>
            </a:r>
            <a:r>
              <a:rPr sz="1200" dirty="0">
                <a:latin typeface="Montserrat" panose="00000500000000000000" pitchFamily="50" charset="0"/>
              </a:rPr>
              <a:t>will </a:t>
            </a:r>
            <a:r>
              <a:rPr lang="en-US" sz="1200" dirty="0">
                <a:latin typeface="Montserrat" panose="00000500000000000000" pitchFamily="50" charset="0"/>
              </a:rPr>
              <a:t>be</a:t>
            </a:r>
            <a:r>
              <a:rPr sz="1200" dirty="0">
                <a:latin typeface="Montserrat" panose="00000500000000000000" pitchFamily="50" charset="0"/>
              </a:rPr>
              <a:t> the world’s largest ever coordinated, environmental </a:t>
            </a:r>
            <a:r>
              <a:rPr sz="1200" u="sng" dirty="0">
                <a:latin typeface="Montserrat" panose="00000500000000000000" pitchFamily="50" charset="0"/>
              </a:rPr>
              <a:t>volunteer</a:t>
            </a:r>
            <a:r>
              <a:rPr sz="1200" dirty="0">
                <a:latin typeface="Montserrat" panose="00000500000000000000" pitchFamily="50" charset="0"/>
              </a:rPr>
              <a:t> effort,</a:t>
            </a:r>
            <a:r>
              <a:rPr lang="en-US" sz="1200" dirty="0">
                <a:latin typeface="Montserrat" panose="00000500000000000000" pitchFamily="50" charset="0"/>
              </a:rPr>
              <a:t> engaging millions of students to clean up their schools, communities, and natural areas. </a:t>
            </a:r>
            <a:endParaRPr sz="1200" dirty="0">
              <a:latin typeface="Montserrat" panose="00000500000000000000" pitchFamily="50" charset="0"/>
            </a:endParaRPr>
          </a:p>
        </p:txBody>
      </p:sp>
      <p:sp>
        <p:nvSpPr>
          <p:cNvPr id="9" name="Signature Earth Day Events will mobilize, activate, and amplify commitments from corporate, cultural, and global leaders on the biggest stages in the world, from the National Mall in Washington, D.C. and beyond.">
            <a:extLst>
              <a:ext uri="{FF2B5EF4-FFF2-40B4-BE49-F238E27FC236}">
                <a16:creationId xmlns:a16="http://schemas.microsoft.com/office/drawing/2014/main" id="{8B5B055B-AD3E-4C23-AD5F-CF0D087FDD2A}"/>
              </a:ext>
            </a:extLst>
          </p:cNvPr>
          <p:cNvSpPr txBox="1"/>
          <p:nvPr/>
        </p:nvSpPr>
        <p:spPr>
          <a:xfrm>
            <a:off x="5254939" y="1518421"/>
            <a:ext cx="3615742" cy="92333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l">
              <a:defRPr sz="3200" b="0">
                <a:latin typeface="Avenir Next Condensed"/>
                <a:ea typeface="Avenir Next Condensed"/>
                <a:cs typeface="Avenir Next Condensed"/>
                <a:sym typeface="Avenir Next Condensed"/>
              </a:defRPr>
            </a:pPr>
            <a:r>
              <a:rPr sz="1200" b="1" dirty="0">
                <a:latin typeface="Montserrat" panose="00000500000000000000" pitchFamily="50" charset="0"/>
              </a:rPr>
              <a:t>Earth Day Events </a:t>
            </a:r>
            <a:r>
              <a:rPr sz="1200" dirty="0">
                <a:latin typeface="Montserrat" panose="00000500000000000000" pitchFamily="50" charset="0"/>
              </a:rPr>
              <a:t>will mobilize, </a:t>
            </a:r>
            <a:r>
              <a:rPr sz="1200" u="sng" dirty="0">
                <a:latin typeface="Montserrat" panose="00000500000000000000" pitchFamily="50" charset="0"/>
              </a:rPr>
              <a:t>activate</a:t>
            </a:r>
            <a:r>
              <a:rPr sz="1200" dirty="0">
                <a:latin typeface="Montserrat" panose="00000500000000000000" pitchFamily="50" charset="0"/>
              </a:rPr>
              <a:t>, and </a:t>
            </a:r>
            <a:r>
              <a:rPr sz="1200" u="sng" dirty="0">
                <a:latin typeface="Montserrat" panose="00000500000000000000" pitchFamily="50" charset="0"/>
              </a:rPr>
              <a:t>amplify</a:t>
            </a:r>
            <a:r>
              <a:rPr sz="1200" dirty="0">
                <a:latin typeface="Montserrat" panose="00000500000000000000" pitchFamily="50" charset="0"/>
              </a:rPr>
              <a:t> commitments from </a:t>
            </a:r>
            <a:r>
              <a:rPr lang="en-US" sz="1200" dirty="0">
                <a:latin typeface="Montserrat" panose="00000500000000000000" pitchFamily="50" charset="0"/>
              </a:rPr>
              <a:t>millions of students</a:t>
            </a:r>
            <a:r>
              <a:rPr sz="1200" dirty="0">
                <a:latin typeface="Montserrat" panose="00000500000000000000" pitchFamily="50" charset="0"/>
              </a:rPr>
              <a:t> </a:t>
            </a:r>
            <a:r>
              <a:rPr lang="en-US" sz="1200" dirty="0">
                <a:latin typeface="Montserrat" panose="00000500000000000000" pitchFamily="50" charset="0"/>
              </a:rPr>
              <a:t>around the world. These events will range from the schoolyard to the National Mall in DC. </a:t>
            </a:r>
            <a:endParaRPr sz="1200" dirty="0">
              <a:latin typeface="Montserrat" panose="00000500000000000000" pitchFamily="50" charset="0"/>
            </a:endParaRPr>
          </a:p>
        </p:txBody>
      </p:sp>
      <p:sp>
        <p:nvSpPr>
          <p:cNvPr id="11" name="The Global Teach-in will engage more than 500 million students and educators, sparking dynamic new curricula, understanding, and innovation opportunities.">
            <a:extLst>
              <a:ext uri="{FF2B5EF4-FFF2-40B4-BE49-F238E27FC236}">
                <a16:creationId xmlns:a16="http://schemas.microsoft.com/office/drawing/2014/main" id="{F8F26098-3DB0-4D50-9510-B62DCFCF523C}"/>
              </a:ext>
            </a:extLst>
          </p:cNvPr>
          <p:cNvSpPr txBox="1"/>
          <p:nvPr/>
        </p:nvSpPr>
        <p:spPr>
          <a:xfrm>
            <a:off x="5265585" y="4072209"/>
            <a:ext cx="3594449" cy="73866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l">
              <a:defRPr sz="3200" b="0">
                <a:latin typeface="Avenir Next Condensed"/>
                <a:ea typeface="Avenir Next Condensed"/>
                <a:cs typeface="Avenir Next Condensed"/>
                <a:sym typeface="Avenir Next Condensed"/>
              </a:defRPr>
            </a:pPr>
            <a:r>
              <a:rPr sz="1200" b="1" dirty="0">
                <a:latin typeface="Montserrat" panose="00000500000000000000" pitchFamily="50" charset="0"/>
              </a:rPr>
              <a:t>The Global Teach-</a:t>
            </a:r>
            <a:r>
              <a:rPr lang="en-US" sz="1200" b="1" dirty="0">
                <a:latin typeface="Montserrat" panose="00000500000000000000" pitchFamily="50" charset="0"/>
              </a:rPr>
              <a:t>I</a:t>
            </a:r>
            <a:r>
              <a:rPr sz="1200" b="1" dirty="0">
                <a:latin typeface="Montserrat" panose="00000500000000000000" pitchFamily="50" charset="0"/>
              </a:rPr>
              <a:t>n </a:t>
            </a:r>
            <a:r>
              <a:rPr sz="1200" dirty="0">
                <a:latin typeface="Montserrat" panose="00000500000000000000" pitchFamily="50" charset="0"/>
              </a:rPr>
              <a:t>will </a:t>
            </a:r>
            <a:r>
              <a:rPr lang="en-US" sz="1200" dirty="0">
                <a:latin typeface="Montserrat" panose="00000500000000000000" pitchFamily="50" charset="0"/>
              </a:rPr>
              <a:t>involve </a:t>
            </a:r>
            <a:r>
              <a:rPr sz="1200" dirty="0">
                <a:latin typeface="Montserrat" panose="00000500000000000000" pitchFamily="50" charset="0"/>
              </a:rPr>
              <a:t>million</a:t>
            </a:r>
            <a:r>
              <a:rPr lang="en-US" sz="1200" dirty="0">
                <a:latin typeface="Montserrat" panose="00000500000000000000" pitchFamily="50" charset="0"/>
              </a:rPr>
              <a:t>s</a:t>
            </a:r>
            <a:r>
              <a:rPr sz="1200" dirty="0">
                <a:latin typeface="Montserrat" panose="00000500000000000000" pitchFamily="50" charset="0"/>
              </a:rPr>
              <a:t> </a:t>
            </a:r>
            <a:r>
              <a:rPr lang="en-US" sz="1200" dirty="0">
                <a:latin typeface="Montserrat" panose="00000500000000000000" pitchFamily="50" charset="0"/>
              </a:rPr>
              <a:t>of </a:t>
            </a:r>
            <a:r>
              <a:rPr sz="1200" dirty="0">
                <a:latin typeface="Montserrat" panose="00000500000000000000" pitchFamily="50" charset="0"/>
              </a:rPr>
              <a:t>students</a:t>
            </a:r>
            <a:r>
              <a:rPr lang="en-US" sz="1200" dirty="0">
                <a:latin typeface="Montserrat" panose="00000500000000000000" pitchFamily="50" charset="0"/>
              </a:rPr>
              <a:t>,</a:t>
            </a:r>
            <a:r>
              <a:rPr sz="1200" dirty="0">
                <a:latin typeface="Montserrat" panose="00000500000000000000" pitchFamily="50" charset="0"/>
              </a:rPr>
              <a:t> educators</a:t>
            </a:r>
            <a:r>
              <a:rPr lang="en-US" sz="1200" dirty="0">
                <a:latin typeface="Montserrat" panose="00000500000000000000" pitchFamily="50" charset="0"/>
              </a:rPr>
              <a:t>, and individuals</a:t>
            </a:r>
            <a:r>
              <a:rPr sz="1200" dirty="0">
                <a:latin typeface="Montserrat" panose="00000500000000000000" pitchFamily="50" charset="0"/>
              </a:rPr>
              <a:t>, sparking new </a:t>
            </a:r>
            <a:r>
              <a:rPr lang="en-US" sz="1200" dirty="0">
                <a:latin typeface="Montserrat" panose="00000500000000000000" pitchFamily="50" charset="0"/>
              </a:rPr>
              <a:t>ideas</a:t>
            </a:r>
            <a:r>
              <a:rPr sz="1200" dirty="0">
                <a:latin typeface="Montserrat" panose="00000500000000000000" pitchFamily="50" charset="0"/>
              </a:rPr>
              <a:t> </a:t>
            </a:r>
            <a:r>
              <a:rPr lang="en-US" sz="1200" dirty="0">
                <a:latin typeface="Montserrat" panose="00000500000000000000" pitchFamily="50" charset="0"/>
              </a:rPr>
              <a:t>and</a:t>
            </a:r>
            <a:r>
              <a:rPr sz="1200" dirty="0">
                <a:latin typeface="Montserrat" panose="00000500000000000000" pitchFamily="50" charset="0"/>
              </a:rPr>
              <a:t> opportunities</a:t>
            </a:r>
            <a:r>
              <a:rPr lang="en-US" sz="1200" dirty="0">
                <a:latin typeface="Montserrat" panose="00000500000000000000" pitchFamily="50" charset="0"/>
              </a:rPr>
              <a:t> to </a:t>
            </a:r>
            <a:r>
              <a:rPr lang="en-US" sz="1200" u="sng" dirty="0">
                <a:latin typeface="Montserrat" panose="00000500000000000000" pitchFamily="50" charset="0"/>
              </a:rPr>
              <a:t>educate</a:t>
            </a:r>
            <a:r>
              <a:rPr lang="en-US" sz="1200" dirty="0">
                <a:latin typeface="Montserrat" panose="00000500000000000000" pitchFamily="50" charset="0"/>
              </a:rPr>
              <a:t> for action</a:t>
            </a:r>
            <a:r>
              <a:rPr sz="1200" dirty="0">
                <a:latin typeface="Montserrat" panose="00000500000000000000" pitchFamily="50" charset="0"/>
              </a:rPr>
              <a:t>.</a:t>
            </a:r>
          </a:p>
        </p:txBody>
      </p:sp>
      <p:sp>
        <p:nvSpPr>
          <p:cNvPr id="12" name="TOGETHER…">
            <a:extLst>
              <a:ext uri="{FF2B5EF4-FFF2-40B4-BE49-F238E27FC236}">
                <a16:creationId xmlns:a16="http://schemas.microsoft.com/office/drawing/2014/main" id="{674D70BD-8022-40A9-A1C0-692CDBB03255}"/>
              </a:ext>
            </a:extLst>
          </p:cNvPr>
          <p:cNvSpPr txBox="1"/>
          <p:nvPr/>
        </p:nvSpPr>
        <p:spPr>
          <a:xfrm>
            <a:off x="410877" y="394893"/>
            <a:ext cx="3323031" cy="192636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b">
            <a:spAutoFit/>
          </a:bodyPr>
          <a:lstStyle/>
          <a:p>
            <a:pPr algn="ctr">
              <a:lnSpc>
                <a:spcPct val="70000"/>
              </a:lnSpc>
              <a:defRPr sz="12500" b="0">
                <a:solidFill>
                  <a:srgbClr val="1C1F25"/>
                </a:solidFill>
                <a:latin typeface="Avenir Next Condensed Heavy"/>
                <a:ea typeface="Avenir Next Condensed Heavy"/>
                <a:cs typeface="Avenir Next Condensed Heavy"/>
                <a:sym typeface="Avenir Next Condensed Heavy"/>
              </a:defRPr>
            </a:pPr>
            <a:r>
              <a:rPr sz="4400" dirty="0">
                <a:solidFill>
                  <a:srgbClr val="006600"/>
                </a:solidFill>
                <a:effectLst>
                  <a:outerShdw blurRad="38100" dist="38100" dir="2700000" algn="tl">
                    <a:srgbClr val="000000">
                      <a:alpha val="43137"/>
                    </a:srgbClr>
                  </a:outerShdw>
                </a:effectLst>
              </a:rPr>
              <a:t>TOGETHER </a:t>
            </a:r>
          </a:p>
          <a:p>
            <a:pPr algn="ctr">
              <a:lnSpc>
                <a:spcPct val="70000"/>
              </a:lnSpc>
              <a:defRPr sz="12500" b="0">
                <a:solidFill>
                  <a:srgbClr val="1C1F25"/>
                </a:solidFill>
                <a:latin typeface="Avenir Next Condensed Heavy"/>
                <a:ea typeface="Avenir Next Condensed Heavy"/>
                <a:cs typeface="Avenir Next Condensed Heavy"/>
                <a:sym typeface="Avenir Next Condensed Heavy"/>
              </a:defRPr>
            </a:pPr>
            <a:r>
              <a:rPr sz="4400" dirty="0">
                <a:solidFill>
                  <a:srgbClr val="006600"/>
                </a:solidFill>
                <a:effectLst>
                  <a:outerShdw blurRad="38100" dist="38100" dir="2700000" algn="tl">
                    <a:srgbClr val="000000">
                      <a:alpha val="43137"/>
                    </a:srgbClr>
                  </a:outerShdw>
                </a:effectLst>
              </a:rPr>
              <a:t>WE WILL</a:t>
            </a:r>
          </a:p>
          <a:p>
            <a:pPr algn="ctr">
              <a:lnSpc>
                <a:spcPct val="70000"/>
              </a:lnSpc>
              <a:defRPr sz="12500" b="0">
                <a:latin typeface="Avenir Next Condensed Heavy"/>
                <a:ea typeface="Avenir Next Condensed Heavy"/>
                <a:cs typeface="Avenir Next Condensed Heavy"/>
                <a:sym typeface="Avenir Next Condensed Heavy"/>
              </a:defRPr>
            </a:pPr>
            <a:r>
              <a:rPr sz="4400" dirty="0">
                <a:solidFill>
                  <a:srgbClr val="006600"/>
                </a:solidFill>
                <a:effectLst>
                  <a:outerShdw blurRad="38100" dist="38100" dir="2700000" algn="tl">
                    <a:srgbClr val="000000">
                      <a:alpha val="43137"/>
                    </a:srgbClr>
                  </a:outerShdw>
                </a:effectLst>
              </a:rPr>
              <a:t>S.A.V.E. </a:t>
            </a:r>
          </a:p>
          <a:p>
            <a:pPr algn="ctr">
              <a:lnSpc>
                <a:spcPct val="70000"/>
              </a:lnSpc>
              <a:defRPr sz="12500" b="0">
                <a:solidFill>
                  <a:srgbClr val="1C1F25"/>
                </a:solidFill>
                <a:latin typeface="Avenir Next Condensed Heavy"/>
                <a:ea typeface="Avenir Next Condensed Heavy"/>
                <a:cs typeface="Avenir Next Condensed Heavy"/>
                <a:sym typeface="Avenir Next Condensed Heavy"/>
              </a:defRPr>
            </a:pPr>
            <a:r>
              <a:rPr sz="4400" dirty="0">
                <a:solidFill>
                  <a:srgbClr val="006600"/>
                </a:solidFill>
                <a:effectLst>
                  <a:outerShdw blurRad="38100" dist="38100" dir="2700000" algn="tl">
                    <a:srgbClr val="000000">
                      <a:alpha val="43137"/>
                    </a:srgbClr>
                  </a:outerShdw>
                </a:effectLst>
              </a:rPr>
              <a:t>OUR EARTH</a:t>
            </a:r>
          </a:p>
        </p:txBody>
      </p:sp>
      <p:sp>
        <p:nvSpPr>
          <p:cNvPr id="13" name="Our plan is to promote global engagement at every level of society over the next two years and beyond. Our goal is to infuse people with a sense of purpose and belief in their ability to create meaningful change regardless of their race, creed, social status, or economic standing. Within our S.A.V.E. framework, there’s a bounty of opportunities for collaboration and coordination.">
            <a:extLst>
              <a:ext uri="{FF2B5EF4-FFF2-40B4-BE49-F238E27FC236}">
                <a16:creationId xmlns:a16="http://schemas.microsoft.com/office/drawing/2014/main" id="{D2C80CF6-4AD7-4B94-91C4-95CB8897581C}"/>
              </a:ext>
            </a:extLst>
          </p:cNvPr>
          <p:cNvSpPr txBox="1"/>
          <p:nvPr/>
        </p:nvSpPr>
        <p:spPr>
          <a:xfrm>
            <a:off x="176182" y="2571750"/>
            <a:ext cx="3903173" cy="2154436"/>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just">
              <a:defRPr sz="4000" b="0">
                <a:latin typeface="Avenir Next Condensed"/>
                <a:ea typeface="Avenir Next Condensed"/>
                <a:cs typeface="Avenir Next Condensed"/>
                <a:sym typeface="Avenir Next Condensed"/>
              </a:defRPr>
            </a:lvl1pPr>
          </a:lstStyle>
          <a:p>
            <a:pPr algn="ctr"/>
            <a:r>
              <a:rPr lang="en-US" sz="1400" dirty="0">
                <a:latin typeface="Montserrat" panose="00000500000000000000" pitchFamily="50" charset="0"/>
              </a:rPr>
              <a:t>The 2020 </a:t>
            </a:r>
            <a:r>
              <a:rPr sz="1400" dirty="0">
                <a:latin typeface="Montserrat" panose="00000500000000000000" pitchFamily="50" charset="0"/>
              </a:rPr>
              <a:t>plan </a:t>
            </a:r>
            <a:r>
              <a:rPr lang="en-US" sz="1400" dirty="0">
                <a:latin typeface="Montserrat" panose="00000500000000000000" pitchFamily="50" charset="0"/>
              </a:rPr>
              <a:t>promotes </a:t>
            </a:r>
            <a:r>
              <a:rPr sz="1400" dirty="0">
                <a:latin typeface="Montserrat" panose="00000500000000000000" pitchFamily="50" charset="0"/>
              </a:rPr>
              <a:t>global engagement at every level of </a:t>
            </a:r>
            <a:r>
              <a:rPr lang="en-US" sz="1400" dirty="0">
                <a:latin typeface="Montserrat" panose="00000500000000000000" pitchFamily="50" charset="0"/>
              </a:rPr>
              <a:t>education,</a:t>
            </a:r>
            <a:r>
              <a:rPr sz="1400" dirty="0">
                <a:latin typeface="Montserrat" panose="00000500000000000000" pitchFamily="50" charset="0"/>
              </a:rPr>
              <a:t> </a:t>
            </a:r>
            <a:r>
              <a:rPr lang="en-US" sz="1400" dirty="0">
                <a:latin typeface="Montserrat" panose="00000500000000000000" pitchFamily="50" charset="0"/>
              </a:rPr>
              <a:t>appealing to people from all walks of life, regardless of their race, creed, culture, social status, or economic standing</a:t>
            </a:r>
            <a:r>
              <a:rPr sz="1400" dirty="0">
                <a:latin typeface="Montserrat" panose="00000500000000000000" pitchFamily="50" charset="0"/>
              </a:rPr>
              <a:t>. </a:t>
            </a:r>
            <a:endParaRPr lang="en-US" sz="1400" dirty="0">
              <a:latin typeface="Montserrat" panose="00000500000000000000" pitchFamily="50" charset="0"/>
            </a:endParaRPr>
          </a:p>
          <a:p>
            <a:pPr algn="ctr"/>
            <a:endParaRPr lang="en-US" sz="1400" dirty="0">
              <a:latin typeface="Montserrat" panose="00000500000000000000" pitchFamily="50" charset="0"/>
            </a:endParaRPr>
          </a:p>
          <a:p>
            <a:pPr algn="ctr"/>
            <a:r>
              <a:rPr lang="en-US" sz="1400" dirty="0">
                <a:latin typeface="Montserrat" panose="00000500000000000000" pitchFamily="50" charset="0"/>
              </a:rPr>
              <a:t>The </a:t>
            </a:r>
            <a:r>
              <a:rPr sz="1400" dirty="0">
                <a:latin typeface="Montserrat" panose="00000500000000000000" pitchFamily="50" charset="0"/>
              </a:rPr>
              <a:t>goal is to </a:t>
            </a:r>
            <a:r>
              <a:rPr lang="en-US" sz="1400" b="1" dirty="0">
                <a:latin typeface="Montserrat" panose="00000500000000000000" pitchFamily="50" charset="0"/>
              </a:rPr>
              <a:t>equip</a:t>
            </a:r>
            <a:r>
              <a:rPr sz="1400" b="1" dirty="0">
                <a:latin typeface="Montserrat" panose="00000500000000000000" pitchFamily="50" charset="0"/>
              </a:rPr>
              <a:t> </a:t>
            </a:r>
            <a:r>
              <a:rPr lang="en-US" sz="1400" b="1" dirty="0">
                <a:latin typeface="Montserrat" panose="00000500000000000000" pitchFamily="50" charset="0"/>
              </a:rPr>
              <a:t>students</a:t>
            </a:r>
            <a:r>
              <a:rPr sz="1400" b="1" dirty="0">
                <a:latin typeface="Montserrat" panose="00000500000000000000" pitchFamily="50" charset="0"/>
              </a:rPr>
              <a:t> with </a:t>
            </a:r>
            <a:r>
              <a:rPr lang="en-US" sz="1400" b="1" dirty="0">
                <a:latin typeface="Montserrat" panose="00000500000000000000" pitchFamily="50" charset="0"/>
              </a:rPr>
              <a:t>skills, knowledge, and </a:t>
            </a:r>
            <a:r>
              <a:rPr sz="1400" b="1" dirty="0">
                <a:latin typeface="Montserrat" panose="00000500000000000000" pitchFamily="50" charset="0"/>
              </a:rPr>
              <a:t>a sense of purpose </a:t>
            </a:r>
            <a:r>
              <a:rPr lang="en-US" sz="1400" dirty="0">
                <a:latin typeface="Montserrat" panose="00000500000000000000" pitchFamily="50" charset="0"/>
              </a:rPr>
              <a:t>to</a:t>
            </a:r>
            <a:r>
              <a:rPr sz="1400" dirty="0">
                <a:latin typeface="Montserrat" panose="00000500000000000000" pitchFamily="50" charset="0"/>
              </a:rPr>
              <a:t> </a:t>
            </a:r>
            <a:r>
              <a:rPr lang="en-US" sz="1400" dirty="0">
                <a:latin typeface="Montserrat" panose="00000500000000000000" pitchFamily="50" charset="0"/>
              </a:rPr>
              <a:t>enhance</a:t>
            </a:r>
            <a:r>
              <a:rPr sz="1400" dirty="0">
                <a:latin typeface="Montserrat" panose="00000500000000000000" pitchFamily="50" charset="0"/>
              </a:rPr>
              <a:t> their ability to create meaningful change. </a:t>
            </a:r>
            <a:endParaRPr lang="en-US" sz="1400" dirty="0">
              <a:latin typeface="Montserrat" panose="00000500000000000000" pitchFamily="50" charset="0"/>
            </a:endParaRPr>
          </a:p>
        </p:txBody>
      </p:sp>
      <p:sp>
        <p:nvSpPr>
          <p:cNvPr id="14" name="Circle">
            <a:extLst>
              <a:ext uri="{FF2B5EF4-FFF2-40B4-BE49-F238E27FC236}">
                <a16:creationId xmlns:a16="http://schemas.microsoft.com/office/drawing/2014/main" id="{42900F48-5EFA-48E1-AF8C-E75848C9F842}"/>
              </a:ext>
            </a:extLst>
          </p:cNvPr>
          <p:cNvSpPr/>
          <p:nvPr/>
        </p:nvSpPr>
        <p:spPr>
          <a:xfrm>
            <a:off x="4376077" y="1557048"/>
            <a:ext cx="675590" cy="675590"/>
          </a:xfrm>
          <a:prstGeom prst="ellipse">
            <a:avLst/>
          </a:prstGeom>
          <a:solidFill>
            <a:srgbClr val="31B7BB"/>
          </a:solidFill>
          <a:ln w="12700">
            <a:miter lim="400000"/>
          </a:ln>
        </p:spPr>
        <p:txBody>
          <a:bodyPr lIns="0" tIns="0" rIns="0" bIns="0" anchor="ctr"/>
          <a:lstStyle/>
          <a:p>
            <a:pPr>
              <a:defRPr sz="3200" b="0">
                <a:latin typeface="+mn-lt"/>
                <a:ea typeface="+mn-ea"/>
                <a:cs typeface="+mn-cs"/>
                <a:sym typeface="Helvetica Neue Medium"/>
              </a:defRPr>
            </a:pPr>
            <a:endParaRPr sz="1200"/>
          </a:p>
        </p:txBody>
      </p:sp>
      <p:sp>
        <p:nvSpPr>
          <p:cNvPr id="15" name="AMPLIFY">
            <a:extLst>
              <a:ext uri="{FF2B5EF4-FFF2-40B4-BE49-F238E27FC236}">
                <a16:creationId xmlns:a16="http://schemas.microsoft.com/office/drawing/2014/main" id="{29A2BDF0-00D5-4FBB-B8DB-4E6B0DA2D629}"/>
              </a:ext>
            </a:extLst>
          </p:cNvPr>
          <p:cNvSpPr txBox="1"/>
          <p:nvPr/>
        </p:nvSpPr>
        <p:spPr>
          <a:xfrm>
            <a:off x="4440633" y="1728743"/>
            <a:ext cx="520976" cy="279628"/>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lgn="r">
              <a:lnSpc>
                <a:spcPct val="150000"/>
              </a:lnSpc>
              <a:defRPr b="0">
                <a:solidFill>
                  <a:srgbClr val="FFFFFF"/>
                </a:solidFill>
                <a:latin typeface="Impact"/>
                <a:ea typeface="Impact"/>
                <a:cs typeface="Impact"/>
                <a:sym typeface="Impact"/>
              </a:defRPr>
            </a:lvl1pPr>
          </a:lstStyle>
          <a:p>
            <a:r>
              <a:rPr lang="en-US" dirty="0">
                <a:effectLst>
                  <a:outerShdw blurRad="38100" dist="38100" dir="2700000" algn="tl">
                    <a:srgbClr val="000000">
                      <a:alpha val="43137"/>
                    </a:srgbClr>
                  </a:outerShdw>
                </a:effectLst>
              </a:rPr>
              <a:t>ACTION</a:t>
            </a:r>
            <a:endParaRPr dirty="0">
              <a:effectLst>
                <a:outerShdw blurRad="38100" dist="38100" dir="2700000" algn="tl">
                  <a:srgbClr val="000000">
                    <a:alpha val="43137"/>
                  </a:srgbClr>
                </a:outerShdw>
              </a:effectLst>
            </a:endParaRPr>
          </a:p>
        </p:txBody>
      </p:sp>
      <p:sp>
        <p:nvSpPr>
          <p:cNvPr id="17" name="Circle">
            <a:extLst>
              <a:ext uri="{FF2B5EF4-FFF2-40B4-BE49-F238E27FC236}">
                <a16:creationId xmlns:a16="http://schemas.microsoft.com/office/drawing/2014/main" id="{F4A1D148-9CEA-43DD-A86D-69C7D9B2BF06}"/>
              </a:ext>
            </a:extLst>
          </p:cNvPr>
          <p:cNvSpPr/>
          <p:nvPr/>
        </p:nvSpPr>
        <p:spPr>
          <a:xfrm>
            <a:off x="4384053" y="4022159"/>
            <a:ext cx="675590" cy="675590"/>
          </a:xfrm>
          <a:prstGeom prst="ellipse">
            <a:avLst/>
          </a:prstGeom>
          <a:solidFill>
            <a:srgbClr val="31B7BB"/>
          </a:solidFill>
          <a:ln w="12700">
            <a:miter lim="400000"/>
          </a:ln>
        </p:spPr>
        <p:txBody>
          <a:bodyPr lIns="0" tIns="0" rIns="0" bIns="0" anchor="ctr"/>
          <a:lstStyle/>
          <a:p>
            <a:pPr>
              <a:defRPr sz="3200" b="0">
                <a:latin typeface="+mn-lt"/>
                <a:ea typeface="+mn-ea"/>
                <a:cs typeface="+mn-cs"/>
                <a:sym typeface="Helvetica Neue Medium"/>
              </a:defRPr>
            </a:pPr>
            <a:endParaRPr sz="1200"/>
          </a:p>
        </p:txBody>
      </p:sp>
      <p:sp>
        <p:nvSpPr>
          <p:cNvPr id="18" name="Circle">
            <a:extLst>
              <a:ext uri="{FF2B5EF4-FFF2-40B4-BE49-F238E27FC236}">
                <a16:creationId xmlns:a16="http://schemas.microsoft.com/office/drawing/2014/main" id="{BB0790EF-725C-4955-8B09-3FB391CD4EDD}"/>
              </a:ext>
            </a:extLst>
          </p:cNvPr>
          <p:cNvSpPr/>
          <p:nvPr/>
        </p:nvSpPr>
        <p:spPr>
          <a:xfrm>
            <a:off x="4388542" y="2792089"/>
            <a:ext cx="675590" cy="675590"/>
          </a:xfrm>
          <a:prstGeom prst="ellipse">
            <a:avLst/>
          </a:prstGeom>
          <a:solidFill>
            <a:srgbClr val="31B7BB"/>
          </a:solidFill>
          <a:ln w="12700">
            <a:miter lim="400000"/>
          </a:ln>
        </p:spPr>
        <p:txBody>
          <a:bodyPr lIns="0" tIns="0" rIns="0" bIns="0" anchor="ctr"/>
          <a:lstStyle/>
          <a:p>
            <a:pPr>
              <a:defRPr sz="3200" b="0">
                <a:latin typeface="+mn-lt"/>
                <a:ea typeface="+mn-ea"/>
                <a:cs typeface="+mn-cs"/>
                <a:sym typeface="Helvetica Neue Medium"/>
              </a:defRPr>
            </a:pPr>
            <a:endParaRPr sz="1200"/>
          </a:p>
        </p:txBody>
      </p:sp>
      <p:sp>
        <p:nvSpPr>
          <p:cNvPr id="19" name="VOLUNTEER">
            <a:extLst>
              <a:ext uri="{FF2B5EF4-FFF2-40B4-BE49-F238E27FC236}">
                <a16:creationId xmlns:a16="http://schemas.microsoft.com/office/drawing/2014/main" id="{FB45D491-831C-407B-B6B6-391032159404}"/>
              </a:ext>
            </a:extLst>
          </p:cNvPr>
          <p:cNvSpPr txBox="1"/>
          <p:nvPr/>
        </p:nvSpPr>
        <p:spPr>
          <a:xfrm>
            <a:off x="4384053" y="2986311"/>
            <a:ext cx="673261" cy="23968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lgn="r">
              <a:lnSpc>
                <a:spcPct val="150000"/>
              </a:lnSpc>
              <a:defRPr b="0">
                <a:solidFill>
                  <a:srgbClr val="FFFFFF"/>
                </a:solidFill>
                <a:latin typeface="Impact"/>
                <a:ea typeface="Impact"/>
                <a:cs typeface="Impact"/>
                <a:sym typeface="Impact"/>
              </a:defRPr>
            </a:lvl1pPr>
          </a:lstStyle>
          <a:p>
            <a:r>
              <a:rPr sz="1200" dirty="0">
                <a:effectLst>
                  <a:outerShdw blurRad="38100" dist="38100" dir="2700000" algn="tl">
                    <a:srgbClr val="000000">
                      <a:alpha val="43137"/>
                    </a:srgbClr>
                  </a:outerShdw>
                </a:effectLst>
              </a:rPr>
              <a:t>VOLUNTEER</a:t>
            </a:r>
          </a:p>
        </p:txBody>
      </p:sp>
      <p:sp>
        <p:nvSpPr>
          <p:cNvPr id="20" name="SCIENCE">
            <a:extLst>
              <a:ext uri="{FF2B5EF4-FFF2-40B4-BE49-F238E27FC236}">
                <a16:creationId xmlns:a16="http://schemas.microsoft.com/office/drawing/2014/main" id="{8CDBE1FE-3D2D-4C5D-8A5A-28C95E3DC912}"/>
              </a:ext>
            </a:extLst>
          </p:cNvPr>
          <p:cNvSpPr txBox="1"/>
          <p:nvPr/>
        </p:nvSpPr>
        <p:spPr>
          <a:xfrm>
            <a:off x="4408584" y="506059"/>
            <a:ext cx="591509" cy="279628"/>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lgn="r">
              <a:lnSpc>
                <a:spcPct val="150000"/>
              </a:lnSpc>
              <a:defRPr b="0">
                <a:solidFill>
                  <a:srgbClr val="FFFFFF"/>
                </a:solidFill>
                <a:latin typeface="Impact"/>
                <a:ea typeface="Impact"/>
                <a:cs typeface="Impact"/>
                <a:sym typeface="Impact"/>
              </a:defRPr>
            </a:lvl1pPr>
          </a:lstStyle>
          <a:p>
            <a:r>
              <a:rPr dirty="0">
                <a:effectLst>
                  <a:outerShdw blurRad="38100" dist="38100" dir="2700000" algn="tl">
                    <a:srgbClr val="000000">
                      <a:alpha val="43137"/>
                    </a:srgbClr>
                  </a:outerShdw>
                </a:effectLst>
              </a:rPr>
              <a:t>SCIENCE</a:t>
            </a:r>
          </a:p>
        </p:txBody>
      </p:sp>
      <p:sp>
        <p:nvSpPr>
          <p:cNvPr id="21" name="EDUCATE">
            <a:extLst>
              <a:ext uri="{FF2B5EF4-FFF2-40B4-BE49-F238E27FC236}">
                <a16:creationId xmlns:a16="http://schemas.microsoft.com/office/drawing/2014/main" id="{4A85DA2F-53A5-43D2-A31E-21045AE70A9E}"/>
              </a:ext>
            </a:extLst>
          </p:cNvPr>
          <p:cNvSpPr txBox="1"/>
          <p:nvPr/>
        </p:nvSpPr>
        <p:spPr>
          <a:xfrm>
            <a:off x="4408584" y="4185894"/>
            <a:ext cx="621965" cy="279628"/>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lnSpc>
                <a:spcPct val="150000"/>
              </a:lnSpc>
              <a:defRPr b="0">
                <a:solidFill>
                  <a:srgbClr val="FFFFFF"/>
                </a:solidFill>
                <a:latin typeface="Impact"/>
                <a:ea typeface="Impact"/>
                <a:cs typeface="Impact"/>
                <a:sym typeface="Impact"/>
              </a:defRPr>
            </a:lvl1pPr>
          </a:lstStyle>
          <a:p>
            <a:r>
              <a:rPr dirty="0">
                <a:effectLst>
                  <a:outerShdw blurRad="38100" dist="38100" dir="2700000" algn="tl">
                    <a:srgbClr val="000000">
                      <a:alpha val="43137"/>
                    </a:srgbClr>
                  </a:outerShdw>
                </a:effectLst>
              </a:rPr>
              <a:t>EDUCATE</a:t>
            </a:r>
          </a:p>
        </p:txBody>
      </p:sp>
      <p:sp>
        <p:nvSpPr>
          <p:cNvPr id="24" name="Line">
            <a:extLst>
              <a:ext uri="{FF2B5EF4-FFF2-40B4-BE49-F238E27FC236}">
                <a16:creationId xmlns:a16="http://schemas.microsoft.com/office/drawing/2014/main" id="{72F73ADA-3492-4C71-AAB5-52EDF9AD28D1}"/>
              </a:ext>
            </a:extLst>
          </p:cNvPr>
          <p:cNvSpPr/>
          <p:nvPr/>
        </p:nvSpPr>
        <p:spPr>
          <a:xfrm flipH="1">
            <a:off x="4719566" y="1118596"/>
            <a:ext cx="0" cy="325569"/>
          </a:xfrm>
          <a:prstGeom prst="line">
            <a:avLst/>
          </a:prstGeom>
          <a:ln w="12700">
            <a:solidFill>
              <a:srgbClr val="5E5E5E"/>
            </a:solidFill>
            <a:miter lim="400000"/>
            <a:headEnd type="oval"/>
            <a:tailEnd type="oval"/>
          </a:ln>
        </p:spPr>
        <p:txBody>
          <a:bodyPr lIns="0" tIns="0" rIns="0" bIns="0" anchor="ctr"/>
          <a:lstStyle/>
          <a:p>
            <a:pPr>
              <a:defRPr sz="3200" b="0">
                <a:solidFill>
                  <a:srgbClr val="FFFFFF"/>
                </a:solidFill>
                <a:latin typeface="+mn-lt"/>
                <a:ea typeface="+mn-ea"/>
                <a:cs typeface="+mn-cs"/>
                <a:sym typeface="Helvetica Neue Medium"/>
              </a:defRPr>
            </a:pPr>
            <a:endParaRPr sz="1200">
              <a:solidFill>
                <a:schemeClr val="bg1"/>
              </a:solidFill>
            </a:endParaRPr>
          </a:p>
        </p:txBody>
      </p:sp>
      <p:sp>
        <p:nvSpPr>
          <p:cNvPr id="26" name="Line">
            <a:extLst>
              <a:ext uri="{FF2B5EF4-FFF2-40B4-BE49-F238E27FC236}">
                <a16:creationId xmlns:a16="http://schemas.microsoft.com/office/drawing/2014/main" id="{98A60D25-B63E-4365-87FE-E46080ECD623}"/>
              </a:ext>
            </a:extLst>
          </p:cNvPr>
          <p:cNvSpPr/>
          <p:nvPr/>
        </p:nvSpPr>
        <p:spPr>
          <a:xfrm flipH="1">
            <a:off x="4719566" y="2343694"/>
            <a:ext cx="0" cy="325569"/>
          </a:xfrm>
          <a:prstGeom prst="line">
            <a:avLst/>
          </a:prstGeom>
          <a:ln w="12700">
            <a:solidFill>
              <a:srgbClr val="5E5E5E"/>
            </a:solidFill>
            <a:miter lim="400000"/>
            <a:headEnd type="oval"/>
            <a:tailEnd type="oval"/>
          </a:ln>
        </p:spPr>
        <p:txBody>
          <a:bodyPr lIns="0" tIns="0" rIns="0" bIns="0" anchor="ctr"/>
          <a:lstStyle/>
          <a:p>
            <a:pPr>
              <a:defRPr sz="3200" b="0">
                <a:solidFill>
                  <a:srgbClr val="FFFFFF"/>
                </a:solidFill>
                <a:latin typeface="+mn-lt"/>
                <a:ea typeface="+mn-ea"/>
                <a:cs typeface="+mn-cs"/>
                <a:sym typeface="Helvetica Neue Medium"/>
              </a:defRPr>
            </a:pPr>
            <a:endParaRPr sz="1200">
              <a:solidFill>
                <a:schemeClr val="bg1"/>
              </a:solidFill>
            </a:endParaRPr>
          </a:p>
        </p:txBody>
      </p:sp>
      <p:sp>
        <p:nvSpPr>
          <p:cNvPr id="27" name="Line">
            <a:extLst>
              <a:ext uri="{FF2B5EF4-FFF2-40B4-BE49-F238E27FC236}">
                <a16:creationId xmlns:a16="http://schemas.microsoft.com/office/drawing/2014/main" id="{CD8FD872-830F-48FB-B641-E3FAE409A2E7}"/>
              </a:ext>
            </a:extLst>
          </p:cNvPr>
          <p:cNvSpPr/>
          <p:nvPr/>
        </p:nvSpPr>
        <p:spPr>
          <a:xfrm flipH="1">
            <a:off x="4719566" y="3583910"/>
            <a:ext cx="0" cy="325569"/>
          </a:xfrm>
          <a:prstGeom prst="line">
            <a:avLst/>
          </a:prstGeom>
          <a:ln w="12700">
            <a:solidFill>
              <a:srgbClr val="5E5E5E"/>
            </a:solidFill>
            <a:miter lim="400000"/>
            <a:headEnd type="oval"/>
            <a:tailEnd type="oval"/>
          </a:ln>
        </p:spPr>
        <p:txBody>
          <a:bodyPr lIns="0" tIns="0" rIns="0" bIns="0" anchor="ctr"/>
          <a:lstStyle/>
          <a:p>
            <a:pPr>
              <a:defRPr sz="3200" b="0">
                <a:solidFill>
                  <a:srgbClr val="FFFFFF"/>
                </a:solidFill>
                <a:latin typeface="+mn-lt"/>
                <a:ea typeface="+mn-ea"/>
                <a:cs typeface="+mn-cs"/>
                <a:sym typeface="Helvetica Neue Medium"/>
              </a:defRPr>
            </a:pPr>
            <a:endParaRPr sz="120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1000"/>
                                        <p:tgtEl>
                                          <p:spTgt spid="122"/>
                                        </p:tgtEl>
                                      </p:cBhvr>
                                    </p:animEffect>
                                    <p:anim calcmode="lin" valueType="num">
                                      <p:cBhvr>
                                        <p:cTn id="8" dur="1000" fill="hold"/>
                                        <p:tgtEl>
                                          <p:spTgt spid="122"/>
                                        </p:tgtEl>
                                        <p:attrNameLst>
                                          <p:attrName>ppt_x</p:attrName>
                                        </p:attrNameLst>
                                      </p:cBhvr>
                                      <p:tavLst>
                                        <p:tav tm="0">
                                          <p:val>
                                            <p:strVal val="#ppt_x"/>
                                          </p:val>
                                        </p:tav>
                                        <p:tav tm="100000">
                                          <p:val>
                                            <p:strVal val="#ppt_x"/>
                                          </p:val>
                                        </p:tav>
                                      </p:tavLst>
                                    </p:anim>
                                    <p:anim calcmode="lin" valueType="num">
                                      <p:cBhvr>
                                        <p:cTn id="9" dur="1000" fill="hold"/>
                                        <p:tgtEl>
                                          <p:spTgt spid="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animBg="1"/>
    </p:bldLst>
  </p:timing>
</p:sld>
</file>

<file path=ppt/theme/theme1.xml><?xml version="1.0" encoding="utf-8"?>
<a:theme xmlns:a="http://schemas.openxmlformats.org/drawingml/2006/main" name="Spearmint">
  <a:themeElements>
    <a:clrScheme name="Custom 3">
      <a:dk1>
        <a:srgbClr val="202729"/>
      </a:dk1>
      <a:lt1>
        <a:srgbClr val="FFFFFF"/>
      </a:lt1>
      <a:dk2>
        <a:srgbClr val="4BA173"/>
      </a:dk2>
      <a:lt2>
        <a:srgbClr val="08194F"/>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792</TotalTime>
  <Words>654</Words>
  <Application>Microsoft Office PowerPoint</Application>
  <PresentationFormat>On-screen Show (16:9)</PresentationFormat>
  <Paragraphs>103</Paragraphs>
  <Slides>16</Slides>
  <Notes>15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Arial</vt:lpstr>
      <vt:lpstr>Impact</vt:lpstr>
      <vt:lpstr>Avenir Next Condensed Heavy</vt:lpstr>
      <vt:lpstr>Montserrat SemiBold</vt:lpstr>
      <vt:lpstr>Calibri</vt:lpstr>
      <vt:lpstr>Montserrat</vt:lpstr>
      <vt:lpstr>Proxima Nova</vt:lpstr>
      <vt:lpstr>Wingdings</vt:lpstr>
      <vt:lpstr>Courier New</vt:lpstr>
      <vt:lpstr>Spearmint</vt:lpstr>
      <vt:lpstr>PowerPoint Presentation</vt:lpstr>
      <vt:lpstr>Introductions</vt:lpstr>
      <vt:lpstr>Today’s Agenda</vt:lpstr>
      <vt:lpstr>PowerPoint Presentation</vt:lpstr>
      <vt:lpstr>1970: The First Earth Day </vt:lpstr>
      <vt:lpstr>1970: The First Earth Day </vt:lpstr>
      <vt:lpstr>1990: We Go Global! </vt:lpstr>
      <vt:lpstr>Earth Day Today! </vt:lpstr>
      <vt:lpstr>PowerPoint Presentation</vt:lpstr>
      <vt:lpstr>Role of the Teach-In:  Bringing it to the modern era</vt:lpstr>
      <vt:lpstr>Earth Challenge: Teach-In Topics</vt:lpstr>
      <vt:lpstr>Hosting a Teach-In</vt:lpstr>
      <vt:lpstr>Time to plan your own Teach-In!!</vt:lpstr>
      <vt:lpstr>PowerPoint Presentation</vt:lpstr>
      <vt:lpstr>PowerPoint Presentation</vt:lpstr>
      <vt:lpstr>Thank You! &amp;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Kira Heeschen</dc:creator>
  <cp:lastModifiedBy>Tracey Ann Ritchie, Ph.D.</cp:lastModifiedBy>
  <cp:revision>34</cp:revision>
  <dcterms:modified xsi:type="dcterms:W3CDTF">2019-10-14T18:54:08Z</dcterms:modified>
</cp:coreProperties>
</file>