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8"/>
  </p:notesMasterIdLst>
  <p:handoutMasterIdLst>
    <p:handoutMasterId r:id="rId29"/>
  </p:handoutMasterIdLst>
  <p:sldIdLst>
    <p:sldId id="269" r:id="rId3"/>
    <p:sldId id="553" r:id="rId4"/>
    <p:sldId id="282" r:id="rId5"/>
    <p:sldId id="510" r:id="rId6"/>
    <p:sldId id="542" r:id="rId7"/>
    <p:sldId id="527" r:id="rId8"/>
    <p:sldId id="308" r:id="rId9"/>
    <p:sldId id="552" r:id="rId10"/>
    <p:sldId id="550" r:id="rId11"/>
    <p:sldId id="555" r:id="rId12"/>
    <p:sldId id="294" r:id="rId13"/>
    <p:sldId id="543" r:id="rId14"/>
    <p:sldId id="544" r:id="rId15"/>
    <p:sldId id="545" r:id="rId16"/>
    <p:sldId id="546" r:id="rId17"/>
    <p:sldId id="547" r:id="rId18"/>
    <p:sldId id="536" r:id="rId19"/>
    <p:sldId id="538" r:id="rId20"/>
    <p:sldId id="279" r:id="rId21"/>
    <p:sldId id="539" r:id="rId22"/>
    <p:sldId id="540" r:id="rId23"/>
    <p:sldId id="271" r:id="rId24"/>
    <p:sldId id="551" r:id="rId25"/>
    <p:sldId id="554" r:id="rId26"/>
    <p:sldId id="317" r:id="rId27"/>
  </p:sldIdLst>
  <p:sldSz cx="12192000"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63934" autoAdjust="0"/>
  </p:normalViewPr>
  <p:slideViewPr>
    <p:cSldViewPr snapToGrid="0">
      <p:cViewPr varScale="1">
        <p:scale>
          <a:sx n="62" d="100"/>
          <a:sy n="62" d="100"/>
        </p:scale>
        <p:origin x="996" y="60"/>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3248"/>
          </a:xfrm>
          <a:prstGeom prst="rect">
            <a:avLst/>
          </a:prstGeom>
        </p:spPr>
        <p:txBody>
          <a:bodyPr vert="horz" lIns="92382" tIns="46191" rIns="92382" bIns="46191" rtlCol="0"/>
          <a:lstStyle>
            <a:lvl1pPr algn="l">
              <a:defRPr sz="1200"/>
            </a:lvl1pPr>
          </a:lstStyle>
          <a:p>
            <a:endParaRPr dirty="0"/>
          </a:p>
        </p:txBody>
      </p:sp>
      <p:sp>
        <p:nvSpPr>
          <p:cNvPr id="3" name="Date Placeholder 2"/>
          <p:cNvSpPr>
            <a:spLocks noGrp="1"/>
          </p:cNvSpPr>
          <p:nvPr>
            <p:ph type="dt" sz="quarter" idx="1"/>
          </p:nvPr>
        </p:nvSpPr>
        <p:spPr>
          <a:xfrm>
            <a:off x="3927775" y="0"/>
            <a:ext cx="3004820" cy="463248"/>
          </a:xfrm>
          <a:prstGeom prst="rect">
            <a:avLst/>
          </a:prstGeom>
        </p:spPr>
        <p:txBody>
          <a:bodyPr vert="horz" lIns="92382" tIns="46191" rIns="92382" bIns="46191" rtlCol="0"/>
          <a:lstStyle>
            <a:lvl1pPr algn="r">
              <a:defRPr sz="1200"/>
            </a:lvl1pPr>
          </a:lstStyle>
          <a:p>
            <a:fld id="{30E08F2E-5F06-4CE2-A139-452A1382A6F0}" type="datetimeFigureOut">
              <a:rPr lang="en-US"/>
              <a:t>10/29/2019</a:t>
            </a:fld>
            <a:endParaRPr dirty="0"/>
          </a:p>
        </p:txBody>
      </p:sp>
      <p:sp>
        <p:nvSpPr>
          <p:cNvPr id="4" name="Footer Placeholder 3"/>
          <p:cNvSpPr>
            <a:spLocks noGrp="1"/>
          </p:cNvSpPr>
          <p:nvPr>
            <p:ph type="ftr" sz="quarter" idx="2"/>
          </p:nvPr>
        </p:nvSpPr>
        <p:spPr>
          <a:xfrm>
            <a:off x="0" y="8769653"/>
            <a:ext cx="3004820" cy="463247"/>
          </a:xfrm>
          <a:prstGeom prst="rect">
            <a:avLst/>
          </a:prstGeom>
        </p:spPr>
        <p:txBody>
          <a:bodyPr vert="horz" lIns="92382" tIns="46191" rIns="92382" bIns="46191" rtlCol="0" anchor="b"/>
          <a:lstStyle>
            <a:lvl1pPr algn="l">
              <a:defRPr sz="1200"/>
            </a:lvl1pPr>
          </a:lstStyle>
          <a:p>
            <a:endParaRPr dirty="0"/>
          </a:p>
        </p:txBody>
      </p:sp>
      <p:sp>
        <p:nvSpPr>
          <p:cNvPr id="5" name="Slide Number Placeholder 4"/>
          <p:cNvSpPr>
            <a:spLocks noGrp="1"/>
          </p:cNvSpPr>
          <p:nvPr>
            <p:ph type="sldNum" sz="quarter" idx="3"/>
          </p:nvPr>
        </p:nvSpPr>
        <p:spPr>
          <a:xfrm>
            <a:off x="3927775" y="8769653"/>
            <a:ext cx="3004820" cy="463247"/>
          </a:xfrm>
          <a:prstGeom prst="rect">
            <a:avLst/>
          </a:prstGeom>
        </p:spPr>
        <p:txBody>
          <a:bodyPr vert="horz" lIns="92382" tIns="46191" rIns="92382" bIns="46191" rtlCol="0" anchor="b"/>
          <a:lstStyle>
            <a:lvl1pPr algn="r">
              <a:defRPr sz="12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3248"/>
          </a:xfrm>
          <a:prstGeom prst="rect">
            <a:avLst/>
          </a:prstGeom>
        </p:spPr>
        <p:txBody>
          <a:bodyPr vert="horz" lIns="92382" tIns="46191" rIns="92382" bIns="46191" rtlCol="0"/>
          <a:lstStyle>
            <a:lvl1pPr algn="l">
              <a:defRPr sz="1200"/>
            </a:lvl1pPr>
          </a:lstStyle>
          <a:p>
            <a:endParaRPr dirty="0"/>
          </a:p>
        </p:txBody>
      </p:sp>
      <p:sp>
        <p:nvSpPr>
          <p:cNvPr id="3" name="Date Placeholder 2"/>
          <p:cNvSpPr>
            <a:spLocks noGrp="1"/>
          </p:cNvSpPr>
          <p:nvPr>
            <p:ph type="dt" idx="1"/>
          </p:nvPr>
        </p:nvSpPr>
        <p:spPr>
          <a:xfrm>
            <a:off x="3927775" y="0"/>
            <a:ext cx="3004820" cy="463248"/>
          </a:xfrm>
          <a:prstGeom prst="rect">
            <a:avLst/>
          </a:prstGeom>
        </p:spPr>
        <p:txBody>
          <a:bodyPr vert="horz" lIns="92382" tIns="46191" rIns="92382" bIns="46191" rtlCol="0"/>
          <a:lstStyle>
            <a:lvl1pPr algn="r">
              <a:defRPr sz="1200"/>
            </a:lvl1pPr>
          </a:lstStyle>
          <a:p>
            <a:fld id="{1A4C5DC6-1594-414D-9341-ABA08739246C}" type="datetimeFigureOut">
              <a:rPr lang="en-US"/>
              <a:t>10/29/2019</a:t>
            </a:fld>
            <a:endParaRPr dirty="0"/>
          </a:p>
        </p:txBody>
      </p:sp>
      <p:sp>
        <p:nvSpPr>
          <p:cNvPr id="4" name="Slide Image Placeholder 3"/>
          <p:cNvSpPr>
            <a:spLocks noGrp="1" noRot="1" noChangeAspect="1"/>
          </p:cNvSpPr>
          <p:nvPr>
            <p:ph type="sldImg" idx="2"/>
          </p:nvPr>
        </p:nvSpPr>
        <p:spPr>
          <a:xfrm>
            <a:off x="696913" y="1154113"/>
            <a:ext cx="5540375" cy="3116262"/>
          </a:xfrm>
          <a:prstGeom prst="rect">
            <a:avLst/>
          </a:prstGeom>
          <a:noFill/>
          <a:ln w="12700">
            <a:solidFill>
              <a:prstClr val="black"/>
            </a:solidFill>
          </a:ln>
        </p:spPr>
        <p:txBody>
          <a:bodyPr vert="horz" lIns="92382" tIns="46191" rIns="92382" bIns="46191" rtlCol="0" anchor="ctr"/>
          <a:lstStyle/>
          <a:p>
            <a:endParaRPr dirty="0"/>
          </a:p>
        </p:txBody>
      </p:sp>
      <p:sp>
        <p:nvSpPr>
          <p:cNvPr id="5" name="Notes Placeholder 4"/>
          <p:cNvSpPr>
            <a:spLocks noGrp="1"/>
          </p:cNvSpPr>
          <p:nvPr>
            <p:ph type="body" sz="quarter" idx="3"/>
          </p:nvPr>
        </p:nvSpPr>
        <p:spPr>
          <a:xfrm>
            <a:off x="693420" y="4443333"/>
            <a:ext cx="5547360" cy="3635454"/>
          </a:xfrm>
          <a:prstGeom prst="rect">
            <a:avLst/>
          </a:prstGeom>
        </p:spPr>
        <p:txBody>
          <a:bodyPr vert="horz" lIns="92382" tIns="46191" rIns="92382" bIns="46191"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69653"/>
            <a:ext cx="3004820" cy="463247"/>
          </a:xfrm>
          <a:prstGeom prst="rect">
            <a:avLst/>
          </a:prstGeom>
        </p:spPr>
        <p:txBody>
          <a:bodyPr vert="horz" lIns="92382" tIns="46191" rIns="92382" bIns="46191" rtlCol="0" anchor="b"/>
          <a:lstStyle>
            <a:lvl1pPr algn="l">
              <a:defRPr sz="1200"/>
            </a:lvl1pPr>
          </a:lstStyle>
          <a:p>
            <a:endParaRPr dirty="0"/>
          </a:p>
        </p:txBody>
      </p:sp>
      <p:sp>
        <p:nvSpPr>
          <p:cNvPr id="7" name="Slide Number Placeholder 6"/>
          <p:cNvSpPr>
            <a:spLocks noGrp="1"/>
          </p:cNvSpPr>
          <p:nvPr>
            <p:ph type="sldNum" sz="quarter" idx="5"/>
          </p:nvPr>
        </p:nvSpPr>
        <p:spPr>
          <a:xfrm>
            <a:off x="3927775" y="8769653"/>
            <a:ext cx="3004820" cy="463247"/>
          </a:xfrm>
          <a:prstGeom prst="rect">
            <a:avLst/>
          </a:prstGeom>
        </p:spPr>
        <p:txBody>
          <a:bodyPr vert="horz" lIns="92382" tIns="46191" rIns="92382" bIns="46191" rtlCol="0" anchor="b"/>
          <a:lstStyle>
            <a:lvl1pPr algn="r">
              <a:defRPr sz="12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s.fed.us/working-with-us/opportunities-for-young-people#bootstrap-carousel-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a:t>
            </a:fld>
            <a:endParaRPr lang="en-US" dirty="0"/>
          </a:p>
        </p:txBody>
      </p:sp>
    </p:spTree>
    <p:extLst>
      <p:ext uri="{BB962C8B-B14F-4D97-AF65-F5344CB8AC3E}">
        <p14:creationId xmlns:p14="http://schemas.microsoft.com/office/powerpoint/2010/main" val="420147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nature-based based app, similar to </a:t>
            </a:r>
            <a:r>
              <a:rPr lang="en-US" i="1" dirty="0"/>
              <a:t>Pokémon Go</a:t>
            </a:r>
            <a:r>
              <a:rPr lang="en-US" dirty="0"/>
              <a:t>, seeks to motivate young children and their families to get out and active by offering site-specific challenges that educate users about the unique environment that surrounds them. </a:t>
            </a:r>
          </a:p>
          <a:p>
            <a:endParaRPr lang="en-US" dirty="0"/>
          </a:p>
          <a:p>
            <a:r>
              <a:rPr lang="en-US" dirty="0"/>
              <a:t>Mission examples: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Site-specific challenges for national forests or other public lands</a:t>
            </a:r>
          </a:p>
          <a:p>
            <a:pPr marL="171450" indent="-171450">
              <a:buFont typeface="Arial" panose="020B0604020202020204" pitchFamily="34" charset="0"/>
              <a:buChar char="•"/>
            </a:pPr>
            <a:r>
              <a:rPr lang="en-US" dirty="0"/>
              <a:t>Regional Explorer Campaigns with many partners (DC, Southern California, Puget Sound)</a:t>
            </a:r>
          </a:p>
          <a:p>
            <a:pPr marL="171450" indent="-171450">
              <a:buFont typeface="Arial" panose="020B0604020202020204" pitchFamily="34" charset="0"/>
              <a:buChar char="•"/>
            </a:pPr>
            <a:r>
              <a:rPr lang="en-US" dirty="0"/>
              <a:t>National Public Lands Day 2018 (6 sites co-developed with NEEF) to celebrate 25</a:t>
            </a:r>
            <a:r>
              <a:rPr lang="en-US" baseline="30000" dirty="0"/>
              <a:t>th</a:t>
            </a:r>
            <a:r>
              <a:rPr lang="en-US" dirty="0"/>
              <a:t> anniversary</a:t>
            </a:r>
          </a:p>
          <a:p>
            <a:endParaRPr lang="en-US" dirty="0"/>
          </a:p>
          <a:p>
            <a:r>
              <a:rPr lang="en-US" sz="1200" kern="1200" dirty="0">
                <a:solidFill>
                  <a:schemeClr val="tx1"/>
                </a:solidFill>
                <a:effectLst/>
                <a:latin typeface="+mn-lt"/>
                <a:ea typeface="+mn-ea"/>
                <a:cs typeface="+mn-cs"/>
              </a:rPr>
              <a:t>The Agents of Discovery Smokey Bear 75th Birthday Mission uses mobile technology (i.e. the same smart phone already in your pocket) to go on an augmented-reality “scavenger hunt” to discover Smokey’s history and his wildfire prevention message. (Forest Service, Outdoor Recreation Roundtable, Agents of Discovery)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Agents of Discovery uses “triggers” (i.e., geo-tags, QR codes or Image Recognition triggers) to open fun and educational challenges that bring our places and our messages to life. Today, the Forest Service has more than 80 mission sites across the agency.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app is free and doesn’t require wi-fi once a mission is downloaded.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dirty="0"/>
          </a:p>
        </p:txBody>
      </p:sp>
    </p:spTree>
    <p:extLst>
      <p:ext uri="{BB962C8B-B14F-4D97-AF65-F5344CB8AC3E}">
        <p14:creationId xmlns:p14="http://schemas.microsoft.com/office/powerpoint/2010/main" val="35336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818" rtl="0" eaLnBrk="1" fontAlgn="auto" latinLnBrk="0" hangingPunct="1">
              <a:lnSpc>
                <a:spcPct val="100000"/>
              </a:lnSpc>
              <a:spcBef>
                <a:spcPts val="0"/>
              </a:spcBef>
              <a:spcAft>
                <a:spcPts val="0"/>
              </a:spcAft>
              <a:buClrTx/>
              <a:buSzTx/>
              <a:buFontTx/>
              <a:buNone/>
              <a:tabLst/>
              <a:defRPr/>
            </a:pPr>
            <a:r>
              <a:rPr lang="en-US" altLang="en-US" dirty="0"/>
              <a:t>The Natural Inquirer is a free science education journal written for middle and high school students. Created in partnership with the Cradle of Forestry, NI now produces science education products for preK-12, educators and families. (Samples on the table)</a:t>
            </a:r>
          </a:p>
          <a:p>
            <a:pPr marL="0" marR="0" lvl="0" indent="0" algn="l" defTabSz="923818"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23818" rtl="0" eaLnBrk="1" fontAlgn="auto" latinLnBrk="0" hangingPunct="1">
              <a:lnSpc>
                <a:spcPct val="100000"/>
              </a:lnSpc>
              <a:spcBef>
                <a:spcPts val="0"/>
              </a:spcBef>
              <a:spcAft>
                <a:spcPts val="0"/>
              </a:spcAft>
              <a:buClrTx/>
              <a:buSzTx/>
              <a:buFontTx/>
              <a:buNone/>
              <a:tabLst/>
              <a:defRPr/>
            </a:pPr>
            <a:r>
              <a:rPr lang="en-US" altLang="en-US" dirty="0"/>
              <a:t>We have a long-standing partnership with Project Learning Tree, contributing to writing and revisions of their PreK-8 guide and secondary modules. We also support </a:t>
            </a:r>
            <a:r>
              <a:rPr lang="en-US" altLang="en-US" dirty="0" err="1"/>
              <a:t>GreenSchools</a:t>
            </a:r>
            <a:r>
              <a:rPr lang="en-US" altLang="en-US" dirty="0"/>
              <a:t> and have worked with PLT to develop very specific lesson plans and modules based on FS science, such as Climate Change in Southeastern Forests, and Teaching with </a:t>
            </a:r>
            <a:r>
              <a:rPr lang="en-US" altLang="en-US" dirty="0" err="1"/>
              <a:t>i</a:t>
            </a:r>
            <a:r>
              <a:rPr lang="en-US" altLang="en-US" dirty="0"/>
              <a:t>-Tree. </a:t>
            </a:r>
          </a:p>
          <a:p>
            <a:pPr marL="0" marR="0" lvl="0" indent="0" algn="l" defTabSz="923818"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23818" rtl="0" eaLnBrk="1" fontAlgn="auto" latinLnBrk="0" hangingPunct="1">
              <a:lnSpc>
                <a:spcPct val="100000"/>
              </a:lnSpc>
              <a:spcBef>
                <a:spcPts val="0"/>
              </a:spcBef>
              <a:spcAft>
                <a:spcPts val="0"/>
              </a:spcAft>
              <a:buClrTx/>
              <a:buSzTx/>
              <a:buFontTx/>
              <a:buNone/>
              <a:tabLst/>
              <a:defRPr/>
            </a:pPr>
            <a:r>
              <a:rPr lang="en-US" altLang="en-US" dirty="0"/>
              <a:t>Teaching with </a:t>
            </a:r>
            <a:r>
              <a:rPr lang="en-US" altLang="en-US" dirty="0" err="1"/>
              <a:t>i</a:t>
            </a:r>
            <a:r>
              <a:rPr lang="en-US" altLang="en-US" dirty="0"/>
              <a:t>-Tree, published in March 2018, is the second most popular page on PLT’s curriculum website. More than 1,300 individuals from 34 countries have downloaded Teaching with </a:t>
            </a:r>
            <a:r>
              <a:rPr lang="en-US" altLang="en-US" dirty="0" err="1"/>
              <a:t>i</a:t>
            </a:r>
            <a:r>
              <a:rPr lang="en-US" altLang="en-US" dirty="0"/>
              <a:t>-Tree in just the past year. The English version is most popular, but it is also available in French, Chinese (Mandarin), and Spanish. </a:t>
            </a:r>
          </a:p>
          <a:p>
            <a:pPr marL="0" marR="0" lvl="0" indent="0" algn="l" defTabSz="923818" rtl="0" eaLnBrk="1" fontAlgn="auto" latinLnBrk="0" hangingPunct="1">
              <a:lnSpc>
                <a:spcPct val="100000"/>
              </a:lnSpc>
              <a:spcBef>
                <a:spcPts val="0"/>
              </a:spcBef>
              <a:spcAft>
                <a:spcPts val="0"/>
              </a:spcAft>
              <a:buClrTx/>
              <a:buSzTx/>
              <a:buFontTx/>
              <a:buNone/>
              <a:tabLst/>
              <a:defRPr/>
            </a:pPr>
            <a:endParaRPr lang="en-US" altLang="en-US" dirty="0"/>
          </a:p>
          <a:p>
            <a:r>
              <a:rPr lang="en-US" dirty="0"/>
              <a:t>The Forest Service has also been a lead partner on development of the guidelines for excellence and NAAEE webinars</a:t>
            </a:r>
          </a:p>
          <a:p>
            <a:endParaRPr lang="en-US" dirty="0"/>
          </a:p>
          <a:p>
            <a:pPr marL="0" marR="0" lvl="0" indent="0" algn="l" defTabSz="923818" rtl="0" eaLnBrk="1" fontAlgn="auto" latinLnBrk="0" hangingPunct="1">
              <a:lnSpc>
                <a:spcPct val="100000"/>
              </a:lnSpc>
              <a:spcBef>
                <a:spcPts val="0"/>
              </a:spcBef>
              <a:spcAft>
                <a:spcPts val="0"/>
              </a:spcAft>
              <a:buClrTx/>
              <a:buSzTx/>
              <a:buFontTx/>
              <a:buNone/>
              <a:tabLst/>
              <a:defRPr/>
            </a:pPr>
            <a:endParaRPr lang="en-US" altLang="en-US" dirty="0"/>
          </a:p>
          <a:p>
            <a:pPr defTabSz="923818">
              <a:defRPr/>
            </a:pP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11</a:t>
            </a:fld>
            <a:endParaRPr lang="en-US" dirty="0"/>
          </a:p>
        </p:txBody>
      </p:sp>
    </p:spTree>
    <p:extLst>
      <p:ext uri="{BB962C8B-B14F-4D97-AF65-F5344CB8AC3E}">
        <p14:creationId xmlns:p14="http://schemas.microsoft.com/office/powerpoint/2010/main" val="17097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Develops and distributes educational and promotional materials about conservation and wildfire prevention using Woodsy Owl, Smokey Bear and the Junior Ranger programs.  This includes things like coordinating appearances, supporting the National Wildfire Prevention Program, and managing the social media and licensing programs for our national symbols.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2019 the National Garden Clubs, Inc. volunteers reached out to 12,094 children from which we received 4,429 official poster entries. </a:t>
            </a:r>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dirty="0"/>
          </a:p>
        </p:txBody>
      </p:sp>
    </p:spTree>
    <p:extLst>
      <p:ext uri="{BB962C8B-B14F-4D97-AF65-F5344CB8AC3E}">
        <p14:creationId xmlns:p14="http://schemas.microsoft.com/office/powerpoint/2010/main" val="450418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Forest Service has many opportunities for young people to work with us while learning about natural and cultural resources careers.  Programs include Pathways, 21</a:t>
            </a:r>
            <a:r>
              <a:rPr lang="en-US" baseline="30000" dirty="0"/>
              <a:t>st</a:t>
            </a:r>
            <a:r>
              <a:rPr lang="en-US" dirty="0"/>
              <a:t> Century Conservation Service Corps, Youth Conservation Corps, Resource Assistants Program, Job Corps, Presidential Management Fellows, and the Virtual Student Federal Service (the largest virtual internship program in the world -- 1,500 positions with 50+ federal agencies)</a:t>
            </a:r>
            <a:br>
              <a:rPr lang="en-US" dirty="0">
                <a:hlinkClick r:id="rId3"/>
              </a:rPr>
            </a:br>
            <a:br>
              <a:rPr lang="en-US" dirty="0">
                <a:hlinkClick r:id="rId3"/>
              </a:rPr>
            </a:br>
            <a:r>
              <a:rPr lang="en-US" dirty="0"/>
              <a:t>The U.S. Youth Conservation Corps (YCC) is a summer youth employment program that engages young people, ages 15 to 18, in meaningful work experiences on national parks, forests, wildlife refuges, and fish hatcheries. </a:t>
            </a:r>
            <a:endParaRPr lang="en-US" altLang="en-US" dirty="0"/>
          </a:p>
          <a:p>
            <a:endParaRPr lang="en-US" altLang="en-US" dirty="0"/>
          </a:p>
          <a:p>
            <a:r>
              <a:rPr lang="en-US" sz="1200" kern="1200" dirty="0">
                <a:solidFill>
                  <a:schemeClr val="tx1"/>
                </a:solidFill>
                <a:effectLst/>
                <a:latin typeface="+mn-lt"/>
                <a:ea typeface="+mn-ea"/>
                <a:cs typeface="+mn-cs"/>
              </a:rPr>
              <a:t>We have residential programs, where young people meet youth from around the country, live in the national forest community, work on a national forest with partners, gain a variety of job skills, and learn from professionals in many fields. These tend to last about 3 weeks. And we have non-residential, summer-long, programs, where students gain hands-on experience on a local forest for 6-8 weeks.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summer, the Forest Service hosted more than 60 YCC crews on national forests. YCC gives 15- to 18-year-olds work experience on public lands as well AND helps forests get critical work done on the ground.</a:t>
            </a:r>
          </a:p>
          <a:p>
            <a:r>
              <a:rPr lang="en-US" altLang="en-US" dirty="0"/>
              <a:t>This summer, the Forest Service hosted more than 60 YCC crews on national forests. YCC gives 15- to 18-year-olds work experience on public lands as well AND helps forests get critical work done on the ground.</a:t>
            </a:r>
          </a:p>
          <a:p>
            <a:endParaRPr lang="en-US" altLang="en-US" dirty="0"/>
          </a:p>
          <a:p>
            <a:r>
              <a:rPr lang="en-US" altLang="en-US" dirty="0"/>
              <a:t>(Woodsy Owl Conservation Corps)</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dirty="0"/>
          </a:p>
        </p:txBody>
      </p:sp>
    </p:spTree>
    <p:extLst>
      <p:ext uri="{BB962C8B-B14F-4D97-AF65-F5344CB8AC3E}">
        <p14:creationId xmlns:p14="http://schemas.microsoft.com/office/powerpoint/2010/main" val="1107356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Resource Assistants Program is a rigorous, immersive, paid internship for individuals interested in Forest Service careers. Resource Assistants work under the supervision of Forest Service staff to complete mission-critical work that demonstrates leadership, critical thinking, and strategic communication. Through direct training, experience, and exposure, Resource Assistants gain the tools to launch their natural and cultural resource careers. </a:t>
            </a:r>
          </a:p>
          <a:p>
            <a:endParaRPr lang="en-US" dirty="0"/>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Paid internship for 6-12 months for college students or grads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Great way to learn about the FS and variety of jobs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Given much responsibility to conduct programs, complete projects, build skills and find mentors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completion of 960 hours, eligible for special hiring authority for permanent jobs in the Forest Service!!!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dirty="0"/>
          </a:p>
        </p:txBody>
      </p:sp>
    </p:spTree>
    <p:extLst>
      <p:ext uri="{BB962C8B-B14F-4D97-AF65-F5344CB8AC3E}">
        <p14:creationId xmlns:p14="http://schemas.microsoft.com/office/powerpoint/2010/main" val="263687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Unique to the Eastern Region of FS, where more population than national forests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One employee in each city building partnerships with orgs that connect city residents to nature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 partners have youth employment opportunities like YCC. Youth work in their neighborhoods building trails, removing invasive species, planting, etc. Great when the work teams can go to a national forest for a few days or week to work on similar projects and see how their skills can transfer to public lands</a:t>
            </a:r>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dirty="0"/>
          </a:p>
        </p:txBody>
      </p:sp>
    </p:spTree>
    <p:extLst>
      <p:ext uri="{BB962C8B-B14F-4D97-AF65-F5344CB8AC3E}">
        <p14:creationId xmlns:p14="http://schemas.microsoft.com/office/powerpoint/2010/main" val="197874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Connecting youth to nature and getting their hands dirty make memories. Even if they don’t end up in natural resources careers, they take those experiences with them into whatever they do. Hopefully, appreciation for nature and their interest in conservation is shared with family, friends, teachers, etc.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Susan will now share more opportunities for hands-on experiences for youth</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dirty="0"/>
          </a:p>
        </p:txBody>
      </p:sp>
    </p:spTree>
    <p:extLst>
      <p:ext uri="{BB962C8B-B14F-4D97-AF65-F5344CB8AC3E}">
        <p14:creationId xmlns:p14="http://schemas.microsoft.com/office/powerpoint/2010/main" val="37819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DA99B27-1CC4-4D21-9ED9-B3F836F7DA59}"/>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C2E18C44-8B37-498F-9377-23B71D358EA8}"/>
              </a:ext>
            </a:extLst>
          </p:cNvPr>
          <p:cNvSpPr>
            <a:spLocks noGrp="1" noChangeArrowheads="1"/>
          </p:cNvSpPr>
          <p:nvPr>
            <p:ph type="body" idx="1"/>
          </p:nvPr>
        </p:nvSpPr>
        <p:spPr>
          <a:noFill/>
        </p:spPr>
        <p:txBody>
          <a:bodyPr/>
          <a:lstStyle/>
          <a:p>
            <a:r>
              <a:rPr lang="en-US" altLang="en-US" dirty="0"/>
              <a:t>Depending on where you are and the opportunities available, there are several options for partnering with the Forest Service to provide quality conservation education.</a:t>
            </a:r>
          </a:p>
          <a:p>
            <a:endParaRPr lang="en-US" altLang="en-US" dirty="0"/>
          </a:p>
          <a:p>
            <a:r>
              <a:rPr lang="en-US" altLang="en-US" dirty="0"/>
              <a:t>There are a multitude of examples. I will go more in depth on a few.</a:t>
            </a:r>
          </a:p>
          <a:p>
            <a:endParaRPr lang="en-US" altLang="en-US" dirty="0"/>
          </a:p>
        </p:txBody>
      </p:sp>
      <p:sp>
        <p:nvSpPr>
          <p:cNvPr id="32772" name="Slide Number Placeholder 3">
            <a:extLst>
              <a:ext uri="{FF2B5EF4-FFF2-40B4-BE49-F238E27FC236}">
                <a16:creationId xmlns:a16="http://schemas.microsoft.com/office/drawing/2014/main" id="{482AD1CE-03E4-47FA-B139-EFA97606F3AC}"/>
              </a:ext>
            </a:extLst>
          </p:cNvPr>
          <p:cNvSpPr>
            <a:spLocks noGrp="1"/>
          </p:cNvSpPr>
          <p:nvPr>
            <p:ph type="sldNum" sz="quarter" idx="5"/>
          </p:nvPr>
        </p:nvSpPr>
        <p:spPr>
          <a:noFill/>
        </p:spPr>
        <p:txBody>
          <a:bodyPr/>
          <a:lstStyle>
            <a:lvl1pPr defTabSz="927100">
              <a:defRPr sz="2000" b="1">
                <a:solidFill>
                  <a:schemeClr val="bg1"/>
                </a:solidFill>
                <a:latin typeface="Garamond" panose="02020404030301010803" pitchFamily="18" charset="0"/>
                <a:cs typeface="Arial" panose="020B0604020202020204" pitchFamily="34" charset="0"/>
              </a:defRPr>
            </a:lvl1pPr>
            <a:lvl2pPr marL="742950" indent="-285750" defTabSz="927100">
              <a:defRPr sz="2000" b="1">
                <a:solidFill>
                  <a:schemeClr val="bg1"/>
                </a:solidFill>
                <a:latin typeface="Garamond" panose="02020404030301010803" pitchFamily="18" charset="0"/>
                <a:cs typeface="Arial" panose="020B0604020202020204" pitchFamily="34" charset="0"/>
              </a:defRPr>
            </a:lvl2pPr>
            <a:lvl3pPr marL="1143000" indent="-228600" defTabSz="927100">
              <a:defRPr sz="2000" b="1">
                <a:solidFill>
                  <a:schemeClr val="bg1"/>
                </a:solidFill>
                <a:latin typeface="Garamond" panose="02020404030301010803" pitchFamily="18" charset="0"/>
                <a:cs typeface="Arial" panose="020B0604020202020204" pitchFamily="34" charset="0"/>
              </a:defRPr>
            </a:lvl3pPr>
            <a:lvl4pPr marL="1600200" indent="-228600" defTabSz="927100">
              <a:defRPr sz="2000" b="1">
                <a:solidFill>
                  <a:schemeClr val="bg1"/>
                </a:solidFill>
                <a:latin typeface="Garamond" panose="02020404030301010803" pitchFamily="18" charset="0"/>
                <a:cs typeface="Arial" panose="020B0604020202020204" pitchFamily="34" charset="0"/>
              </a:defRPr>
            </a:lvl4pPr>
            <a:lvl5pPr marL="2057400" indent="-228600" defTabSz="927100">
              <a:defRPr sz="2000" b="1">
                <a:solidFill>
                  <a:schemeClr val="bg1"/>
                </a:solidFill>
                <a:latin typeface="Garamond" panose="02020404030301010803" pitchFamily="18" charset="0"/>
                <a:cs typeface="Arial" panose="020B0604020202020204" pitchFamily="34" charset="0"/>
              </a:defRPr>
            </a:lvl5pPr>
            <a:lvl6pPr marL="25146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6pPr>
            <a:lvl7pPr marL="29718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7pPr>
            <a:lvl8pPr marL="34290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8pPr>
            <a:lvl9pPr marL="38862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9pPr>
          </a:lstStyle>
          <a:p>
            <a:fld id="{95434AFC-2352-444E-808D-319247AD942E}" type="slidenum">
              <a:rPr lang="en-US" altLang="en-US" sz="1200" b="0" smtClean="0">
                <a:solidFill>
                  <a:schemeClr val="tx1"/>
                </a:solidFill>
                <a:latin typeface="Times New Roman" panose="02020603050405020304" pitchFamily="18" charset="0"/>
              </a:rPr>
              <a:pPr/>
              <a:t>17</a:t>
            </a:fld>
            <a:endParaRPr lang="en-US" altLang="en-US" sz="1200" b="0">
              <a:solidFill>
                <a:schemeClr val="tx1"/>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76739BA-AD33-4FD8-938B-83869630BCDE}"/>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97EAE614-89BE-4322-AC74-07BA0F5C60C9}"/>
              </a:ext>
            </a:extLst>
          </p:cNvPr>
          <p:cNvSpPr>
            <a:spLocks noGrp="1" noChangeArrowheads="1"/>
          </p:cNvSpPr>
          <p:nvPr>
            <p:ph type="body" idx="1"/>
          </p:nvPr>
        </p:nvSpPr>
        <p:spPr>
          <a:noFill/>
        </p:spPr>
        <p:txBody>
          <a:bodyPr/>
          <a:lstStyle/>
          <a:p>
            <a:r>
              <a:rPr lang="en-US" altLang="en-US" dirty="0"/>
              <a:t>Formerly Every Kid in a Park it has now been rebranded and imbedded in out annual work.</a:t>
            </a:r>
          </a:p>
          <a:p>
            <a:r>
              <a:rPr lang="en-US" altLang="en-US" dirty="0"/>
              <a:t>4</a:t>
            </a:r>
            <a:r>
              <a:rPr lang="en-US" altLang="en-US" baseline="30000" dirty="0"/>
              <a:t>th</a:t>
            </a:r>
            <a:r>
              <a:rPr lang="en-US" altLang="en-US" dirty="0"/>
              <a:t> graders are eligible to receive passes for federal lands. The passes are valid from Sept 1-August 31 and allows entry for that 4</a:t>
            </a:r>
            <a:r>
              <a:rPr lang="en-US" altLang="en-US" baseline="30000" dirty="0"/>
              <a:t>th</a:t>
            </a:r>
            <a:r>
              <a:rPr lang="en-US" altLang="en-US" dirty="0"/>
              <a:t> grader along with siblings and up to 3 adults</a:t>
            </a:r>
          </a:p>
          <a:p>
            <a:endParaRPr lang="en-US" altLang="en-US" dirty="0"/>
          </a:p>
          <a:p>
            <a:r>
              <a:rPr lang="en-US" altLang="en-US" dirty="0"/>
              <a:t>As we shift our focus to partnerships to carry out mission critical work, we are working with partners such as the National Park Trust to develop school-year-long EKO partnerships, engage military families, and provide transportation funding to get students outdoors.</a:t>
            </a:r>
          </a:p>
          <a:p>
            <a:endParaRPr lang="en-US" altLang="en-US" dirty="0"/>
          </a:p>
          <a:p>
            <a:r>
              <a:rPr lang="en-US" altLang="en-US" dirty="0"/>
              <a:t>The FS has identified some focus days, but that doesn’t negate taking advantage of other opportunities to engage with us and provide meaningful nature experiences. </a:t>
            </a:r>
          </a:p>
          <a:p>
            <a:endParaRPr lang="en-US" altLang="en-US" dirty="0"/>
          </a:p>
          <a:p>
            <a:endParaRPr lang="en-US" altLang="en-US" dirty="0"/>
          </a:p>
          <a:p>
            <a:endParaRPr lang="en-US" altLang="en-US" dirty="0"/>
          </a:p>
        </p:txBody>
      </p:sp>
      <p:sp>
        <p:nvSpPr>
          <p:cNvPr id="34820" name="Slide Number Placeholder 3">
            <a:extLst>
              <a:ext uri="{FF2B5EF4-FFF2-40B4-BE49-F238E27FC236}">
                <a16:creationId xmlns:a16="http://schemas.microsoft.com/office/drawing/2014/main" id="{8E5CD802-30CC-4DF0-BC61-44FF4E4C7771}"/>
              </a:ext>
            </a:extLst>
          </p:cNvPr>
          <p:cNvSpPr>
            <a:spLocks noGrp="1"/>
          </p:cNvSpPr>
          <p:nvPr>
            <p:ph type="sldNum" sz="quarter" idx="5"/>
          </p:nvPr>
        </p:nvSpPr>
        <p:spPr>
          <a:noFill/>
        </p:spPr>
        <p:txBody>
          <a:bodyPr/>
          <a:lstStyle>
            <a:lvl1pPr defTabSz="927100">
              <a:defRPr sz="2000" b="1">
                <a:solidFill>
                  <a:schemeClr val="bg1"/>
                </a:solidFill>
                <a:latin typeface="Garamond" panose="02020404030301010803" pitchFamily="18" charset="0"/>
                <a:cs typeface="Arial" panose="020B0604020202020204" pitchFamily="34" charset="0"/>
              </a:defRPr>
            </a:lvl1pPr>
            <a:lvl2pPr marL="742950" indent="-285750" defTabSz="927100">
              <a:defRPr sz="2000" b="1">
                <a:solidFill>
                  <a:schemeClr val="bg1"/>
                </a:solidFill>
                <a:latin typeface="Garamond" panose="02020404030301010803" pitchFamily="18" charset="0"/>
                <a:cs typeface="Arial" panose="020B0604020202020204" pitchFamily="34" charset="0"/>
              </a:defRPr>
            </a:lvl2pPr>
            <a:lvl3pPr marL="1143000" indent="-228600" defTabSz="927100">
              <a:defRPr sz="2000" b="1">
                <a:solidFill>
                  <a:schemeClr val="bg1"/>
                </a:solidFill>
                <a:latin typeface="Garamond" panose="02020404030301010803" pitchFamily="18" charset="0"/>
                <a:cs typeface="Arial" panose="020B0604020202020204" pitchFamily="34" charset="0"/>
              </a:defRPr>
            </a:lvl3pPr>
            <a:lvl4pPr marL="1600200" indent="-228600" defTabSz="927100">
              <a:defRPr sz="2000" b="1">
                <a:solidFill>
                  <a:schemeClr val="bg1"/>
                </a:solidFill>
                <a:latin typeface="Garamond" panose="02020404030301010803" pitchFamily="18" charset="0"/>
                <a:cs typeface="Arial" panose="020B0604020202020204" pitchFamily="34" charset="0"/>
              </a:defRPr>
            </a:lvl4pPr>
            <a:lvl5pPr marL="2057400" indent="-228600" defTabSz="927100">
              <a:defRPr sz="2000" b="1">
                <a:solidFill>
                  <a:schemeClr val="bg1"/>
                </a:solidFill>
                <a:latin typeface="Garamond" panose="02020404030301010803" pitchFamily="18" charset="0"/>
                <a:cs typeface="Arial" panose="020B0604020202020204" pitchFamily="34" charset="0"/>
              </a:defRPr>
            </a:lvl5pPr>
            <a:lvl6pPr marL="25146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6pPr>
            <a:lvl7pPr marL="29718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7pPr>
            <a:lvl8pPr marL="34290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8pPr>
            <a:lvl9pPr marL="38862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9pPr>
          </a:lstStyle>
          <a:p>
            <a:fld id="{3E7E2E9A-31BB-4889-923C-3CA550FA58E1}" type="slidenum">
              <a:rPr lang="en-US" altLang="en-US" sz="1200" b="0" smtClean="0">
                <a:solidFill>
                  <a:schemeClr val="tx1"/>
                </a:solidFill>
                <a:latin typeface="Times New Roman" panose="02020603050405020304" pitchFamily="18" charset="0"/>
              </a:rPr>
              <a:pPr/>
              <a:t>18</a:t>
            </a:fld>
            <a:endParaRPr lang="en-US" altLang="en-US" sz="1200" b="0">
              <a:solidFill>
                <a:schemeClr val="tx1"/>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partnership with other Federal land agencies:</a:t>
            </a:r>
          </a:p>
          <a:p>
            <a:r>
              <a:rPr lang="en-US" altLang="en-US" dirty="0"/>
              <a:t>USDA Forest Service, National Park Service, U.S. Fish and Wildlife Service, Bureau of Reclamation,  Bureau of Land Management, U.S. Army Corps of Engineers, and National Oceanic and Atmospheric Administration.</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dirty="0"/>
          </a:p>
        </p:txBody>
      </p:sp>
    </p:spTree>
    <p:extLst>
      <p:ext uri="{BB962C8B-B14F-4D97-AF65-F5344CB8AC3E}">
        <p14:creationId xmlns:p14="http://schemas.microsoft.com/office/powerpoint/2010/main" val="248684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Let’s start with how we’re organized.</a:t>
            </a:r>
          </a:p>
          <a:p>
            <a:pPr marL="171450" indent="-171450" eaLnBrk="1" hangingPunct="1">
              <a:buFont typeface="Arial" panose="020B0604020202020204" pitchFamily="34" charset="0"/>
              <a:buChar char="•"/>
            </a:pPr>
            <a:r>
              <a:rPr lang="en-US" altLang="en-US" sz="1200" dirty="0"/>
              <a:t>The National Forest System mission is management of the National Forests</a:t>
            </a:r>
          </a:p>
          <a:p>
            <a:pPr marL="171450" indent="-171450" eaLnBrk="1" hangingPunct="1">
              <a:buFont typeface="Arial" panose="020B0604020202020204" pitchFamily="34" charset="0"/>
              <a:buChar char="•"/>
            </a:pPr>
            <a:r>
              <a:rPr lang="en-US" altLang="en-US" sz="1200" dirty="0"/>
              <a:t>Region 5 includes Hawaii and the Pacific Island Territories</a:t>
            </a:r>
          </a:p>
          <a:p>
            <a:pPr marL="171450" indent="-171450" eaLnBrk="1" hangingPunct="1">
              <a:buFont typeface="Arial" panose="020B0604020202020204" pitchFamily="34" charset="0"/>
              <a:buChar char="•"/>
            </a:pPr>
            <a:r>
              <a:rPr lang="en-US" altLang="en-US" sz="1200" dirty="0"/>
              <a:t>Puerto Rico, International  Institute  of Tropical Forestry and is part of region 8</a:t>
            </a:r>
          </a:p>
          <a:p>
            <a:pPr marL="171450" indent="-171450" eaLnBrk="1" hangingPunct="1">
              <a:buFont typeface="Arial" panose="020B0604020202020204" pitchFamily="34" charset="0"/>
              <a:buChar char="•"/>
            </a:pPr>
            <a:r>
              <a:rPr lang="en-US" altLang="en-US" sz="1200" dirty="0"/>
              <a:t>State and Private Forestry works with the state agencies and other partners working with forest landowners, communities and others not, National Forests. </a:t>
            </a:r>
          </a:p>
          <a:p>
            <a:pPr marL="171450" indent="-171450" eaLnBrk="1" hangingPunct="1">
              <a:buFont typeface="Arial" panose="020B0604020202020204" pitchFamily="34" charset="0"/>
              <a:buChar char="•"/>
            </a:pPr>
            <a:r>
              <a:rPr lang="en-US" altLang="en-US" sz="1200" dirty="0"/>
              <a:t>The Forest Health program area works with all land agencies, state and federal</a:t>
            </a:r>
          </a:p>
          <a:p>
            <a:pPr marL="171450" indent="-171450" eaLnBrk="1" hangingPunct="1">
              <a:buFont typeface="Arial" panose="020B0604020202020204" pitchFamily="34" charset="0"/>
              <a:buChar char="•"/>
            </a:pPr>
            <a:r>
              <a:rPr lang="en-US" altLang="en-US" sz="1200" dirty="0"/>
              <a:t>Research Stations</a:t>
            </a:r>
          </a:p>
          <a:p>
            <a:pPr marL="171450" indent="-171450" eaLnBrk="1" hangingPunct="1">
              <a:buFont typeface="Arial" panose="020B0604020202020204" pitchFamily="34" charset="0"/>
              <a:buChar char="•"/>
            </a:pPr>
            <a:r>
              <a:rPr lang="en-US" altLang="en-US" sz="1200" dirty="0"/>
              <a:t>International Forestry</a:t>
            </a:r>
          </a:p>
          <a:p>
            <a:pPr eaLnBrk="1" hangingPunct="1"/>
            <a:endParaRPr lang="en-US" altLang="en-US" sz="1200" dirty="0"/>
          </a:p>
          <a:p>
            <a:pPr eaLnBrk="1" hangingPunct="1"/>
            <a:r>
              <a:rPr lang="en-US" altLang="en-US" sz="1200" b="1" dirty="0">
                <a:solidFill>
                  <a:srgbClr val="FF0000"/>
                </a:solidFill>
              </a:rPr>
              <a:t>Note</a:t>
            </a:r>
            <a:r>
              <a:rPr lang="en-US" altLang="en-US" sz="1200" dirty="0"/>
              <a:t> that there is a certain amount of autonomy with each region and station. You may notice some inconsistencies of how different units operate.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dirty="0"/>
          </a:p>
        </p:txBody>
      </p:sp>
    </p:spTree>
    <p:extLst>
      <p:ext uri="{BB962C8B-B14F-4D97-AF65-F5344CB8AC3E}">
        <p14:creationId xmlns:p14="http://schemas.microsoft.com/office/powerpoint/2010/main" val="2984861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B8D0E7A-D55A-4949-B989-DFABAD81FBF7}"/>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AE4A2EE8-35BD-4AF1-845D-4CD340D3225A}"/>
              </a:ext>
            </a:extLst>
          </p:cNvPr>
          <p:cNvSpPr>
            <a:spLocks noGrp="1" noChangeArrowheads="1"/>
          </p:cNvSpPr>
          <p:nvPr>
            <p:ph type="body" idx="1"/>
          </p:nvPr>
        </p:nvSpPr>
        <p:spPr>
          <a:noFill/>
        </p:spPr>
        <p:txBody>
          <a:bodyPr/>
          <a:lstStyle/>
          <a:p>
            <a:r>
              <a:rPr lang="en-US" altLang="en-US"/>
              <a:t>Snorkeling with students is something that has gained traction in the least few years. Different national forests have partnered with watershed groups, outdoor/environmental or experiential education organizations to provide opportunities for youth to experience life under the water and gain understanding of freshwater ecology. </a:t>
            </a:r>
          </a:p>
        </p:txBody>
      </p:sp>
      <p:sp>
        <p:nvSpPr>
          <p:cNvPr id="36868" name="Slide Number Placeholder 3">
            <a:extLst>
              <a:ext uri="{FF2B5EF4-FFF2-40B4-BE49-F238E27FC236}">
                <a16:creationId xmlns:a16="http://schemas.microsoft.com/office/drawing/2014/main" id="{52EDAD0E-B0C0-4348-9E0E-E83E0D48FE9E}"/>
              </a:ext>
            </a:extLst>
          </p:cNvPr>
          <p:cNvSpPr>
            <a:spLocks noGrp="1"/>
          </p:cNvSpPr>
          <p:nvPr>
            <p:ph type="sldNum" sz="quarter" idx="5"/>
          </p:nvPr>
        </p:nvSpPr>
        <p:spPr>
          <a:noFill/>
        </p:spPr>
        <p:txBody>
          <a:bodyPr/>
          <a:lstStyle>
            <a:lvl1pPr defTabSz="927100">
              <a:defRPr sz="2000" b="1">
                <a:solidFill>
                  <a:schemeClr val="bg1"/>
                </a:solidFill>
                <a:latin typeface="Garamond" panose="02020404030301010803" pitchFamily="18" charset="0"/>
                <a:cs typeface="Arial" panose="020B0604020202020204" pitchFamily="34" charset="0"/>
              </a:defRPr>
            </a:lvl1pPr>
            <a:lvl2pPr marL="742950" indent="-285750" defTabSz="927100">
              <a:defRPr sz="2000" b="1">
                <a:solidFill>
                  <a:schemeClr val="bg1"/>
                </a:solidFill>
                <a:latin typeface="Garamond" panose="02020404030301010803" pitchFamily="18" charset="0"/>
                <a:cs typeface="Arial" panose="020B0604020202020204" pitchFamily="34" charset="0"/>
              </a:defRPr>
            </a:lvl2pPr>
            <a:lvl3pPr marL="1143000" indent="-228600" defTabSz="927100">
              <a:defRPr sz="2000" b="1">
                <a:solidFill>
                  <a:schemeClr val="bg1"/>
                </a:solidFill>
                <a:latin typeface="Garamond" panose="02020404030301010803" pitchFamily="18" charset="0"/>
                <a:cs typeface="Arial" panose="020B0604020202020204" pitchFamily="34" charset="0"/>
              </a:defRPr>
            </a:lvl3pPr>
            <a:lvl4pPr marL="1600200" indent="-228600" defTabSz="927100">
              <a:defRPr sz="2000" b="1">
                <a:solidFill>
                  <a:schemeClr val="bg1"/>
                </a:solidFill>
                <a:latin typeface="Garamond" panose="02020404030301010803" pitchFamily="18" charset="0"/>
                <a:cs typeface="Arial" panose="020B0604020202020204" pitchFamily="34" charset="0"/>
              </a:defRPr>
            </a:lvl4pPr>
            <a:lvl5pPr marL="2057400" indent="-228600" defTabSz="927100">
              <a:defRPr sz="2000" b="1">
                <a:solidFill>
                  <a:schemeClr val="bg1"/>
                </a:solidFill>
                <a:latin typeface="Garamond" panose="02020404030301010803" pitchFamily="18" charset="0"/>
                <a:cs typeface="Arial" panose="020B0604020202020204" pitchFamily="34" charset="0"/>
              </a:defRPr>
            </a:lvl5pPr>
            <a:lvl6pPr marL="25146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6pPr>
            <a:lvl7pPr marL="29718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7pPr>
            <a:lvl8pPr marL="34290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8pPr>
            <a:lvl9pPr marL="38862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9pPr>
          </a:lstStyle>
          <a:p>
            <a:fld id="{DF925C3B-CD08-4D8C-812C-0210348CFC8C}" type="slidenum">
              <a:rPr lang="en-US" altLang="en-US" sz="1200" b="0" smtClean="0">
                <a:solidFill>
                  <a:schemeClr val="tx1"/>
                </a:solidFill>
                <a:latin typeface="Times New Roman" panose="02020603050405020304" pitchFamily="18" charset="0"/>
              </a:rPr>
              <a:pPr/>
              <a:t>20</a:t>
            </a:fld>
            <a:endParaRPr lang="en-US" altLang="en-US" sz="1200" b="0">
              <a:solidFill>
                <a:schemeClr val="tx1"/>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A7AD5EC-7B8D-42F1-AFEF-33E8AD1FCF1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BEAA3A8-AE1D-435F-AE87-C9A846242F78}"/>
              </a:ext>
            </a:extLst>
          </p:cNvPr>
          <p:cNvSpPr>
            <a:spLocks noGrp="1"/>
          </p:cNvSpPr>
          <p:nvPr>
            <p:ph type="body" idx="1"/>
          </p:nvPr>
        </p:nvSpPr>
        <p:spPr/>
        <p:txBody>
          <a:bodyPr/>
          <a:lstStyle/>
          <a:p>
            <a:pPr>
              <a:defRPr/>
            </a:pPr>
            <a:r>
              <a:rPr lang="en-US" dirty="0"/>
              <a:t>Citizen Science has become increasingly important in the work we do. We have citizen scientists from students to retired experts helping us do our work as well as engaging a population to help steward the land.</a:t>
            </a:r>
          </a:p>
          <a:p>
            <a:pPr>
              <a:defRPr/>
            </a:pPr>
            <a:r>
              <a:rPr lang="en-US" dirty="0"/>
              <a:t>Examples include: </a:t>
            </a:r>
          </a:p>
          <a:p>
            <a:pPr marL="171450" indent="-171450">
              <a:buFont typeface="Arial" panose="020B0604020202020204" pitchFamily="34" charset="0"/>
              <a:buChar char="•"/>
              <a:defRPr/>
            </a:pPr>
            <a:r>
              <a:rPr lang="en-US" dirty="0"/>
              <a:t>Youth Monitoring Program, where high school students have continuously collected data on permanent plots on the Helena NF, analyzed the data and report their findings and recommendations to decisionmakers on the forest and the community</a:t>
            </a:r>
          </a:p>
          <a:p>
            <a:pPr marL="171450" indent="-171450">
              <a:buFont typeface="Arial" panose="020B0604020202020204" pitchFamily="34" charset="0"/>
              <a:buChar char="•"/>
              <a:defRPr/>
            </a:pPr>
            <a:r>
              <a:rPr lang="en-US" dirty="0"/>
              <a:t>Work with Cherokee Nation to develop citizen-science-based strategies for identifying and monitoring river cane ecosystems and creating a plan that can be implemented by tribes and other partners across the Southeastern United States. Citizen scientists will use their digital devices to document river cane locations. Data collected will contribute to analysis, restoration and modeling efforts, and monitoring of specific locations of interest.</a:t>
            </a:r>
          </a:p>
          <a:p>
            <a:pPr>
              <a:defRPr/>
            </a:pPr>
            <a:endParaRPr lang="en-US" dirty="0"/>
          </a:p>
        </p:txBody>
      </p:sp>
      <p:sp>
        <p:nvSpPr>
          <p:cNvPr id="38916" name="Slide Number Placeholder 3">
            <a:extLst>
              <a:ext uri="{FF2B5EF4-FFF2-40B4-BE49-F238E27FC236}">
                <a16:creationId xmlns:a16="http://schemas.microsoft.com/office/drawing/2014/main" id="{9C02A89B-80C1-4F65-8F65-B761D34C6F5A}"/>
              </a:ext>
            </a:extLst>
          </p:cNvPr>
          <p:cNvSpPr>
            <a:spLocks noGrp="1"/>
          </p:cNvSpPr>
          <p:nvPr>
            <p:ph type="sldNum" sz="quarter" idx="5"/>
          </p:nvPr>
        </p:nvSpPr>
        <p:spPr>
          <a:noFill/>
        </p:spPr>
        <p:txBody>
          <a:bodyPr/>
          <a:lstStyle>
            <a:lvl1pPr defTabSz="927100">
              <a:defRPr sz="2000" b="1">
                <a:solidFill>
                  <a:schemeClr val="bg1"/>
                </a:solidFill>
                <a:latin typeface="Garamond" panose="02020404030301010803" pitchFamily="18" charset="0"/>
                <a:cs typeface="Arial" panose="020B0604020202020204" pitchFamily="34" charset="0"/>
              </a:defRPr>
            </a:lvl1pPr>
            <a:lvl2pPr marL="742950" indent="-285750" defTabSz="927100">
              <a:defRPr sz="2000" b="1">
                <a:solidFill>
                  <a:schemeClr val="bg1"/>
                </a:solidFill>
                <a:latin typeface="Garamond" panose="02020404030301010803" pitchFamily="18" charset="0"/>
                <a:cs typeface="Arial" panose="020B0604020202020204" pitchFamily="34" charset="0"/>
              </a:defRPr>
            </a:lvl2pPr>
            <a:lvl3pPr marL="1143000" indent="-228600" defTabSz="927100">
              <a:defRPr sz="2000" b="1">
                <a:solidFill>
                  <a:schemeClr val="bg1"/>
                </a:solidFill>
                <a:latin typeface="Garamond" panose="02020404030301010803" pitchFamily="18" charset="0"/>
                <a:cs typeface="Arial" panose="020B0604020202020204" pitchFamily="34" charset="0"/>
              </a:defRPr>
            </a:lvl3pPr>
            <a:lvl4pPr marL="1600200" indent="-228600" defTabSz="927100">
              <a:defRPr sz="2000" b="1">
                <a:solidFill>
                  <a:schemeClr val="bg1"/>
                </a:solidFill>
                <a:latin typeface="Garamond" panose="02020404030301010803" pitchFamily="18" charset="0"/>
                <a:cs typeface="Arial" panose="020B0604020202020204" pitchFamily="34" charset="0"/>
              </a:defRPr>
            </a:lvl4pPr>
            <a:lvl5pPr marL="2057400" indent="-228600" defTabSz="927100">
              <a:defRPr sz="2000" b="1">
                <a:solidFill>
                  <a:schemeClr val="bg1"/>
                </a:solidFill>
                <a:latin typeface="Garamond" panose="02020404030301010803" pitchFamily="18" charset="0"/>
                <a:cs typeface="Arial" panose="020B0604020202020204" pitchFamily="34" charset="0"/>
              </a:defRPr>
            </a:lvl5pPr>
            <a:lvl6pPr marL="25146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6pPr>
            <a:lvl7pPr marL="29718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7pPr>
            <a:lvl8pPr marL="34290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8pPr>
            <a:lvl9pPr marL="38862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9pPr>
          </a:lstStyle>
          <a:p>
            <a:fld id="{D8440BA7-8000-433A-9EF9-EE7EFA40725A}" type="slidenum">
              <a:rPr lang="en-US" altLang="en-US" sz="1200" b="0" smtClean="0">
                <a:solidFill>
                  <a:schemeClr val="tx1"/>
                </a:solidFill>
                <a:latin typeface="Times New Roman" panose="02020603050405020304" pitchFamily="18" charset="0"/>
              </a:rPr>
              <a:pPr/>
              <a:t>21</a:t>
            </a:fld>
            <a:endParaRPr lang="en-US" altLang="en-US" sz="1200" b="0">
              <a:solidFill>
                <a:schemeClr val="tx1"/>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All of our work is magnified through partnerships with states. The Forest Service has partnered with Ski Utah to get 4th graders out skiing; a program that supports both the Foundation’s Open </a:t>
            </a:r>
            <a:r>
              <a:rPr lang="en-US" dirty="0" err="1">
                <a:effectLst/>
              </a:rPr>
              <a:t>OutDoors</a:t>
            </a:r>
            <a:r>
              <a:rPr lang="en-US" dirty="0">
                <a:effectLst/>
              </a:rPr>
              <a:t> program and Every Kid Outdoors.</a:t>
            </a:r>
          </a:p>
          <a:p>
            <a:endParaRPr lang="en-US" dirty="0">
              <a:effectLst/>
            </a:endParaRPr>
          </a:p>
          <a:p>
            <a:r>
              <a:rPr lang="en-US" dirty="0">
                <a:effectLst/>
              </a:rPr>
              <a:t>New York State</a:t>
            </a:r>
            <a:r>
              <a:rPr lang="en-US" baseline="0" dirty="0">
                <a:effectLst/>
              </a:rPr>
              <a:t> is accepting the Every Kid Outdoors pass for entrance to all state forests They also rolled out half a million dollars for transportation grants in the 2016-2017 FY (April 1-March 31). 220,000 4</a:t>
            </a:r>
            <a:r>
              <a:rPr lang="en-US" baseline="30000" dirty="0">
                <a:effectLst/>
              </a:rPr>
              <a:t>th</a:t>
            </a:r>
            <a:r>
              <a:rPr lang="en-US" baseline="0" dirty="0">
                <a:effectLst/>
              </a:rPr>
              <a:t> graders in NYS. In Michigan we have supported Wheels to Woods.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22</a:t>
            </a:fld>
            <a:endParaRPr lang="en-US" dirty="0"/>
          </a:p>
        </p:txBody>
      </p:sp>
    </p:spTree>
    <p:extLst>
      <p:ext uri="{BB962C8B-B14F-4D97-AF65-F5344CB8AC3E}">
        <p14:creationId xmlns:p14="http://schemas.microsoft.com/office/powerpoint/2010/main" val="4290676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all this work with partners. More than 3,400 partners listed in our database, just for one fiscal year.</a:t>
            </a:r>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dirty="0"/>
          </a:p>
        </p:txBody>
      </p:sp>
    </p:spTree>
    <p:extLst>
      <p:ext uri="{BB962C8B-B14F-4D97-AF65-F5344CB8AC3E}">
        <p14:creationId xmlns:p14="http://schemas.microsoft.com/office/powerpoint/2010/main" val="2079021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dirty="0"/>
          </a:p>
        </p:txBody>
      </p:sp>
    </p:spTree>
    <p:extLst>
      <p:ext uri="{BB962C8B-B14F-4D97-AF65-F5344CB8AC3E}">
        <p14:creationId xmlns:p14="http://schemas.microsoft.com/office/powerpoint/2010/main" val="408267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How do conservation education fit into our scope of work?</a:t>
            </a:r>
          </a:p>
          <a:p>
            <a:pPr eaLnBrk="1" hangingPunct="1"/>
            <a:endParaRPr lang="en-US" altLang="en-US" dirty="0"/>
          </a:p>
          <a:p>
            <a:pPr eaLnBrk="1" hangingPunct="1"/>
            <a:r>
              <a:rPr lang="en-US" sz="1200" b="0" i="0" u="none" strike="noStrike" kern="1200" baseline="0" dirty="0">
                <a:solidFill>
                  <a:schemeClr val="tx1"/>
                </a:solidFill>
                <a:latin typeface="+mn-lt"/>
                <a:ea typeface="+mn-ea"/>
                <a:cs typeface="+mn-cs"/>
              </a:rPr>
              <a:t>The Forest Service manages 193 million acres of national forests and grasslands, comprising 30 percent of all Federal lands and including millions of acres of designated wilderness and thousands of miles of wild and scenic rivers. </a:t>
            </a:r>
          </a:p>
          <a:p>
            <a:pPr eaLnBrk="1" hangingPunct="1"/>
            <a:endParaRPr lang="en-US" sz="1200" b="0" i="0" u="none" strike="noStrike" kern="1200" baseline="0" dirty="0">
              <a:solidFill>
                <a:schemeClr val="tx1"/>
              </a:solidFill>
              <a:latin typeface="+mn-lt"/>
              <a:ea typeface="+mn-ea"/>
              <a:cs typeface="+mn-cs"/>
            </a:endParaRPr>
          </a:p>
          <a:p>
            <a:pPr eaLnBrk="1" hangingPunct="1"/>
            <a:r>
              <a:rPr lang="en-US" sz="1200" b="0" i="0" u="none" strike="noStrike" kern="1200" baseline="0" dirty="0">
                <a:solidFill>
                  <a:schemeClr val="tx1"/>
                </a:solidFill>
                <a:latin typeface="+mn-lt"/>
                <a:ea typeface="+mn-ea"/>
                <a:cs typeface="+mn-cs"/>
              </a:rPr>
              <a:t>More than 80 percent of Americans live in urban areas, and they have many opportunities to enjoy the outdoors on local open space and nearby national forests. Urban Americans benefit from the 100 million acres of urban forests, including urban parks, neighborhoods with shade trees, landscaped boulevards, public gardens, and more. </a:t>
            </a:r>
            <a:endParaRPr lang="en-US" altLang="en-US" dirty="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dirty="0"/>
          </a:p>
        </p:txBody>
      </p:sp>
    </p:spTree>
    <p:extLst>
      <p:ext uri="{BB962C8B-B14F-4D97-AF65-F5344CB8AC3E}">
        <p14:creationId xmlns:p14="http://schemas.microsoft.com/office/powerpoint/2010/main" val="417312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557E160-A307-4C79-9DDF-D861C2049B51}"/>
              </a:ext>
            </a:extLst>
          </p:cNvPr>
          <p:cNvSpPr>
            <a:spLocks noGrp="1" noChangeArrowheads="1"/>
          </p:cNvSpPr>
          <p:nvPr>
            <p:ph type="sldNum" sz="quarter" idx="5"/>
          </p:nvPr>
        </p:nvSpPr>
        <p:spPr>
          <a:noFill/>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EC7D81-A4C8-4CE1-A887-714800591CDD}" type="slidenum">
              <a:rPr lang="en-US" altLang="en-US" smtClean="0"/>
              <a:pPr>
                <a:spcBef>
                  <a:spcPct val="0"/>
                </a:spcBef>
              </a:pPr>
              <a:t>4</a:t>
            </a:fld>
            <a:endParaRPr lang="en-US" altLang="en-US"/>
          </a:p>
        </p:txBody>
      </p:sp>
      <p:sp>
        <p:nvSpPr>
          <p:cNvPr id="23555" name="Rectangle 2">
            <a:extLst>
              <a:ext uri="{FF2B5EF4-FFF2-40B4-BE49-F238E27FC236}">
                <a16:creationId xmlns:a16="http://schemas.microsoft.com/office/drawing/2014/main" id="{77513983-19EC-433E-8093-9F78438CFF85}"/>
              </a:ext>
            </a:extLst>
          </p:cNvPr>
          <p:cNvSpPr>
            <a:spLocks noGrp="1" noRot="1" noChangeAspect="1" noChangeArrowheads="1" noTextEdit="1"/>
          </p:cNvSpPr>
          <p:nvPr>
            <p:ph type="sldImg"/>
          </p:nvPr>
        </p:nvSpPr>
        <p:spPr>
          <a:xfrm>
            <a:off x="-392113" y="484188"/>
            <a:ext cx="7680326" cy="4321175"/>
          </a:xfrm>
          <a:ln/>
        </p:spPr>
      </p:sp>
      <p:sp>
        <p:nvSpPr>
          <p:cNvPr id="23556" name="Rectangle 3">
            <a:extLst>
              <a:ext uri="{FF2B5EF4-FFF2-40B4-BE49-F238E27FC236}">
                <a16:creationId xmlns:a16="http://schemas.microsoft.com/office/drawing/2014/main" id="{826DDA26-D52B-4E10-9AC0-5B0544C084C3}"/>
              </a:ext>
            </a:extLst>
          </p:cNvPr>
          <p:cNvSpPr>
            <a:spLocks noGrp="1" noChangeArrowheads="1"/>
          </p:cNvSpPr>
          <p:nvPr>
            <p:ph type="body" idx="1"/>
          </p:nvPr>
        </p:nvSpPr>
        <p:spPr>
          <a:xfrm>
            <a:off x="449263" y="4953000"/>
            <a:ext cx="6157912" cy="4044950"/>
          </a:xfrm>
          <a:noFill/>
        </p:spPr>
        <p:txBody>
          <a:bodyPr/>
          <a:lstStyle/>
          <a:p>
            <a:pPr eaLnBrk="1" hangingPunct="1"/>
            <a:r>
              <a:rPr lang="en-US" altLang="en-US" dirty="0"/>
              <a:t>Who’s doing this?</a:t>
            </a:r>
          </a:p>
          <a:p>
            <a:pPr eaLnBrk="1" hangingPunct="1"/>
            <a:endParaRPr lang="en-US" altLang="en-US" dirty="0"/>
          </a:p>
          <a:p>
            <a:pPr eaLnBrk="1" hangingPunct="1"/>
            <a:r>
              <a:rPr lang="en-US" altLang="en-US" dirty="0"/>
              <a:t>The Forest Service staff areas that comprise the Youth Alliance are: National Partnership Office, Watershed, Fish, Wildlife, Air and Rare Plants (WFWARP), Job Corps, Recreation, Heritage and Volunteer Resources, Fire and Aviation Management, Conservation Education and Office of Communication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Alliance vision statement</a:t>
            </a:r>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dirty="0"/>
          </a:p>
        </p:txBody>
      </p:sp>
    </p:spTree>
    <p:extLst>
      <p:ext uri="{BB962C8B-B14F-4D97-AF65-F5344CB8AC3E}">
        <p14:creationId xmlns:p14="http://schemas.microsoft.com/office/powerpoint/2010/main" val="2128713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B7D6449-E0D8-4C37-9801-E7B180B18517}"/>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8C309E94-8A9E-45FF-85DF-DACFD1297A10}"/>
              </a:ext>
            </a:extLst>
          </p:cNvPr>
          <p:cNvSpPr>
            <a:spLocks noGrp="1" noChangeArrowheads="1"/>
          </p:cNvSpPr>
          <p:nvPr>
            <p:ph type="body" idx="1"/>
          </p:nvPr>
        </p:nvSpPr>
        <p:spPr/>
        <p:txBody>
          <a:bodyPr/>
          <a:lstStyle/>
          <a:p>
            <a:pPr>
              <a:defRPr/>
            </a:pPr>
            <a:r>
              <a:rPr lang="en-US" altLang="en-US" dirty="0">
                <a:solidFill>
                  <a:schemeClr val="accent2"/>
                </a:solidFill>
                <a:highlight>
                  <a:srgbClr val="FFFF00"/>
                </a:highlight>
              </a:rPr>
              <a:t>In FY19, we reported more than 4,350 events, reaching nearly 6.5 million people. </a:t>
            </a:r>
          </a:p>
          <a:p>
            <a:pPr>
              <a:defRPr/>
            </a:pPr>
            <a:endParaRPr lang="en-US" altLang="en-US" dirty="0">
              <a:solidFill>
                <a:schemeClr val="accent2"/>
              </a:solidFill>
              <a:highlight>
                <a:srgbClr val="FFFF00"/>
              </a:highlight>
            </a:endParaRPr>
          </a:p>
          <a:p>
            <a:pPr>
              <a:defRPr/>
            </a:pPr>
            <a:r>
              <a:rPr lang="en-US" altLang="en-US" dirty="0">
                <a:solidFill>
                  <a:schemeClr val="accent2"/>
                </a:solidFill>
                <a:highlight>
                  <a:srgbClr val="FFFF00"/>
                </a:highlight>
              </a:rPr>
              <a:t>Our programs are designed for everybody – formal and nonformal educators and students, youth groups, families, and individuals at public events.</a:t>
            </a:r>
          </a:p>
          <a:p>
            <a:pPr>
              <a:defRPr/>
            </a:pPr>
            <a:endParaRPr lang="en-US" altLang="en-US" dirty="0">
              <a:solidFill>
                <a:schemeClr val="accent2"/>
              </a:solidFill>
              <a:highlight>
                <a:srgbClr val="FFFF00"/>
              </a:highlight>
            </a:endParaRPr>
          </a:p>
          <a:p>
            <a:pPr>
              <a:defRPr/>
            </a:pPr>
            <a:r>
              <a:rPr lang="en-US" altLang="en-US" dirty="0">
                <a:solidFill>
                  <a:schemeClr val="accent2"/>
                </a:solidFill>
                <a:highlight>
                  <a:srgbClr val="FFFF00"/>
                </a:highlight>
              </a:rPr>
              <a:t>In this presentation, we’re going to give you a sample of programs across the country. They are loosely organized into online/digital products that you can access from anywhere; youth employment opportunities, and hands-on, in-the-dirt, education</a:t>
            </a:r>
          </a:p>
          <a:p>
            <a:pPr>
              <a:defRPr/>
            </a:pPr>
            <a:endParaRPr lang="en-US" altLang="en-US" dirty="0"/>
          </a:p>
        </p:txBody>
      </p:sp>
      <p:sp>
        <p:nvSpPr>
          <p:cNvPr id="25604" name="Slide Number Placeholder 3">
            <a:extLst>
              <a:ext uri="{FF2B5EF4-FFF2-40B4-BE49-F238E27FC236}">
                <a16:creationId xmlns:a16="http://schemas.microsoft.com/office/drawing/2014/main" id="{A963DD5A-0AC3-462B-83B8-05A41720A2D4}"/>
              </a:ext>
            </a:extLst>
          </p:cNvPr>
          <p:cNvSpPr>
            <a:spLocks noGrp="1"/>
          </p:cNvSpPr>
          <p:nvPr>
            <p:ph type="sldNum" sz="quarter" idx="5"/>
          </p:nvPr>
        </p:nvSpPr>
        <p:spPr>
          <a:noFill/>
        </p:spPr>
        <p:txBody>
          <a:bodyPr/>
          <a:lstStyle>
            <a:lvl1pPr defTabSz="927100">
              <a:defRPr sz="2000" b="1">
                <a:solidFill>
                  <a:schemeClr val="bg1"/>
                </a:solidFill>
                <a:latin typeface="Garamond" panose="02020404030301010803" pitchFamily="18" charset="0"/>
                <a:cs typeface="Arial" panose="020B0604020202020204" pitchFamily="34" charset="0"/>
              </a:defRPr>
            </a:lvl1pPr>
            <a:lvl2pPr marL="742950" indent="-285750" defTabSz="927100">
              <a:defRPr sz="2000" b="1">
                <a:solidFill>
                  <a:schemeClr val="bg1"/>
                </a:solidFill>
                <a:latin typeface="Garamond" panose="02020404030301010803" pitchFamily="18" charset="0"/>
                <a:cs typeface="Arial" panose="020B0604020202020204" pitchFamily="34" charset="0"/>
              </a:defRPr>
            </a:lvl2pPr>
            <a:lvl3pPr marL="1143000" indent="-228600" defTabSz="927100">
              <a:defRPr sz="2000" b="1">
                <a:solidFill>
                  <a:schemeClr val="bg1"/>
                </a:solidFill>
                <a:latin typeface="Garamond" panose="02020404030301010803" pitchFamily="18" charset="0"/>
                <a:cs typeface="Arial" panose="020B0604020202020204" pitchFamily="34" charset="0"/>
              </a:defRPr>
            </a:lvl3pPr>
            <a:lvl4pPr marL="1600200" indent="-228600" defTabSz="927100">
              <a:defRPr sz="2000" b="1">
                <a:solidFill>
                  <a:schemeClr val="bg1"/>
                </a:solidFill>
                <a:latin typeface="Garamond" panose="02020404030301010803" pitchFamily="18" charset="0"/>
                <a:cs typeface="Arial" panose="020B0604020202020204" pitchFamily="34" charset="0"/>
              </a:defRPr>
            </a:lvl4pPr>
            <a:lvl5pPr marL="2057400" indent="-228600" defTabSz="927100">
              <a:defRPr sz="2000" b="1">
                <a:solidFill>
                  <a:schemeClr val="bg1"/>
                </a:solidFill>
                <a:latin typeface="Garamond" panose="02020404030301010803" pitchFamily="18" charset="0"/>
                <a:cs typeface="Arial" panose="020B0604020202020204" pitchFamily="34" charset="0"/>
              </a:defRPr>
            </a:lvl5pPr>
            <a:lvl6pPr marL="25146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6pPr>
            <a:lvl7pPr marL="29718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7pPr>
            <a:lvl8pPr marL="34290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8pPr>
            <a:lvl9pPr marL="3886200" indent="-228600" defTabSz="927100" eaLnBrk="0" fontAlgn="base" hangingPunct="0">
              <a:spcBef>
                <a:spcPct val="0"/>
              </a:spcBef>
              <a:spcAft>
                <a:spcPct val="0"/>
              </a:spcAft>
              <a:defRPr sz="2000" b="1">
                <a:solidFill>
                  <a:schemeClr val="bg1"/>
                </a:solidFill>
                <a:latin typeface="Garamond" panose="02020404030301010803" pitchFamily="18" charset="0"/>
                <a:cs typeface="Arial" panose="020B0604020202020204" pitchFamily="34" charset="0"/>
              </a:defRPr>
            </a:lvl9pPr>
          </a:lstStyle>
          <a:p>
            <a:fld id="{6CF1D651-42BB-43BA-BDA4-2355B7D96C8D}" type="slidenum">
              <a:rPr lang="en-US" altLang="en-US" sz="1200" b="0" smtClean="0">
                <a:solidFill>
                  <a:schemeClr val="tx1"/>
                </a:solidFill>
                <a:latin typeface="Times New Roman" panose="02020603050405020304" pitchFamily="18" charset="0"/>
              </a:rPr>
              <a:pPr/>
              <a:t>6</a:t>
            </a:fld>
            <a:endParaRPr lang="en-US" altLang="en-US" sz="1200" b="0">
              <a:solidFill>
                <a:schemeClr val="tx1"/>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Discovertheforest.org, available in both English and Spanish, is our online portal to public spaces everywhere. On this website, you can find: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National, state, and local parks and forests where you live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Family activities and helpful parent guides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Tips for planning your trips and sharing your photos, and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Forest facts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ongoing 5-year Challenge Cost Share Agreement with the </a:t>
            </a:r>
            <a:r>
              <a:rPr lang="en-US" sz="1200" b="1" kern="1200" dirty="0">
                <a:solidFill>
                  <a:schemeClr val="tx1"/>
                </a:solidFill>
                <a:effectLst/>
                <a:latin typeface="+mn-lt"/>
                <a:ea typeface="+mn-ea"/>
                <a:cs typeface="+mn-cs"/>
              </a:rPr>
              <a:t>U.S. Forest Service </a:t>
            </a:r>
            <a:r>
              <a:rPr lang="en-US" sz="1200" kern="1200" dirty="0">
                <a:solidFill>
                  <a:schemeClr val="tx1"/>
                </a:solidFill>
                <a:effectLst/>
                <a:latin typeface="+mn-lt"/>
                <a:ea typeface="+mn-ea"/>
                <a:cs typeface="+mn-cs"/>
              </a:rPr>
              <a:t>(USFS) supports education and community engagement among Latino and diverse communities focusing on initiatives highlighting programs, priorities, and activities of the USFS and partners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e.g. Spanish Discover the Forest event at Kenilworth Aquatic Gardens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e.g. Hispanic Heritage Month Healthy Parks, Healthy People event in Montgomery Parks (Maryland) with NEEF and Corazon Latino</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CORAZÓN LATINO </a:t>
            </a:r>
            <a:r>
              <a:rPr lang="en-US" sz="1200" kern="1200" dirty="0">
                <a:solidFill>
                  <a:schemeClr val="tx1"/>
                </a:solidFill>
                <a:effectLst/>
                <a:latin typeface="+mn-lt"/>
                <a:ea typeface="+mn-ea"/>
                <a:cs typeface="+mn-cs"/>
              </a:rPr>
              <a:t>is a 501c3 non-profit organization focused on designing and implementing culturally relevant campaigns to inform, empower, and mobilize diverse communities around environmental, conservation, education, civic engagement, social justice, and health issues through strategic communications and outreach activities. We also support and advise organizations seeking to build capacity to implement internal and external diversity and inclusion programs.</a:t>
            </a:r>
          </a:p>
          <a:p>
            <a:r>
              <a:rPr lang="en-US" sz="1200" b="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7</a:t>
            </a:fld>
            <a:endParaRPr lang="en-US" dirty="0"/>
          </a:p>
        </p:txBody>
      </p:sp>
    </p:spTree>
    <p:extLst>
      <p:ext uri="{BB962C8B-B14F-4D97-AF65-F5344CB8AC3E}">
        <p14:creationId xmlns:p14="http://schemas.microsoft.com/office/powerpoint/2010/main" val="304440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guide to the best places to view nature on National Forests. Online, find story maps from across the country, destinations, maps, lists and photos of wildlife, and links to webcams and videos such as the </a:t>
            </a:r>
            <a:r>
              <a:rPr lang="en-US" dirty="0" err="1"/>
              <a:t>Midewin</a:t>
            </a:r>
            <a:r>
              <a:rPr lang="en-US" dirty="0"/>
              <a:t> Bison Cam, the Mendenhall Beaver Cam, and the watchable waters of Appalachia video.</a:t>
            </a:r>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dirty="0"/>
          </a:p>
        </p:txBody>
      </p:sp>
    </p:spTree>
    <p:extLst>
      <p:ext uri="{BB962C8B-B14F-4D97-AF65-F5344CB8AC3E}">
        <p14:creationId xmlns:p14="http://schemas.microsoft.com/office/powerpoint/2010/main" val="107163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FS </a:t>
            </a:r>
            <a:r>
              <a:rPr lang="en-US" dirty="0" err="1"/>
              <a:t>NatureLIVE</a:t>
            </a:r>
            <a:r>
              <a:rPr lang="en-US" dirty="0"/>
              <a:t>, our partnership with the Prince William Network and other partners that delivers school-year distance learning adventures on bats, butterflies, climate change, freshwater and more. This year we are hosting TWO adventures: Great </a:t>
            </a:r>
            <a:r>
              <a:rPr lang="en-US" dirty="0" err="1"/>
              <a:t>OutdoorsLIVE</a:t>
            </a:r>
            <a:r>
              <a:rPr lang="en-US" dirty="0"/>
              <a:t>, which launched in September and Smokey </a:t>
            </a:r>
            <a:r>
              <a:rPr lang="en-US" dirty="0" err="1"/>
              <a:t>BearLIVE</a:t>
            </a:r>
            <a:r>
              <a:rPr lang="en-US" dirty="0"/>
              <a:t>. Smokey Bear LIVE focuses on wildfire ecology and prevention, and highlights Smokey’s 75</a:t>
            </a:r>
            <a:r>
              <a:rPr lang="en-US" baseline="30000" dirty="0"/>
              <a:t>th</a:t>
            </a:r>
            <a:r>
              <a:rPr lang="en-US" dirty="0"/>
              <a:t> birthday this year. The pre-taped program is available for viewing this month and there will be a live Q&amp;A with experts November 7.  </a:t>
            </a:r>
          </a:p>
          <a:p>
            <a:endParaRPr lang="en-US" dirty="0"/>
          </a:p>
          <a:p>
            <a:r>
              <a:rPr lang="en-US" dirty="0"/>
              <a:t>Also available in Spanish</a:t>
            </a:r>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dirty="0"/>
          </a:p>
        </p:txBody>
      </p:sp>
    </p:spTree>
    <p:extLst>
      <p:ext uri="{BB962C8B-B14F-4D97-AF65-F5344CB8AC3E}">
        <p14:creationId xmlns:p14="http://schemas.microsoft.com/office/powerpoint/2010/main" val="3780462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title="Slide Design Pictur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10" name="Picture 9" descr="Youth hiking on a wooded trail"/>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2059146"/>
            <a:ext cx="1476260" cy="3886200"/>
          </a:xfrm>
          <a:prstGeom prst="rect">
            <a:avLst/>
          </a:prstGeom>
          <a:ln>
            <a:solidFill>
              <a:schemeClr val="accent1">
                <a:lumMod val="50000"/>
              </a:schemeClr>
            </a:solidFill>
          </a:ln>
        </p:spPr>
      </p:pic>
      <p:sp>
        <p:nvSpPr>
          <p:cNvPr id="12" name="Rectangle 11"/>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 SigLockup Master PwPt.Neg-transb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pic>
        <p:nvPicPr>
          <p:cNvPr id="14" name="Picture 13" descr="Image of two young people hiking in California. ">
            <a:extLst>
              <a:ext uri="{FF2B5EF4-FFF2-40B4-BE49-F238E27FC236}">
                <a16:creationId xmlns:a16="http://schemas.microsoft.com/office/drawing/2014/main" id="{FFA71768-41F4-47B8-891A-30EC291D065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37826" b="624"/>
          <a:stretch/>
        </p:blipFill>
        <p:spPr>
          <a:xfrm>
            <a:off x="8951473" y="2059147"/>
            <a:ext cx="3240527"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431101" y="6629400"/>
            <a:ext cx="1000662" cy="228600"/>
          </a:xfrm>
          <a:prstGeom prst="rect">
            <a:avLst/>
          </a:prstGeom>
        </p:spPr>
        <p:txBody>
          <a:bodyPr/>
          <a:lstStyle/>
          <a:p>
            <a:r>
              <a:rPr lang="en-US" dirty="0"/>
              <a:t>October 17, 2019</a:t>
            </a:r>
          </a:p>
        </p:txBody>
      </p:sp>
      <p:sp>
        <p:nvSpPr>
          <p:cNvPr id="5" name="Footer Placeholder 4"/>
          <p:cNvSpPr>
            <a:spLocks noGrp="1"/>
          </p:cNvSpPr>
          <p:nvPr>
            <p:ph type="ftr" sz="quarter" idx="11"/>
          </p:nvPr>
        </p:nvSpPr>
        <p:spPr>
          <a:xfrm>
            <a:off x="1637716" y="6629400"/>
            <a:ext cx="9144259" cy="228600"/>
          </a:xfrm>
          <a:prstGeom prst="rect">
            <a:avLst/>
          </a:prstGeom>
        </p:spPr>
        <p:txBody>
          <a:bodyPr/>
          <a:lstStyle/>
          <a:p>
            <a:r>
              <a:rPr lang="en-US" dirty="0"/>
              <a:t>Engaging  with the US Forest Service</a:t>
            </a:r>
          </a:p>
        </p:txBody>
      </p:sp>
      <p:sp>
        <p:nvSpPr>
          <p:cNvPr id="6" name="Slide Number Placeholder 5"/>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7" name="Rectangle 6"/>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431101" y="6629400"/>
            <a:ext cx="1000662" cy="228600"/>
          </a:xfrm>
          <a:prstGeom prst="rect">
            <a:avLst/>
          </a:prstGeom>
        </p:spPr>
        <p:txBody>
          <a:bodyPr/>
          <a:lstStyle/>
          <a:p>
            <a:r>
              <a:rPr lang="en-US" dirty="0"/>
              <a:t>October 17, 2019</a:t>
            </a:r>
          </a:p>
        </p:txBody>
      </p:sp>
      <p:sp>
        <p:nvSpPr>
          <p:cNvPr id="5" name="Footer Placeholder 4"/>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Engaging  with the US Forest Service</a:t>
            </a:r>
          </a:p>
        </p:txBody>
      </p:sp>
      <p:sp>
        <p:nvSpPr>
          <p:cNvPr id="6" name="Slide Number Placeholder 5"/>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7" name="Rectangle 6"/>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431101" y="6629400"/>
            <a:ext cx="1000662" cy="228600"/>
          </a:xfrm>
          <a:prstGeom prst="rect">
            <a:avLst/>
          </a:prstGeom>
        </p:spPr>
        <p:txBody>
          <a:bodyPr/>
          <a:lstStyle/>
          <a:p>
            <a:r>
              <a:rPr lang="en-US" dirty="0"/>
              <a:t>October 17, 2019</a:t>
            </a:r>
          </a:p>
        </p:txBody>
      </p:sp>
      <p:sp>
        <p:nvSpPr>
          <p:cNvPr id="6" name="Footer Placeholder 5"/>
          <p:cNvSpPr>
            <a:spLocks noGrp="1"/>
          </p:cNvSpPr>
          <p:nvPr>
            <p:ph type="ftr" sz="quarter" idx="11"/>
          </p:nvPr>
        </p:nvSpPr>
        <p:spPr>
          <a:xfrm>
            <a:off x="1637716" y="6629400"/>
            <a:ext cx="9144259" cy="228600"/>
          </a:xfrm>
          <a:prstGeom prst="rect">
            <a:avLst/>
          </a:prstGeom>
        </p:spPr>
        <p:txBody>
          <a:bodyPr/>
          <a:lstStyle/>
          <a:p>
            <a:r>
              <a:rPr lang="en-US" dirty="0"/>
              <a:t>Engaging  with the US Forest Service</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8" name="Rectangle 7"/>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378392"/>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78392"/>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a:xfrm>
            <a:off x="431101" y="6629400"/>
            <a:ext cx="1000662" cy="228600"/>
          </a:xfrm>
          <a:prstGeom prst="rect">
            <a:avLst/>
          </a:prstGeom>
        </p:spPr>
        <p:txBody>
          <a:bodyPr/>
          <a:lstStyle/>
          <a:p>
            <a:r>
              <a:rPr lang="en-US" dirty="0"/>
              <a:t>October 17, 2019</a:t>
            </a:r>
          </a:p>
        </p:txBody>
      </p:sp>
      <p:sp>
        <p:nvSpPr>
          <p:cNvPr id="8" name="Footer Placeholder 7"/>
          <p:cNvSpPr>
            <a:spLocks noGrp="1"/>
          </p:cNvSpPr>
          <p:nvPr>
            <p:ph type="ftr" sz="quarter" idx="11"/>
          </p:nvPr>
        </p:nvSpPr>
        <p:spPr>
          <a:xfrm>
            <a:off x="1637716" y="6629400"/>
            <a:ext cx="9144259" cy="228600"/>
          </a:xfrm>
          <a:prstGeom prst="rect">
            <a:avLst/>
          </a:prstGeom>
        </p:spPr>
        <p:txBody>
          <a:bodyPr/>
          <a:lstStyle/>
          <a:p>
            <a:r>
              <a:rPr lang="en-US" dirty="0"/>
              <a:t>Engaging  with the US Forest Service</a:t>
            </a:r>
          </a:p>
        </p:txBody>
      </p:sp>
      <p:sp>
        <p:nvSpPr>
          <p:cNvPr id="9" name="Slide Number Placeholder 8"/>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10" name="Rectangle 9"/>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431101" y="6629400"/>
            <a:ext cx="1000662" cy="228600"/>
          </a:xfrm>
          <a:prstGeom prst="rect">
            <a:avLst/>
          </a:prstGeom>
        </p:spPr>
        <p:txBody>
          <a:bodyPr/>
          <a:lstStyle/>
          <a:p>
            <a:r>
              <a:rPr lang="en-US" dirty="0"/>
              <a:t>October 17, 2019</a:t>
            </a:r>
          </a:p>
        </p:txBody>
      </p:sp>
      <p:sp>
        <p:nvSpPr>
          <p:cNvPr id="4" name="Footer Placeholder 3"/>
          <p:cNvSpPr>
            <a:spLocks noGrp="1"/>
          </p:cNvSpPr>
          <p:nvPr>
            <p:ph type="ftr" sz="quarter" idx="11"/>
          </p:nvPr>
        </p:nvSpPr>
        <p:spPr>
          <a:xfrm>
            <a:off x="1637716" y="6629400"/>
            <a:ext cx="9144259" cy="228600"/>
          </a:xfrm>
          <a:prstGeom prst="rect">
            <a:avLst/>
          </a:prstGeom>
        </p:spPr>
        <p:txBody>
          <a:bodyPr/>
          <a:lstStyle/>
          <a:p>
            <a:r>
              <a:rPr lang="en-US" dirty="0"/>
              <a:t>Engaging  with the US Forest Service</a:t>
            </a:r>
          </a:p>
        </p:txBody>
      </p:sp>
      <p:sp>
        <p:nvSpPr>
          <p:cNvPr id="5" name="Slide Number Placeholder 4"/>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6" name="Rectangle 5"/>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1101" y="6629400"/>
            <a:ext cx="1000662" cy="228600"/>
          </a:xfrm>
          <a:prstGeom prst="rect">
            <a:avLst/>
          </a:prstGeom>
        </p:spPr>
        <p:txBody>
          <a:bodyPr/>
          <a:lstStyle>
            <a:lvl1pPr>
              <a:defRPr/>
            </a:lvl1pPr>
          </a:lstStyle>
          <a:p>
            <a:r>
              <a:rPr lang="en-US" dirty="0"/>
              <a:t>October 17, 2019</a:t>
            </a:r>
          </a:p>
        </p:txBody>
      </p:sp>
      <p:sp>
        <p:nvSpPr>
          <p:cNvPr id="3" name="Footer Placeholder 2"/>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Engaging  with the US Forest Service</a:t>
            </a:r>
          </a:p>
        </p:txBody>
      </p:sp>
      <p:sp>
        <p:nvSpPr>
          <p:cNvPr id="4" name="Slide Number Placeholder 3"/>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5" name="Rectangle 4"/>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31101" y="6629400"/>
            <a:ext cx="1000662" cy="228600"/>
          </a:xfrm>
          <a:prstGeom prst="rect">
            <a:avLst/>
          </a:prstGeom>
        </p:spPr>
        <p:txBody>
          <a:bodyPr/>
          <a:lstStyle/>
          <a:p>
            <a:r>
              <a:rPr lang="en-US" dirty="0"/>
              <a:t>October 17, 2019</a:t>
            </a:r>
          </a:p>
        </p:txBody>
      </p:sp>
      <p:sp>
        <p:nvSpPr>
          <p:cNvPr id="6" name="Footer Placeholder 5"/>
          <p:cNvSpPr>
            <a:spLocks noGrp="1"/>
          </p:cNvSpPr>
          <p:nvPr>
            <p:ph type="ftr" sz="quarter" idx="11"/>
          </p:nvPr>
        </p:nvSpPr>
        <p:spPr>
          <a:xfrm>
            <a:off x="1637716" y="6629400"/>
            <a:ext cx="9144259" cy="228600"/>
          </a:xfrm>
          <a:prstGeom prst="rect">
            <a:avLst/>
          </a:prstGeom>
        </p:spPr>
        <p:txBody>
          <a:bodyPr/>
          <a:lstStyle/>
          <a:p>
            <a:r>
              <a:rPr lang="en-US" dirty="0"/>
              <a:t>Engaging  with the US Forest Service</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8" name="Rectangle 7"/>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0" y="919616"/>
            <a:ext cx="4155622" cy="2532888"/>
          </a:xfrm>
        </p:spPr>
        <p:txBody>
          <a:bodyPr anchor="b"/>
          <a:lstStyle>
            <a:lvl1pPr>
              <a:defRPr sz="3200"/>
            </a:lvl1pPr>
          </a:lstStyle>
          <a:p>
            <a:r>
              <a:rPr lang="en-US"/>
              <a:t>Click to edit Master title style</a:t>
            </a:r>
            <a:endParaRP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31101" y="6629400"/>
            <a:ext cx="1000662" cy="228600"/>
          </a:xfrm>
          <a:prstGeom prst="rect">
            <a:avLst/>
          </a:prstGeom>
        </p:spPr>
        <p:txBody>
          <a:bodyPr/>
          <a:lstStyle>
            <a:lvl1pPr>
              <a:defRPr/>
            </a:lvl1pPr>
          </a:lstStyle>
          <a:p>
            <a:r>
              <a:rPr lang="en-US" dirty="0"/>
              <a:t>October 17, 2019</a:t>
            </a:r>
          </a:p>
        </p:txBody>
      </p:sp>
      <p:sp>
        <p:nvSpPr>
          <p:cNvPr id="6" name="Footer Placeholder 5"/>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Engaging  with the US Forest Service</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8" name="Rectangle 7"/>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431101" y="6629400"/>
            <a:ext cx="1000662" cy="228600"/>
          </a:xfrm>
          <a:prstGeom prst="rect">
            <a:avLst/>
          </a:prstGeom>
        </p:spPr>
        <p:txBody>
          <a:bodyPr/>
          <a:lstStyle/>
          <a:p>
            <a:r>
              <a:rPr lang="en-US" dirty="0"/>
              <a:t>October 17, 2019</a:t>
            </a:r>
          </a:p>
        </p:txBody>
      </p:sp>
      <p:sp>
        <p:nvSpPr>
          <p:cNvPr id="5" name="Footer Placeholder 4"/>
          <p:cNvSpPr>
            <a:spLocks noGrp="1"/>
          </p:cNvSpPr>
          <p:nvPr>
            <p:ph type="ftr" sz="quarter" idx="11"/>
          </p:nvPr>
        </p:nvSpPr>
        <p:spPr>
          <a:xfrm>
            <a:off x="1637716" y="6629400"/>
            <a:ext cx="9144259" cy="228600"/>
          </a:xfrm>
          <a:prstGeom prst="rect">
            <a:avLst/>
          </a:prstGeom>
        </p:spPr>
        <p:txBody>
          <a:bodyPr/>
          <a:lstStyle/>
          <a:p>
            <a:r>
              <a:rPr lang="en-US" dirty="0"/>
              <a:t>Engaging  with the US Forest Service</a:t>
            </a:r>
          </a:p>
        </p:txBody>
      </p:sp>
      <p:sp>
        <p:nvSpPr>
          <p:cNvPr id="6" name="Slide Number Placeholder 5"/>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7" name="Rectangle 6"/>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 SigLockup Master PwPt.Neg-trans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userDrawn="1"/>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pPr/>
              <a:t>‹#›</a:t>
            </a:fld>
            <a:endParaRPr dirty="0"/>
          </a:p>
        </p:txBody>
      </p:sp>
      <p:sp>
        <p:nvSpPr>
          <p:cNvPr id="4" name="Date Placeholder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r>
              <a:rPr lang="en-US" dirty="0"/>
              <a:t>October 17, 2019</a:t>
            </a:r>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r>
              <a:rPr lang="en-US" dirty="0"/>
              <a:t>Engaging  with the US Forest Service</a:t>
            </a:r>
          </a:p>
        </p:txBody>
      </p:sp>
      <p:sp>
        <p:nvSpPr>
          <p:cNvPr id="9" name="Rectangle 8"/>
          <p:cNvSpPr/>
          <p:nvPr userDrawn="1"/>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 SigLockup Master PwPt.Neg-transbg.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pic>
        <p:nvPicPr>
          <p:cNvPr id="8" name="Picture 7">
            <a:extLst>
              <a:ext uri="{FF2B5EF4-FFF2-40B4-BE49-F238E27FC236}">
                <a16:creationId xmlns:a16="http://schemas.microsoft.com/office/drawing/2014/main" id="{DDC1EDCE-CE5B-43C8-B0D0-F409B63B0B41}"/>
              </a:ext>
            </a:extLst>
          </p:cNvPr>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932" y="5991334"/>
            <a:ext cx="503499" cy="548640"/>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www.fs.fed.us/naturewatch/fishwatch.php"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hyperlink" Target="https://www.fs.fed.us/working-with-us/citizen-science" TargetMode="External"/><Relationship Id="rId7" Type="http://schemas.openxmlformats.org/officeDocument/2006/relationships/hyperlink" Target="https://www.fs.fed.us/working-with-us/citizen-science/competitive-funding-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png"/><Relationship Id="rId26" Type="http://schemas.openxmlformats.org/officeDocument/2006/relationships/image" Target="../media/image73.png"/><Relationship Id="rId39" Type="http://schemas.openxmlformats.org/officeDocument/2006/relationships/image" Target="../media/image86.png"/><Relationship Id="rId3" Type="http://schemas.openxmlformats.org/officeDocument/2006/relationships/image" Target="../media/image50.png"/><Relationship Id="rId21" Type="http://schemas.openxmlformats.org/officeDocument/2006/relationships/image" Target="../media/image68.png"/><Relationship Id="rId34" Type="http://schemas.openxmlformats.org/officeDocument/2006/relationships/image" Target="../media/image81.png"/><Relationship Id="rId7" Type="http://schemas.openxmlformats.org/officeDocument/2006/relationships/image" Target="../media/image54.jpg"/><Relationship Id="rId12" Type="http://schemas.openxmlformats.org/officeDocument/2006/relationships/image" Target="../media/image59.jpe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38" Type="http://schemas.openxmlformats.org/officeDocument/2006/relationships/image" Target="../media/image85.png"/><Relationship Id="rId2" Type="http://schemas.openxmlformats.org/officeDocument/2006/relationships/notesSlide" Target="../notesSlides/notesSlide23.xml"/><Relationship Id="rId16" Type="http://schemas.openxmlformats.org/officeDocument/2006/relationships/image" Target="../media/image63.jpeg"/><Relationship Id="rId20" Type="http://schemas.openxmlformats.org/officeDocument/2006/relationships/image" Target="../media/image67.png"/><Relationship Id="rId29" Type="http://schemas.openxmlformats.org/officeDocument/2006/relationships/image" Target="../media/image76.png"/><Relationship Id="rId41"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jpeg"/><Relationship Id="rId24" Type="http://schemas.openxmlformats.org/officeDocument/2006/relationships/image" Target="../media/image71.png"/><Relationship Id="rId32" Type="http://schemas.openxmlformats.org/officeDocument/2006/relationships/image" Target="../media/image79.png"/><Relationship Id="rId37" Type="http://schemas.openxmlformats.org/officeDocument/2006/relationships/image" Target="../media/image84.png"/><Relationship Id="rId40" Type="http://schemas.openxmlformats.org/officeDocument/2006/relationships/image" Target="../media/image87.png"/><Relationship Id="rId5" Type="http://schemas.openxmlformats.org/officeDocument/2006/relationships/image" Target="../media/image52.png"/><Relationship Id="rId15" Type="http://schemas.openxmlformats.org/officeDocument/2006/relationships/image" Target="../media/image62.jpeg"/><Relationship Id="rId23" Type="http://schemas.openxmlformats.org/officeDocument/2006/relationships/image" Target="../media/image70.png"/><Relationship Id="rId28" Type="http://schemas.openxmlformats.org/officeDocument/2006/relationships/image" Target="../media/image75.png"/><Relationship Id="rId36" Type="http://schemas.openxmlformats.org/officeDocument/2006/relationships/image" Target="../media/image83.png"/><Relationship Id="rId10" Type="http://schemas.openxmlformats.org/officeDocument/2006/relationships/image" Target="../media/image57.jpeg"/><Relationship Id="rId19" Type="http://schemas.openxmlformats.org/officeDocument/2006/relationships/image" Target="../media/image66.png"/><Relationship Id="rId31" Type="http://schemas.openxmlformats.org/officeDocument/2006/relationships/image" Target="../media/image78.png"/><Relationship Id="rId4" Type="http://schemas.openxmlformats.org/officeDocument/2006/relationships/image" Target="../media/image51.png"/><Relationship Id="rId9" Type="http://schemas.openxmlformats.org/officeDocument/2006/relationships/image" Target="../media/image56.jpg"/><Relationship Id="rId14" Type="http://schemas.openxmlformats.org/officeDocument/2006/relationships/image" Target="../media/image61.jpe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 Id="rId35"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hyperlink" Target="mailto:barbara.j.mcguinness@usda.gov"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mailto:lisa.myers@usda.gov" TargetMode="External"/><Relationship Id="rId4" Type="http://schemas.openxmlformats.org/officeDocument/2006/relationships/hyperlink" Target="mailto:usan.m.cox@usda.gov"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fs.usda.gov/Internet/FSE_DOCUMENTS/fseprd529115.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fs.fed.us/naturewatch/"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Youth Engagement Programs</a:t>
            </a:r>
          </a:p>
        </p:txBody>
      </p:sp>
      <p:sp>
        <p:nvSpPr>
          <p:cNvPr id="2" name="Title 1"/>
          <p:cNvSpPr>
            <a:spLocks noGrp="1"/>
          </p:cNvSpPr>
          <p:nvPr>
            <p:ph type="title"/>
          </p:nvPr>
        </p:nvSpPr>
        <p:spPr/>
        <p:txBody>
          <a:bodyPr/>
          <a:lstStyle/>
          <a:p>
            <a:r>
              <a:rPr lang="en-US" dirty="0"/>
              <a:t>Engaging with the US Forest Service</a:t>
            </a:r>
          </a:p>
        </p:txBody>
      </p:sp>
      <p:sp>
        <p:nvSpPr>
          <p:cNvPr id="4" name="Rectangle 3">
            <a:extLst>
              <a:ext uri="{C183D7F6-B498-43B3-948B-1728B52AA6E4}">
                <adec:decorative xmlns:adec="http://schemas.microsoft.com/office/drawing/2017/decorative" val="1"/>
              </a:ext>
            </a:extLst>
          </p:cNvPr>
          <p:cNvSpPr/>
          <p:nvPr/>
        </p:nvSpPr>
        <p:spPr>
          <a:xfrm>
            <a:off x="0" y="0"/>
            <a:ext cx="12647364" cy="706993"/>
          </a:xfrm>
          <a:prstGeom prst="rect">
            <a:avLst/>
          </a:prstGeom>
          <a:solidFill>
            <a:srgbClr val="3C5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USDA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a fox character from a Forest Service Agents of Discovery challenge">
            <a:extLst>
              <a:ext uri="{FF2B5EF4-FFF2-40B4-BE49-F238E27FC236}">
                <a16:creationId xmlns:a16="http://schemas.microsoft.com/office/drawing/2014/main" id="{76705E62-80F7-493F-94F7-B333C56AC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355"/>
            <a:ext cx="1920240" cy="5937045"/>
          </a:xfrm>
          <a:prstGeom prst="rect">
            <a:avLst/>
          </a:prstGeom>
        </p:spPr>
      </p:pic>
      <p:sp>
        <p:nvSpPr>
          <p:cNvPr id="2" name="Title 1">
            <a:extLst>
              <a:ext uri="{FF2B5EF4-FFF2-40B4-BE49-F238E27FC236}">
                <a16:creationId xmlns:a16="http://schemas.microsoft.com/office/drawing/2014/main" id="{CB20FC5C-B69D-4BFF-AFEA-5D2D5E68D834}"/>
              </a:ext>
            </a:extLst>
          </p:cNvPr>
          <p:cNvSpPr>
            <a:spLocks noGrp="1"/>
          </p:cNvSpPr>
          <p:nvPr>
            <p:ph type="title"/>
          </p:nvPr>
        </p:nvSpPr>
        <p:spPr>
          <a:xfrm>
            <a:off x="2667326" y="1359505"/>
            <a:ext cx="4114800" cy="1183566"/>
          </a:xfrm>
        </p:spPr>
        <p:txBody>
          <a:bodyPr/>
          <a:lstStyle/>
          <a:p>
            <a:r>
              <a:rPr lang="en-US" dirty="0"/>
              <a:t>Agents of Discovery</a:t>
            </a:r>
          </a:p>
        </p:txBody>
      </p:sp>
      <p:sp>
        <p:nvSpPr>
          <p:cNvPr id="3" name="Content Placeholder 2">
            <a:extLst>
              <a:ext uri="{FF2B5EF4-FFF2-40B4-BE49-F238E27FC236}">
                <a16:creationId xmlns:a16="http://schemas.microsoft.com/office/drawing/2014/main" id="{23BF7EDC-2BA1-49C2-942D-DEF8BFCADB4A}"/>
              </a:ext>
            </a:extLst>
          </p:cNvPr>
          <p:cNvSpPr>
            <a:spLocks noGrp="1"/>
          </p:cNvSpPr>
          <p:nvPr>
            <p:ph sz="half" idx="1"/>
          </p:nvPr>
        </p:nvSpPr>
        <p:spPr>
          <a:xfrm>
            <a:off x="2667001" y="2758584"/>
            <a:ext cx="4076700" cy="3203666"/>
          </a:xfrm>
        </p:spPr>
        <p:txBody>
          <a:bodyPr>
            <a:normAutofit/>
          </a:bodyPr>
          <a:lstStyle/>
          <a:p>
            <a:r>
              <a:rPr lang="en-US" sz="2400" dirty="0"/>
              <a:t>App-based, site-specific challenges</a:t>
            </a:r>
          </a:p>
          <a:p>
            <a:r>
              <a:rPr lang="en-US" sz="2400" dirty="0"/>
              <a:t>Missions created for sites, regions, or special events</a:t>
            </a:r>
          </a:p>
          <a:p>
            <a:r>
              <a:rPr lang="en-US" sz="2400" dirty="0"/>
              <a:t>Smokey Bear 75</a:t>
            </a:r>
            <a:r>
              <a:rPr lang="en-US" sz="2400" baseline="30000" dirty="0"/>
              <a:t>th</a:t>
            </a:r>
            <a:r>
              <a:rPr lang="en-US" sz="2400" dirty="0"/>
              <a:t> Birthday Mission launches October 30, 2019</a:t>
            </a:r>
          </a:p>
        </p:txBody>
      </p:sp>
      <p:sp>
        <p:nvSpPr>
          <p:cNvPr id="5" name="Date Placeholder 4">
            <a:extLst>
              <a:ext uri="{FF2B5EF4-FFF2-40B4-BE49-F238E27FC236}">
                <a16:creationId xmlns:a16="http://schemas.microsoft.com/office/drawing/2014/main" id="{203F997E-D243-4A7C-8D89-F23C26826C6F}"/>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6" name="Footer Placeholder 5">
            <a:extLst>
              <a:ext uri="{FF2B5EF4-FFF2-40B4-BE49-F238E27FC236}">
                <a16:creationId xmlns:a16="http://schemas.microsoft.com/office/drawing/2014/main" id="{7F8499AA-F790-4C3A-AB11-B7FA08591A70}"/>
              </a:ext>
            </a:extLst>
          </p:cNvPr>
          <p:cNvSpPr>
            <a:spLocks noGrp="1"/>
          </p:cNvSpPr>
          <p:nvPr>
            <p:ph type="ftr" sz="quarter" idx="11"/>
          </p:nvPr>
        </p:nvSpPr>
        <p:spPr>
          <a:xfrm>
            <a:off x="1637716" y="6629400"/>
            <a:ext cx="9144259" cy="228600"/>
          </a:xfrm>
        </p:spPr>
        <p:txBody>
          <a:bodyPr/>
          <a:lstStyle/>
          <a:p>
            <a:r>
              <a:rPr lang="en-US"/>
              <a:t>Engaging  with the US Forest Service</a:t>
            </a:r>
            <a:endParaRPr lang="en-US" dirty="0"/>
          </a:p>
        </p:txBody>
      </p:sp>
      <p:sp>
        <p:nvSpPr>
          <p:cNvPr id="7" name="Slide Number Placeholder 6">
            <a:extLst>
              <a:ext uri="{FF2B5EF4-FFF2-40B4-BE49-F238E27FC236}">
                <a16:creationId xmlns:a16="http://schemas.microsoft.com/office/drawing/2014/main" id="{AA1D80EF-A74F-41CF-A95D-6D4C3DBFEFC2}"/>
              </a:ext>
            </a:extLst>
          </p:cNvPr>
          <p:cNvSpPr>
            <a:spLocks noGrp="1"/>
          </p:cNvSpPr>
          <p:nvPr>
            <p:ph type="sldNum" sz="quarter" idx="12"/>
          </p:nvPr>
        </p:nvSpPr>
        <p:spPr>
          <a:xfrm>
            <a:off x="0" y="6629400"/>
            <a:ext cx="410402" cy="228600"/>
          </a:xfrm>
        </p:spPr>
        <p:txBody>
          <a:bodyPr/>
          <a:lstStyle/>
          <a:p>
            <a:fld id="{9CD8D479-8942-46E8-A226-A4E01F7A105C}" type="slidenum">
              <a:rPr lang="en-US" smtClean="0"/>
              <a:t>10</a:t>
            </a:fld>
            <a:endParaRPr lang="en-US" dirty="0"/>
          </a:p>
        </p:txBody>
      </p:sp>
      <p:pic>
        <p:nvPicPr>
          <p:cNvPr id="9" name="Content Placeholder 8" descr="Agents of Discovery logo">
            <a:extLst>
              <a:ext uri="{FF2B5EF4-FFF2-40B4-BE49-F238E27FC236}">
                <a16:creationId xmlns:a16="http://schemas.microsoft.com/office/drawing/2014/main" id="{3FCAB4BC-BE95-4F7D-A528-2B9244E2408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24701" y="1405890"/>
            <a:ext cx="4114800" cy="4046220"/>
          </a:xfrm>
        </p:spPr>
      </p:pic>
    </p:spTree>
    <p:extLst>
      <p:ext uri="{BB962C8B-B14F-4D97-AF65-F5344CB8AC3E}">
        <p14:creationId xmlns:p14="http://schemas.microsoft.com/office/powerpoint/2010/main" val="38556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10026" y="1149017"/>
            <a:ext cx="4609773" cy="1183566"/>
          </a:xfrm>
        </p:spPr>
        <p:txBody>
          <a:bodyPr/>
          <a:lstStyle/>
          <a:p>
            <a:r>
              <a:rPr lang="en-US" dirty="0"/>
              <a:t>Online Educational Materials</a:t>
            </a:r>
          </a:p>
        </p:txBody>
      </p:sp>
      <p:sp>
        <p:nvSpPr>
          <p:cNvPr id="2" name="Content Placeholder 1"/>
          <p:cNvSpPr>
            <a:spLocks noGrp="1"/>
          </p:cNvSpPr>
          <p:nvPr>
            <p:ph sz="half" idx="1"/>
          </p:nvPr>
        </p:nvSpPr>
        <p:spPr>
          <a:xfrm>
            <a:off x="1409700" y="2429211"/>
            <a:ext cx="4610099" cy="3503753"/>
          </a:xfrm>
        </p:spPr>
        <p:txBody>
          <a:bodyPr>
            <a:normAutofit/>
          </a:bodyPr>
          <a:lstStyle/>
          <a:p>
            <a:r>
              <a:rPr lang="en-US" sz="2800" dirty="0"/>
              <a:t>Natural Inquirer Program</a:t>
            </a:r>
          </a:p>
          <a:p>
            <a:r>
              <a:rPr lang="en-US" sz="2800" dirty="0"/>
              <a:t>Project Learning Tree</a:t>
            </a:r>
          </a:p>
          <a:p>
            <a:pPr lvl="1"/>
            <a:r>
              <a:rPr lang="en-US" sz="2400" dirty="0"/>
              <a:t>PreK-8 guide</a:t>
            </a:r>
          </a:p>
          <a:p>
            <a:pPr lvl="1"/>
            <a:r>
              <a:rPr lang="en-US" sz="2400" dirty="0"/>
              <a:t>Secondary modules</a:t>
            </a:r>
          </a:p>
          <a:p>
            <a:pPr lvl="1"/>
            <a:r>
              <a:rPr lang="en-US" sz="2400" dirty="0" err="1"/>
              <a:t>GreenSchools</a:t>
            </a:r>
            <a:endParaRPr lang="en-US" sz="2400" dirty="0"/>
          </a:p>
          <a:p>
            <a:r>
              <a:rPr lang="en-US" sz="2800" dirty="0"/>
              <a:t>NAAEE Guidelines and webinars</a:t>
            </a:r>
          </a:p>
        </p:txBody>
      </p:sp>
      <p:pic>
        <p:nvPicPr>
          <p:cNvPr id="8" name="Content Placeholder 7" descr="This image shows a collage of Natural Inquirer magazines with a pack of scientist cards. ">
            <a:extLst>
              <a:ext uri="{FF2B5EF4-FFF2-40B4-BE49-F238E27FC236}">
                <a16:creationId xmlns:a16="http://schemas.microsoft.com/office/drawing/2014/main" id="{2CBD0D54-F4C0-49C6-ABD2-656241FDDE2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30239" y="1168989"/>
            <a:ext cx="6461761" cy="4846320"/>
          </a:xfrm>
        </p:spPr>
      </p:pic>
      <p:sp>
        <p:nvSpPr>
          <p:cNvPr id="11" name="Date Placeholder 1">
            <a:extLst>
              <a:ext uri="{FF2B5EF4-FFF2-40B4-BE49-F238E27FC236}">
                <a16:creationId xmlns:a16="http://schemas.microsoft.com/office/drawing/2014/main" id="{9290E24A-A472-4200-9209-CC9C0B4C8B2D}"/>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12" name="Footer Placeholder 2">
            <a:extLst>
              <a:ext uri="{FF2B5EF4-FFF2-40B4-BE49-F238E27FC236}">
                <a16:creationId xmlns:a16="http://schemas.microsoft.com/office/drawing/2014/main" id="{C06C2A49-B58A-499A-813A-6720F9D1563E}"/>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13" name="Slide Number Placeholder 3">
            <a:extLst>
              <a:ext uri="{FF2B5EF4-FFF2-40B4-BE49-F238E27FC236}">
                <a16:creationId xmlns:a16="http://schemas.microsoft.com/office/drawing/2014/main" id="{FF4F6360-C163-4ED0-BE87-924638930471}"/>
              </a:ext>
            </a:extLst>
          </p:cNvPr>
          <p:cNvSpPr>
            <a:spLocks noGrp="1"/>
          </p:cNvSpPr>
          <p:nvPr>
            <p:ph type="sldNum" sz="quarter" idx="12"/>
          </p:nvPr>
        </p:nvSpPr>
        <p:spPr>
          <a:xfrm>
            <a:off x="0" y="6629400"/>
            <a:ext cx="410402" cy="228600"/>
          </a:xfrm>
        </p:spPr>
        <p:txBody>
          <a:bodyPr/>
          <a:lstStyle/>
          <a:p>
            <a:fld id="{9CD8D479-8942-46E8-A226-A4E01F7A105C}" type="slidenum">
              <a:rPr lang="en-US" smtClean="0"/>
              <a:t>11</a:t>
            </a:fld>
            <a:endParaRPr lang="en-US" dirty="0"/>
          </a:p>
        </p:txBody>
      </p:sp>
    </p:spTree>
    <p:extLst>
      <p:ext uri="{BB962C8B-B14F-4D97-AF65-F5344CB8AC3E}">
        <p14:creationId xmlns:p14="http://schemas.microsoft.com/office/powerpoint/2010/main" val="164096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59FFD8-507E-4033-9A19-8BBDD381F247}"/>
              </a:ext>
            </a:extLst>
          </p:cNvPr>
          <p:cNvSpPr>
            <a:spLocks noGrp="1"/>
          </p:cNvSpPr>
          <p:nvPr>
            <p:ph type="title"/>
          </p:nvPr>
        </p:nvSpPr>
        <p:spPr>
          <a:xfrm>
            <a:off x="2076192" y="1338374"/>
            <a:ext cx="4685974" cy="1183566"/>
          </a:xfrm>
        </p:spPr>
        <p:txBody>
          <a:bodyPr/>
          <a:lstStyle/>
          <a:p>
            <a:r>
              <a:rPr lang="en-US" dirty="0"/>
              <a:t>National Symbols Program</a:t>
            </a:r>
          </a:p>
        </p:txBody>
      </p:sp>
      <p:sp>
        <p:nvSpPr>
          <p:cNvPr id="11" name="Content Placeholder 10">
            <a:extLst>
              <a:ext uri="{FF2B5EF4-FFF2-40B4-BE49-F238E27FC236}">
                <a16:creationId xmlns:a16="http://schemas.microsoft.com/office/drawing/2014/main" id="{9EAB3B36-CB03-4F71-A93B-57A68C08B337}"/>
              </a:ext>
            </a:extLst>
          </p:cNvPr>
          <p:cNvSpPr>
            <a:spLocks noGrp="1"/>
          </p:cNvSpPr>
          <p:nvPr>
            <p:ph sz="half" idx="1"/>
          </p:nvPr>
        </p:nvSpPr>
        <p:spPr>
          <a:xfrm>
            <a:off x="2075866" y="2748159"/>
            <a:ext cx="3305735" cy="3157341"/>
          </a:xfrm>
        </p:spPr>
        <p:txBody>
          <a:bodyPr>
            <a:normAutofit/>
          </a:bodyPr>
          <a:lstStyle/>
          <a:p>
            <a:r>
              <a:rPr lang="en-US" sz="2800" dirty="0"/>
              <a:t>Smokey Bear </a:t>
            </a:r>
          </a:p>
          <a:p>
            <a:r>
              <a:rPr lang="en-US" sz="2800" dirty="0"/>
              <a:t>Woodsy Owl</a:t>
            </a:r>
          </a:p>
          <a:p>
            <a:r>
              <a:rPr lang="en-US" sz="2800" dirty="0"/>
              <a:t>Junior Forest Ranger/ Junior Snow Ranger</a:t>
            </a:r>
          </a:p>
        </p:txBody>
      </p:sp>
      <p:pic>
        <p:nvPicPr>
          <p:cNvPr id="14" name="Content Placeholder 13" descr="Smokey Bear poster art with the words &quot;only you&quot;">
            <a:extLst>
              <a:ext uri="{FF2B5EF4-FFF2-40B4-BE49-F238E27FC236}">
                <a16:creationId xmlns:a16="http://schemas.microsoft.com/office/drawing/2014/main" id="{DE3694AE-D948-45DC-A839-7817919C7E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17251" y="1099661"/>
            <a:ext cx="3617073" cy="5303520"/>
          </a:xfrm>
        </p:spPr>
      </p:pic>
      <p:sp>
        <p:nvSpPr>
          <p:cNvPr id="7" name="Date Placeholder 6">
            <a:extLst>
              <a:ext uri="{FF2B5EF4-FFF2-40B4-BE49-F238E27FC236}">
                <a16:creationId xmlns:a16="http://schemas.microsoft.com/office/drawing/2014/main" id="{43E5F1B5-9BE4-4328-8588-4ED13A2FD15F}"/>
              </a:ext>
            </a:extLst>
          </p:cNvPr>
          <p:cNvSpPr>
            <a:spLocks noGrp="1"/>
          </p:cNvSpPr>
          <p:nvPr>
            <p:ph type="dt" sz="half" idx="10"/>
          </p:nvPr>
        </p:nvSpPr>
        <p:spPr/>
        <p:txBody>
          <a:bodyPr/>
          <a:lstStyle/>
          <a:p>
            <a:r>
              <a:rPr lang="en-US" dirty="0"/>
              <a:t>October 17, 2019</a:t>
            </a:r>
          </a:p>
        </p:txBody>
      </p:sp>
      <p:sp>
        <p:nvSpPr>
          <p:cNvPr id="8" name="Footer Placeholder 7">
            <a:extLst>
              <a:ext uri="{FF2B5EF4-FFF2-40B4-BE49-F238E27FC236}">
                <a16:creationId xmlns:a16="http://schemas.microsoft.com/office/drawing/2014/main" id="{6941B068-A0EA-4E6A-AEB5-5F412454FCDB}"/>
              </a:ext>
            </a:extLst>
          </p:cNvPr>
          <p:cNvSpPr>
            <a:spLocks noGrp="1"/>
          </p:cNvSpPr>
          <p:nvPr>
            <p:ph type="ftr" sz="quarter" idx="11"/>
          </p:nvPr>
        </p:nvSpPr>
        <p:spPr/>
        <p:txBody>
          <a:bodyPr/>
          <a:lstStyle/>
          <a:p>
            <a:r>
              <a:rPr lang="en-US" dirty="0"/>
              <a:t>Engaging with the US Forest Service</a:t>
            </a:r>
          </a:p>
        </p:txBody>
      </p:sp>
      <p:sp>
        <p:nvSpPr>
          <p:cNvPr id="9" name="Slide Number Placeholder 8">
            <a:extLst>
              <a:ext uri="{FF2B5EF4-FFF2-40B4-BE49-F238E27FC236}">
                <a16:creationId xmlns:a16="http://schemas.microsoft.com/office/drawing/2014/main" id="{3239EB75-2708-45D4-B6F5-07B2323DCBA1}"/>
              </a:ext>
            </a:extLst>
          </p:cNvPr>
          <p:cNvSpPr>
            <a:spLocks noGrp="1"/>
          </p:cNvSpPr>
          <p:nvPr>
            <p:ph type="sldNum" sz="quarter" idx="12"/>
          </p:nvPr>
        </p:nvSpPr>
        <p:spPr/>
        <p:txBody>
          <a:bodyPr/>
          <a:lstStyle/>
          <a:p>
            <a:fld id="{9CD8D479-8942-46E8-A226-A4E01F7A105C}" type="slidenum">
              <a:rPr lang="en-US" smtClean="0"/>
              <a:t>12</a:t>
            </a:fld>
            <a:endParaRPr lang="en-US" dirty="0"/>
          </a:p>
        </p:txBody>
      </p:sp>
    </p:spTree>
    <p:extLst>
      <p:ext uri="{BB962C8B-B14F-4D97-AF65-F5344CB8AC3E}">
        <p14:creationId xmlns:p14="http://schemas.microsoft.com/office/powerpoint/2010/main" val="381935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his is a photo of one of the 2019 Youth Conservation Corps groups.&#10;&#10;Photo courtesy Mobilize Green">
            <a:extLst>
              <a:ext uri="{FF2B5EF4-FFF2-40B4-BE49-F238E27FC236}">
                <a16:creationId xmlns:a16="http://schemas.microsoft.com/office/drawing/2014/main" id="{8038A020-8577-4E35-93D1-0EF8B0E66E6C}"/>
              </a:ext>
            </a:extLst>
          </p:cNvPr>
          <p:cNvPicPr>
            <a:picLocks noGrp="1" noChangeAspect="1"/>
          </p:cNvPicPr>
          <p:nvPr>
            <p:ph idx="1"/>
          </p:nvPr>
        </p:nvPicPr>
        <p:blipFill rotWithShape="1">
          <a:blip r:embed="rId3"/>
          <a:srcRect t="16019"/>
          <a:stretch/>
        </p:blipFill>
        <p:spPr>
          <a:xfrm>
            <a:off x="1752600" y="858416"/>
            <a:ext cx="8686800" cy="5475092"/>
          </a:xfrm>
          <a:prstGeom prst="rect">
            <a:avLst/>
          </a:prstGeom>
        </p:spPr>
      </p:pic>
      <p:sp>
        <p:nvSpPr>
          <p:cNvPr id="7" name="Date Placeholder 6">
            <a:extLst>
              <a:ext uri="{FF2B5EF4-FFF2-40B4-BE49-F238E27FC236}">
                <a16:creationId xmlns:a16="http://schemas.microsoft.com/office/drawing/2014/main" id="{82778DB9-031E-453F-93C3-FA76ADFEC1F5}"/>
              </a:ext>
            </a:extLst>
          </p:cNvPr>
          <p:cNvSpPr>
            <a:spLocks noGrp="1"/>
          </p:cNvSpPr>
          <p:nvPr>
            <p:ph type="dt" sz="half" idx="10"/>
          </p:nvPr>
        </p:nvSpPr>
        <p:spPr/>
        <p:txBody>
          <a:bodyPr/>
          <a:lstStyle/>
          <a:p>
            <a:r>
              <a:rPr lang="en-US" dirty="0"/>
              <a:t>October 17, 2019</a:t>
            </a:r>
          </a:p>
        </p:txBody>
      </p:sp>
      <p:sp>
        <p:nvSpPr>
          <p:cNvPr id="8" name="Footer Placeholder 7">
            <a:extLst>
              <a:ext uri="{FF2B5EF4-FFF2-40B4-BE49-F238E27FC236}">
                <a16:creationId xmlns:a16="http://schemas.microsoft.com/office/drawing/2014/main" id="{008C8B40-3A27-4BD9-BCB9-F7FAFE6659C4}"/>
              </a:ext>
            </a:extLst>
          </p:cNvPr>
          <p:cNvSpPr>
            <a:spLocks noGrp="1"/>
          </p:cNvSpPr>
          <p:nvPr>
            <p:ph type="ftr" sz="quarter" idx="11"/>
          </p:nvPr>
        </p:nvSpPr>
        <p:spPr/>
        <p:txBody>
          <a:bodyPr/>
          <a:lstStyle/>
          <a:p>
            <a:r>
              <a:rPr lang="en-US" dirty="0"/>
              <a:t>Engaging with the US Forest Service</a:t>
            </a:r>
          </a:p>
        </p:txBody>
      </p:sp>
      <p:sp>
        <p:nvSpPr>
          <p:cNvPr id="9" name="Slide Number Placeholder 8">
            <a:extLst>
              <a:ext uri="{FF2B5EF4-FFF2-40B4-BE49-F238E27FC236}">
                <a16:creationId xmlns:a16="http://schemas.microsoft.com/office/drawing/2014/main" id="{F06F92E2-CA00-4645-B469-6D7FCC4FC656}"/>
              </a:ext>
            </a:extLst>
          </p:cNvPr>
          <p:cNvSpPr>
            <a:spLocks noGrp="1"/>
          </p:cNvSpPr>
          <p:nvPr>
            <p:ph type="sldNum" sz="quarter" idx="12"/>
          </p:nvPr>
        </p:nvSpPr>
        <p:spPr/>
        <p:txBody>
          <a:bodyPr/>
          <a:lstStyle/>
          <a:p>
            <a:fld id="{9CD8D479-8942-46E8-A226-A4E01F7A105C}" type="slidenum">
              <a:rPr lang="en-US" smtClean="0"/>
              <a:t>13</a:t>
            </a:fld>
            <a:endParaRPr lang="en-US" dirty="0"/>
          </a:p>
        </p:txBody>
      </p:sp>
      <p:sp>
        <p:nvSpPr>
          <p:cNvPr id="2" name="Title 1">
            <a:extLst>
              <a:ext uri="{FF2B5EF4-FFF2-40B4-BE49-F238E27FC236}">
                <a16:creationId xmlns:a16="http://schemas.microsoft.com/office/drawing/2014/main" id="{BF0DA366-8508-44D7-823F-E458477655DF}"/>
              </a:ext>
            </a:extLst>
          </p:cNvPr>
          <p:cNvSpPr>
            <a:spLocks noGrp="1"/>
          </p:cNvSpPr>
          <p:nvPr>
            <p:ph type="title"/>
          </p:nvPr>
        </p:nvSpPr>
        <p:spPr>
          <a:xfrm>
            <a:off x="3335242" y="562524"/>
            <a:ext cx="5521516" cy="1183566"/>
          </a:xfrm>
        </p:spPr>
        <p:txBody>
          <a:bodyPr/>
          <a:lstStyle/>
          <a:p>
            <a:pPr algn="ctr"/>
            <a:r>
              <a:rPr lang="en-US" b="1" dirty="0">
                <a:solidFill>
                  <a:schemeClr val="bg1"/>
                </a:solidFill>
              </a:rPr>
              <a:t>Youth Conservation Corps</a:t>
            </a:r>
          </a:p>
        </p:txBody>
      </p:sp>
      <p:sp>
        <p:nvSpPr>
          <p:cNvPr id="3" name="TextBox 2">
            <a:extLst>
              <a:ext uri="{FF2B5EF4-FFF2-40B4-BE49-F238E27FC236}">
                <a16:creationId xmlns:a16="http://schemas.microsoft.com/office/drawing/2014/main" id="{76B0EAE7-DFB2-4179-A154-DEF982F09EA9}"/>
              </a:ext>
            </a:extLst>
          </p:cNvPr>
          <p:cNvSpPr txBox="1"/>
          <p:nvPr/>
        </p:nvSpPr>
        <p:spPr>
          <a:xfrm>
            <a:off x="8557667" y="6295476"/>
            <a:ext cx="2012177" cy="307777"/>
          </a:xfrm>
          <a:prstGeom prst="rect">
            <a:avLst/>
          </a:prstGeom>
          <a:noFill/>
        </p:spPr>
        <p:txBody>
          <a:bodyPr wrap="square" rtlCol="0">
            <a:spAutoFit/>
          </a:bodyPr>
          <a:lstStyle/>
          <a:p>
            <a:r>
              <a:rPr lang="en-US" sz="1400" b="1" i="1" dirty="0">
                <a:solidFill>
                  <a:schemeClr val="accent1">
                    <a:lumMod val="50000"/>
                  </a:schemeClr>
                </a:solidFill>
              </a:rPr>
              <a:t>Photo by </a:t>
            </a:r>
            <a:r>
              <a:rPr lang="en-US" sz="1400" b="1" i="1" dirty="0" err="1">
                <a:solidFill>
                  <a:schemeClr val="accent1">
                    <a:lumMod val="50000"/>
                  </a:schemeClr>
                </a:solidFill>
              </a:rPr>
              <a:t>MobilizeGreen</a:t>
            </a:r>
            <a:endParaRPr lang="en-US" sz="1400" b="1" i="1" dirty="0">
              <a:solidFill>
                <a:schemeClr val="accent1">
                  <a:lumMod val="50000"/>
                </a:schemeClr>
              </a:solidFill>
            </a:endParaRPr>
          </a:p>
        </p:txBody>
      </p:sp>
    </p:spTree>
    <p:extLst>
      <p:ext uri="{BB962C8B-B14F-4D97-AF65-F5344CB8AC3E}">
        <p14:creationId xmlns:p14="http://schemas.microsoft.com/office/powerpoint/2010/main" val="28585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5923-3537-41B9-8CDC-1083FC48B5D7}"/>
              </a:ext>
            </a:extLst>
          </p:cNvPr>
          <p:cNvSpPr>
            <a:spLocks noGrp="1"/>
          </p:cNvSpPr>
          <p:nvPr>
            <p:ph type="title"/>
          </p:nvPr>
        </p:nvSpPr>
        <p:spPr/>
        <p:txBody>
          <a:bodyPr/>
          <a:lstStyle/>
          <a:p>
            <a:pPr algn="ctr"/>
            <a:r>
              <a:rPr lang="en-US" dirty="0"/>
              <a:t>Resource Assistants Program</a:t>
            </a:r>
          </a:p>
        </p:txBody>
      </p:sp>
      <p:pic>
        <p:nvPicPr>
          <p:cNvPr id="11" name="Content Placeholder 10" descr="Screenshot from the Resource Assistants Program website.">
            <a:extLst>
              <a:ext uri="{FF2B5EF4-FFF2-40B4-BE49-F238E27FC236}">
                <a16:creationId xmlns:a16="http://schemas.microsoft.com/office/drawing/2014/main" id="{6DE5BE18-E5EA-4FC0-8BEF-E73B773F1139}"/>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77137" y="1554480"/>
            <a:ext cx="4610100" cy="2204712"/>
          </a:xfrm>
        </p:spPr>
      </p:pic>
      <p:sp>
        <p:nvSpPr>
          <p:cNvPr id="7" name="Date Placeholder 6">
            <a:extLst>
              <a:ext uri="{FF2B5EF4-FFF2-40B4-BE49-F238E27FC236}">
                <a16:creationId xmlns:a16="http://schemas.microsoft.com/office/drawing/2014/main" id="{6552BBCB-3066-48AA-898F-485881B74432}"/>
              </a:ext>
            </a:extLst>
          </p:cNvPr>
          <p:cNvSpPr>
            <a:spLocks noGrp="1"/>
          </p:cNvSpPr>
          <p:nvPr>
            <p:ph type="dt" sz="half" idx="10"/>
          </p:nvPr>
        </p:nvSpPr>
        <p:spPr/>
        <p:txBody>
          <a:bodyPr/>
          <a:lstStyle/>
          <a:p>
            <a:r>
              <a:rPr lang="en-US" dirty="0"/>
              <a:t>October 17, 2019</a:t>
            </a:r>
          </a:p>
        </p:txBody>
      </p:sp>
      <p:sp>
        <p:nvSpPr>
          <p:cNvPr id="8" name="Footer Placeholder 7">
            <a:extLst>
              <a:ext uri="{FF2B5EF4-FFF2-40B4-BE49-F238E27FC236}">
                <a16:creationId xmlns:a16="http://schemas.microsoft.com/office/drawing/2014/main" id="{2D30C4BD-2286-4E7F-9C63-0148C5586B00}"/>
              </a:ext>
            </a:extLst>
          </p:cNvPr>
          <p:cNvSpPr>
            <a:spLocks noGrp="1"/>
          </p:cNvSpPr>
          <p:nvPr>
            <p:ph type="ftr" sz="quarter" idx="11"/>
          </p:nvPr>
        </p:nvSpPr>
        <p:spPr/>
        <p:txBody>
          <a:bodyPr/>
          <a:lstStyle/>
          <a:p>
            <a:r>
              <a:rPr lang="en-US" dirty="0"/>
              <a:t>Engaging with the US Forest Service</a:t>
            </a:r>
          </a:p>
        </p:txBody>
      </p:sp>
      <p:sp>
        <p:nvSpPr>
          <p:cNvPr id="9" name="Slide Number Placeholder 8">
            <a:extLst>
              <a:ext uri="{FF2B5EF4-FFF2-40B4-BE49-F238E27FC236}">
                <a16:creationId xmlns:a16="http://schemas.microsoft.com/office/drawing/2014/main" id="{EF3B659D-D758-44C8-B3D6-D89B80238DD0}"/>
              </a:ext>
            </a:extLst>
          </p:cNvPr>
          <p:cNvSpPr>
            <a:spLocks noGrp="1"/>
          </p:cNvSpPr>
          <p:nvPr>
            <p:ph type="sldNum" sz="quarter" idx="12"/>
          </p:nvPr>
        </p:nvSpPr>
        <p:spPr/>
        <p:txBody>
          <a:bodyPr/>
          <a:lstStyle/>
          <a:p>
            <a:fld id="{9CD8D479-8942-46E8-A226-A4E01F7A105C}" type="slidenum">
              <a:rPr lang="en-US" smtClean="0"/>
              <a:t>14</a:t>
            </a:fld>
            <a:endParaRPr lang="en-US" dirty="0"/>
          </a:p>
        </p:txBody>
      </p:sp>
      <p:pic>
        <p:nvPicPr>
          <p:cNvPr id="5" name="Picture 4" descr="2019 cohort of resource assistants&#10;Photo courtesy Mobilize Green">
            <a:extLst>
              <a:ext uri="{FF2B5EF4-FFF2-40B4-BE49-F238E27FC236}">
                <a16:creationId xmlns:a16="http://schemas.microsoft.com/office/drawing/2014/main" id="{A090548D-78AA-4530-B954-3CB8BB464A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6" r="29150"/>
          <a:stretch/>
        </p:blipFill>
        <p:spPr>
          <a:xfrm rot="5400000">
            <a:off x="1519728" y="1274122"/>
            <a:ext cx="4582783" cy="5143500"/>
          </a:xfrm>
          <a:prstGeom prst="rect">
            <a:avLst/>
          </a:prstGeom>
        </p:spPr>
      </p:pic>
      <p:sp>
        <p:nvSpPr>
          <p:cNvPr id="10" name="TextBox 9">
            <a:extLst>
              <a:ext uri="{FF2B5EF4-FFF2-40B4-BE49-F238E27FC236}">
                <a16:creationId xmlns:a16="http://schemas.microsoft.com/office/drawing/2014/main" id="{4DBCCB9A-A537-4DAE-9047-5BCFD461C305}"/>
              </a:ext>
            </a:extLst>
          </p:cNvPr>
          <p:cNvSpPr txBox="1"/>
          <p:nvPr/>
        </p:nvSpPr>
        <p:spPr>
          <a:xfrm>
            <a:off x="4467826" y="6137264"/>
            <a:ext cx="2012177" cy="307777"/>
          </a:xfrm>
          <a:prstGeom prst="rect">
            <a:avLst/>
          </a:prstGeom>
          <a:noFill/>
        </p:spPr>
        <p:txBody>
          <a:bodyPr wrap="square" rtlCol="0">
            <a:spAutoFit/>
          </a:bodyPr>
          <a:lstStyle/>
          <a:p>
            <a:r>
              <a:rPr lang="en-US" sz="1400" b="1" i="1" dirty="0">
                <a:solidFill>
                  <a:schemeClr val="accent1">
                    <a:lumMod val="50000"/>
                  </a:schemeClr>
                </a:solidFill>
              </a:rPr>
              <a:t>Photo by </a:t>
            </a:r>
            <a:r>
              <a:rPr lang="en-US" sz="1400" b="1" i="1" dirty="0" err="1">
                <a:solidFill>
                  <a:schemeClr val="accent1">
                    <a:lumMod val="50000"/>
                  </a:schemeClr>
                </a:solidFill>
              </a:rPr>
              <a:t>MobilizeGreen</a:t>
            </a:r>
            <a:endParaRPr lang="en-US" sz="1400" b="1" i="1" dirty="0">
              <a:solidFill>
                <a:schemeClr val="accent1">
                  <a:lumMod val="50000"/>
                </a:schemeClr>
              </a:solidFill>
            </a:endParaRPr>
          </a:p>
        </p:txBody>
      </p:sp>
    </p:spTree>
    <p:extLst>
      <p:ext uri="{BB962C8B-B14F-4D97-AF65-F5344CB8AC3E}">
        <p14:creationId xmlns:p14="http://schemas.microsoft.com/office/powerpoint/2010/main" val="413342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2EF77-41B2-4BF0-B7DF-40E985171536}"/>
              </a:ext>
            </a:extLst>
          </p:cNvPr>
          <p:cNvSpPr>
            <a:spLocks noGrp="1"/>
          </p:cNvSpPr>
          <p:nvPr>
            <p:ph type="title"/>
          </p:nvPr>
        </p:nvSpPr>
        <p:spPr>
          <a:xfrm>
            <a:off x="5809951" y="1064475"/>
            <a:ext cx="5334271" cy="1183566"/>
          </a:xfrm>
        </p:spPr>
        <p:txBody>
          <a:bodyPr/>
          <a:lstStyle/>
          <a:p>
            <a:pPr algn="ctr"/>
            <a:r>
              <a:rPr lang="en-US" dirty="0"/>
              <a:t>Urban Connections Program</a:t>
            </a:r>
          </a:p>
        </p:txBody>
      </p:sp>
      <p:pic>
        <p:nvPicPr>
          <p:cNvPr id="14" name="Content Placeholder 13" descr="Image of four teenagers doing trail work for the Urban Connections Program. They are holding a variety of trail tools, and wearing hard hats. &#10;Photo courtesy Mobilize Green">
            <a:extLst>
              <a:ext uri="{FF2B5EF4-FFF2-40B4-BE49-F238E27FC236}">
                <a16:creationId xmlns:a16="http://schemas.microsoft.com/office/drawing/2014/main" id="{961DC9E6-E5AF-42DA-9232-B3C07065887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37717" y="1096978"/>
            <a:ext cx="3809988" cy="5079985"/>
          </a:xfrm>
        </p:spPr>
      </p:pic>
      <p:sp>
        <p:nvSpPr>
          <p:cNvPr id="17" name="Content Placeholder 16">
            <a:extLst>
              <a:ext uri="{FF2B5EF4-FFF2-40B4-BE49-F238E27FC236}">
                <a16:creationId xmlns:a16="http://schemas.microsoft.com/office/drawing/2014/main" id="{780592C1-BB4F-4884-AE8A-D29FB6994D73}"/>
              </a:ext>
            </a:extLst>
          </p:cNvPr>
          <p:cNvSpPr>
            <a:spLocks noGrp="1"/>
          </p:cNvSpPr>
          <p:nvPr>
            <p:ph sz="half" idx="2"/>
          </p:nvPr>
        </p:nvSpPr>
        <p:spPr>
          <a:xfrm>
            <a:off x="6172200" y="2474259"/>
            <a:ext cx="4609775" cy="3702704"/>
          </a:xfrm>
        </p:spPr>
        <p:txBody>
          <a:bodyPr>
            <a:normAutofit/>
          </a:bodyPr>
          <a:lstStyle/>
          <a:p>
            <a:pPr marL="0" indent="0">
              <a:buNone/>
            </a:pPr>
            <a:r>
              <a:rPr lang="en-US" sz="3200" dirty="0"/>
              <a:t>Boston</a:t>
            </a:r>
          </a:p>
          <a:p>
            <a:pPr marL="0" indent="0">
              <a:buNone/>
            </a:pPr>
            <a:r>
              <a:rPr lang="en-US" sz="3200" dirty="0"/>
              <a:t>Detroit</a:t>
            </a:r>
          </a:p>
          <a:p>
            <a:pPr marL="0" indent="0">
              <a:buNone/>
            </a:pPr>
            <a:r>
              <a:rPr lang="en-US" sz="3200" dirty="0"/>
              <a:t>Milwaukee</a:t>
            </a:r>
          </a:p>
          <a:p>
            <a:pPr marL="0" indent="0">
              <a:buNone/>
            </a:pPr>
            <a:r>
              <a:rPr lang="en-US" sz="3200" dirty="0"/>
              <a:t>Minneapolis</a:t>
            </a:r>
          </a:p>
        </p:txBody>
      </p:sp>
      <p:sp>
        <p:nvSpPr>
          <p:cNvPr id="7" name="Date Placeholder 6">
            <a:extLst>
              <a:ext uri="{FF2B5EF4-FFF2-40B4-BE49-F238E27FC236}">
                <a16:creationId xmlns:a16="http://schemas.microsoft.com/office/drawing/2014/main" id="{35FA8DEB-AF91-4828-9365-114576EAEABF}"/>
              </a:ext>
            </a:extLst>
          </p:cNvPr>
          <p:cNvSpPr>
            <a:spLocks noGrp="1"/>
          </p:cNvSpPr>
          <p:nvPr>
            <p:ph type="dt" sz="half" idx="10"/>
          </p:nvPr>
        </p:nvSpPr>
        <p:spPr/>
        <p:txBody>
          <a:bodyPr/>
          <a:lstStyle/>
          <a:p>
            <a:r>
              <a:rPr lang="en-US" dirty="0"/>
              <a:t>October 17, 2019</a:t>
            </a:r>
          </a:p>
        </p:txBody>
      </p:sp>
      <p:sp>
        <p:nvSpPr>
          <p:cNvPr id="8" name="Footer Placeholder 7">
            <a:extLst>
              <a:ext uri="{FF2B5EF4-FFF2-40B4-BE49-F238E27FC236}">
                <a16:creationId xmlns:a16="http://schemas.microsoft.com/office/drawing/2014/main" id="{880962E3-FA92-4978-8E07-946E4E4BC8A4}"/>
              </a:ext>
            </a:extLst>
          </p:cNvPr>
          <p:cNvSpPr>
            <a:spLocks noGrp="1"/>
          </p:cNvSpPr>
          <p:nvPr>
            <p:ph type="ftr" sz="quarter" idx="11"/>
          </p:nvPr>
        </p:nvSpPr>
        <p:spPr/>
        <p:txBody>
          <a:bodyPr/>
          <a:lstStyle/>
          <a:p>
            <a:r>
              <a:rPr lang="en-US" dirty="0"/>
              <a:t>Engaging with the US Forest Service</a:t>
            </a:r>
          </a:p>
        </p:txBody>
      </p:sp>
      <p:sp>
        <p:nvSpPr>
          <p:cNvPr id="9" name="Slide Number Placeholder 8">
            <a:extLst>
              <a:ext uri="{FF2B5EF4-FFF2-40B4-BE49-F238E27FC236}">
                <a16:creationId xmlns:a16="http://schemas.microsoft.com/office/drawing/2014/main" id="{733D2912-4BAF-4F8C-B516-BF36C13E4A45}"/>
              </a:ext>
            </a:extLst>
          </p:cNvPr>
          <p:cNvSpPr>
            <a:spLocks noGrp="1"/>
          </p:cNvSpPr>
          <p:nvPr>
            <p:ph type="sldNum" sz="quarter" idx="12"/>
          </p:nvPr>
        </p:nvSpPr>
        <p:spPr/>
        <p:txBody>
          <a:bodyPr/>
          <a:lstStyle/>
          <a:p>
            <a:fld id="{9CD8D479-8942-46E8-A226-A4E01F7A105C}" type="slidenum">
              <a:rPr lang="en-US" smtClean="0"/>
              <a:t>15</a:t>
            </a:fld>
            <a:endParaRPr lang="en-US" dirty="0"/>
          </a:p>
        </p:txBody>
      </p:sp>
      <p:sp>
        <p:nvSpPr>
          <p:cNvPr id="10" name="TextBox 9">
            <a:extLst>
              <a:ext uri="{FF2B5EF4-FFF2-40B4-BE49-F238E27FC236}">
                <a16:creationId xmlns:a16="http://schemas.microsoft.com/office/drawing/2014/main" id="{94DC1EF4-5C8D-4A81-A91C-BBC61CC1DFBC}"/>
              </a:ext>
            </a:extLst>
          </p:cNvPr>
          <p:cNvSpPr txBox="1"/>
          <p:nvPr/>
        </p:nvSpPr>
        <p:spPr>
          <a:xfrm>
            <a:off x="3562084" y="6176963"/>
            <a:ext cx="2012177" cy="307777"/>
          </a:xfrm>
          <a:prstGeom prst="rect">
            <a:avLst/>
          </a:prstGeom>
          <a:noFill/>
        </p:spPr>
        <p:txBody>
          <a:bodyPr wrap="square" rtlCol="0">
            <a:spAutoFit/>
          </a:bodyPr>
          <a:lstStyle/>
          <a:p>
            <a:r>
              <a:rPr lang="en-US" sz="1400" b="1" i="1" dirty="0">
                <a:solidFill>
                  <a:schemeClr val="accent1">
                    <a:lumMod val="50000"/>
                  </a:schemeClr>
                </a:solidFill>
              </a:rPr>
              <a:t>Photo by </a:t>
            </a:r>
            <a:r>
              <a:rPr lang="en-US" sz="1400" b="1" i="1" dirty="0" err="1">
                <a:solidFill>
                  <a:schemeClr val="accent1">
                    <a:lumMod val="50000"/>
                  </a:schemeClr>
                </a:solidFill>
              </a:rPr>
              <a:t>MobilizeGreen</a:t>
            </a:r>
            <a:endParaRPr lang="en-US" sz="1400" b="1" i="1" dirty="0">
              <a:solidFill>
                <a:schemeClr val="accent1">
                  <a:lumMod val="50000"/>
                </a:schemeClr>
              </a:solidFill>
            </a:endParaRPr>
          </a:p>
        </p:txBody>
      </p:sp>
    </p:spTree>
    <p:extLst>
      <p:ext uri="{BB962C8B-B14F-4D97-AF65-F5344CB8AC3E}">
        <p14:creationId xmlns:p14="http://schemas.microsoft.com/office/powerpoint/2010/main" val="122380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hotos of a youth conservation corps group of students with two Forest Service employees&#10;Photo courtesy Mobilize Green">
            <a:extLst>
              <a:ext uri="{FF2B5EF4-FFF2-40B4-BE49-F238E27FC236}">
                <a16:creationId xmlns:a16="http://schemas.microsoft.com/office/drawing/2014/main" id="{2F1CC5AB-7E30-4FEA-B556-76DB0200A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120" y="953378"/>
            <a:ext cx="7223760" cy="5417820"/>
          </a:xfrm>
          <a:prstGeom prst="rect">
            <a:avLst/>
          </a:prstGeom>
        </p:spPr>
      </p:pic>
      <p:sp>
        <p:nvSpPr>
          <p:cNvPr id="7" name="Date Placeholder 6">
            <a:extLst>
              <a:ext uri="{FF2B5EF4-FFF2-40B4-BE49-F238E27FC236}">
                <a16:creationId xmlns:a16="http://schemas.microsoft.com/office/drawing/2014/main" id="{F7B5270D-9265-4955-A0B5-FD8F78964562}"/>
              </a:ext>
            </a:extLst>
          </p:cNvPr>
          <p:cNvSpPr>
            <a:spLocks noGrp="1"/>
          </p:cNvSpPr>
          <p:nvPr>
            <p:ph type="dt" sz="half" idx="10"/>
          </p:nvPr>
        </p:nvSpPr>
        <p:spPr/>
        <p:txBody>
          <a:bodyPr/>
          <a:lstStyle/>
          <a:p>
            <a:r>
              <a:rPr lang="en-US" dirty="0"/>
              <a:t>October 17, 2019</a:t>
            </a:r>
          </a:p>
        </p:txBody>
      </p:sp>
      <p:sp>
        <p:nvSpPr>
          <p:cNvPr id="8" name="Footer Placeholder 7">
            <a:extLst>
              <a:ext uri="{FF2B5EF4-FFF2-40B4-BE49-F238E27FC236}">
                <a16:creationId xmlns:a16="http://schemas.microsoft.com/office/drawing/2014/main" id="{A2A9645A-BBC6-41FA-BA4B-011FEF0E87B2}"/>
              </a:ext>
            </a:extLst>
          </p:cNvPr>
          <p:cNvSpPr>
            <a:spLocks noGrp="1"/>
          </p:cNvSpPr>
          <p:nvPr>
            <p:ph type="ftr" sz="quarter" idx="11"/>
          </p:nvPr>
        </p:nvSpPr>
        <p:spPr/>
        <p:txBody>
          <a:bodyPr/>
          <a:lstStyle/>
          <a:p>
            <a:r>
              <a:rPr lang="en-US" dirty="0"/>
              <a:t>Engaging with the US Forest Service</a:t>
            </a:r>
          </a:p>
        </p:txBody>
      </p:sp>
      <p:sp>
        <p:nvSpPr>
          <p:cNvPr id="9" name="Slide Number Placeholder 8">
            <a:extLst>
              <a:ext uri="{FF2B5EF4-FFF2-40B4-BE49-F238E27FC236}">
                <a16:creationId xmlns:a16="http://schemas.microsoft.com/office/drawing/2014/main" id="{DA62B8BC-6030-4B31-A741-4EF85B44EDBB}"/>
              </a:ext>
            </a:extLst>
          </p:cNvPr>
          <p:cNvSpPr>
            <a:spLocks noGrp="1"/>
          </p:cNvSpPr>
          <p:nvPr>
            <p:ph type="sldNum" sz="quarter" idx="12"/>
          </p:nvPr>
        </p:nvSpPr>
        <p:spPr/>
        <p:txBody>
          <a:bodyPr/>
          <a:lstStyle/>
          <a:p>
            <a:fld id="{9CD8D479-8942-46E8-A226-A4E01F7A105C}" type="slidenum">
              <a:rPr lang="en-US" smtClean="0"/>
              <a:t>16</a:t>
            </a:fld>
            <a:endParaRPr lang="en-US" dirty="0"/>
          </a:p>
        </p:txBody>
      </p:sp>
      <p:sp>
        <p:nvSpPr>
          <p:cNvPr id="6" name="TextBox 5">
            <a:extLst>
              <a:ext uri="{FF2B5EF4-FFF2-40B4-BE49-F238E27FC236}">
                <a16:creationId xmlns:a16="http://schemas.microsoft.com/office/drawing/2014/main" id="{97DCAC86-1C09-487B-9E27-90CED0C8CD4B}"/>
              </a:ext>
            </a:extLst>
          </p:cNvPr>
          <p:cNvSpPr txBox="1"/>
          <p:nvPr/>
        </p:nvSpPr>
        <p:spPr>
          <a:xfrm>
            <a:off x="7808668" y="6340202"/>
            <a:ext cx="2012177" cy="307777"/>
          </a:xfrm>
          <a:prstGeom prst="rect">
            <a:avLst/>
          </a:prstGeom>
          <a:noFill/>
        </p:spPr>
        <p:txBody>
          <a:bodyPr wrap="square" rtlCol="0">
            <a:spAutoFit/>
          </a:bodyPr>
          <a:lstStyle/>
          <a:p>
            <a:r>
              <a:rPr lang="en-US" sz="1400" b="1" i="1" dirty="0">
                <a:solidFill>
                  <a:schemeClr val="accent1">
                    <a:lumMod val="50000"/>
                  </a:schemeClr>
                </a:solidFill>
              </a:rPr>
              <a:t>Photo by </a:t>
            </a:r>
            <a:r>
              <a:rPr lang="en-US" sz="1400" b="1" i="1" dirty="0" err="1">
                <a:solidFill>
                  <a:schemeClr val="accent1">
                    <a:lumMod val="50000"/>
                  </a:schemeClr>
                </a:solidFill>
              </a:rPr>
              <a:t>MobilizeGreen</a:t>
            </a:r>
            <a:endParaRPr lang="en-US" sz="1400" b="1" i="1" dirty="0">
              <a:solidFill>
                <a:schemeClr val="accent1">
                  <a:lumMod val="50000"/>
                </a:schemeClr>
              </a:solidFill>
            </a:endParaRPr>
          </a:p>
        </p:txBody>
      </p:sp>
    </p:spTree>
    <p:extLst>
      <p:ext uri="{BB962C8B-B14F-4D97-AF65-F5344CB8AC3E}">
        <p14:creationId xmlns:p14="http://schemas.microsoft.com/office/powerpoint/2010/main" val="14282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19" descr="Students conducting a bioblitz&#10;&#10;">
            <a:extLst>
              <a:ext uri="{FF2B5EF4-FFF2-40B4-BE49-F238E27FC236}">
                <a16:creationId xmlns:a16="http://schemas.microsoft.com/office/drawing/2014/main" id="{6DB35FEF-B8E2-4888-B31D-D30926979F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40" r="18488"/>
          <a:stretch/>
        </p:blipFill>
        <p:spPr bwMode="auto">
          <a:xfrm>
            <a:off x="3948952" y="3524911"/>
            <a:ext cx="2743200" cy="21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Young Chinese-American girl fishing on the Boundary Waters, Forest Service photo, Rocky Mountain Research Station. ">
            <a:extLst>
              <a:ext uri="{FF2B5EF4-FFF2-40B4-BE49-F238E27FC236}">
                <a16:creationId xmlns:a16="http://schemas.microsoft.com/office/drawing/2014/main" id="{7AA87D87-7EF4-46D3-A3CE-07F05A701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44" r="3978"/>
          <a:stretch/>
        </p:blipFill>
        <p:spPr>
          <a:xfrm>
            <a:off x="1114312" y="3524911"/>
            <a:ext cx="2615809" cy="2401918"/>
          </a:xfrm>
          <a:prstGeom prst="rect">
            <a:avLst/>
          </a:prstGeom>
        </p:spPr>
      </p:pic>
      <p:pic>
        <p:nvPicPr>
          <p:cNvPr id="31750" name="Picture 21" descr="Students learning how to canoe&#10;Forest Service photo">
            <a:extLst>
              <a:ext uri="{FF2B5EF4-FFF2-40B4-BE49-F238E27FC236}">
                <a16:creationId xmlns:a16="http://schemas.microsoft.com/office/drawing/2014/main" id="{4E9606A3-1D02-48BC-96AE-E169DE52CA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062" b="13078"/>
          <a:stretch/>
        </p:blipFill>
        <p:spPr bwMode="auto">
          <a:xfrm>
            <a:off x="1114312" y="1173159"/>
            <a:ext cx="5577840" cy="215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FC3FD155-250F-4817-9275-DE02F6B7B651}"/>
              </a:ext>
            </a:extLst>
          </p:cNvPr>
          <p:cNvSpPr>
            <a:spLocks noGrp="1"/>
          </p:cNvSpPr>
          <p:nvPr>
            <p:ph sz="quarter" idx="4"/>
          </p:nvPr>
        </p:nvSpPr>
        <p:spPr>
          <a:xfrm>
            <a:off x="7051358" y="1550988"/>
            <a:ext cx="4267200" cy="4343400"/>
          </a:xfrm>
        </p:spPr>
        <p:txBody>
          <a:bodyPr>
            <a:normAutofit fontScale="92500" lnSpcReduction="10000"/>
          </a:bodyPr>
          <a:lstStyle/>
          <a:p>
            <a:pPr marL="0" indent="0">
              <a:buNone/>
              <a:defRPr/>
            </a:pPr>
            <a:endParaRPr lang="en-US" b="1" dirty="0">
              <a:solidFill>
                <a:schemeClr val="tx1"/>
              </a:solidFill>
              <a:effectLst/>
            </a:endParaRPr>
          </a:p>
          <a:p>
            <a:pPr>
              <a:defRPr/>
            </a:pPr>
            <a:r>
              <a:rPr lang="en-US" sz="3000" dirty="0">
                <a:solidFill>
                  <a:schemeClr val="tx1"/>
                </a:solidFill>
                <a:effectLst/>
              </a:rPr>
              <a:t>Every Kid Outdoors</a:t>
            </a:r>
          </a:p>
          <a:p>
            <a:pPr>
              <a:defRPr/>
            </a:pPr>
            <a:r>
              <a:rPr lang="en-US" sz="3000" dirty="0">
                <a:solidFill>
                  <a:schemeClr val="tx1"/>
                </a:solidFill>
              </a:rPr>
              <a:t>Family fishing</a:t>
            </a:r>
          </a:p>
          <a:p>
            <a:pPr>
              <a:defRPr/>
            </a:pPr>
            <a:r>
              <a:rPr lang="en-US" sz="3000" dirty="0">
                <a:solidFill>
                  <a:schemeClr val="tx1"/>
                </a:solidFill>
                <a:effectLst/>
              </a:rPr>
              <a:t>Freshwater snorkeling</a:t>
            </a:r>
          </a:p>
          <a:p>
            <a:pPr>
              <a:defRPr/>
            </a:pPr>
            <a:r>
              <a:rPr lang="en-US" sz="3000" dirty="0">
                <a:solidFill>
                  <a:schemeClr val="tx1"/>
                </a:solidFill>
              </a:rPr>
              <a:t>Special event days such as National Public Lands Day &amp; National Get Outdoors Day</a:t>
            </a:r>
          </a:p>
          <a:p>
            <a:pPr>
              <a:defRPr/>
            </a:pPr>
            <a:r>
              <a:rPr lang="en-US" sz="3000" dirty="0">
                <a:solidFill>
                  <a:schemeClr val="tx1"/>
                </a:solidFill>
                <a:effectLst/>
              </a:rPr>
              <a:t>Citizen science</a:t>
            </a:r>
          </a:p>
          <a:p>
            <a:pPr>
              <a:defRPr/>
            </a:pPr>
            <a:r>
              <a:rPr lang="en-US" sz="3000" dirty="0" err="1">
                <a:solidFill>
                  <a:schemeClr val="tx1"/>
                </a:solidFill>
              </a:rPr>
              <a:t>Bioblitz</a:t>
            </a:r>
            <a:endParaRPr lang="en-US" sz="2400" dirty="0">
              <a:solidFill>
                <a:schemeClr val="tx1"/>
              </a:solidFill>
            </a:endParaRPr>
          </a:p>
        </p:txBody>
      </p:sp>
      <p:sp>
        <p:nvSpPr>
          <p:cNvPr id="31747" name="Text Placeholder 4" descr="Title: Hands On">
            <a:extLst>
              <a:ext uri="{FF2B5EF4-FFF2-40B4-BE49-F238E27FC236}">
                <a16:creationId xmlns:a16="http://schemas.microsoft.com/office/drawing/2014/main" id="{7731672A-B46A-4F2E-9B71-A63C3ABDC6D4}"/>
              </a:ext>
            </a:extLst>
          </p:cNvPr>
          <p:cNvSpPr>
            <a:spLocks noGrp="1" noChangeArrowheads="1"/>
          </p:cNvSpPr>
          <p:nvPr>
            <p:ph type="body" sz="quarter" idx="3"/>
          </p:nvPr>
        </p:nvSpPr>
        <p:spPr>
          <a:xfrm>
            <a:off x="7062470" y="1173162"/>
            <a:ext cx="4041775" cy="639763"/>
          </a:xfrm>
        </p:spPr>
        <p:txBody>
          <a:bodyPr/>
          <a:lstStyle/>
          <a:p>
            <a:r>
              <a:rPr lang="en-US" altLang="en-US" sz="3600" b="0" dirty="0">
                <a:solidFill>
                  <a:schemeClr val="accent1"/>
                </a:solidFill>
              </a:rPr>
              <a:t>Hands-on</a:t>
            </a:r>
          </a:p>
        </p:txBody>
      </p:sp>
      <p:sp>
        <p:nvSpPr>
          <p:cNvPr id="7" name="Date Placeholder 1">
            <a:extLst>
              <a:ext uri="{FF2B5EF4-FFF2-40B4-BE49-F238E27FC236}">
                <a16:creationId xmlns:a16="http://schemas.microsoft.com/office/drawing/2014/main" id="{6824CDBE-EA15-44B1-875E-284761F9802D}"/>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8" name="Footer Placeholder 2">
            <a:extLst>
              <a:ext uri="{FF2B5EF4-FFF2-40B4-BE49-F238E27FC236}">
                <a16:creationId xmlns:a16="http://schemas.microsoft.com/office/drawing/2014/main" id="{D14C2147-C54F-4B81-AC78-C18CC0B1C6E1}"/>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9" name="Slide Number Placeholder 3">
            <a:extLst>
              <a:ext uri="{FF2B5EF4-FFF2-40B4-BE49-F238E27FC236}">
                <a16:creationId xmlns:a16="http://schemas.microsoft.com/office/drawing/2014/main" id="{CB66BE9C-4E39-405B-A451-4A2091B7740C}"/>
              </a:ext>
            </a:extLst>
          </p:cNvPr>
          <p:cNvSpPr>
            <a:spLocks noGrp="1"/>
          </p:cNvSpPr>
          <p:nvPr>
            <p:ph type="sldNum" sz="quarter" idx="12"/>
          </p:nvPr>
        </p:nvSpPr>
        <p:spPr>
          <a:xfrm>
            <a:off x="0" y="6629400"/>
            <a:ext cx="410402" cy="228600"/>
          </a:xfrm>
        </p:spPr>
        <p:txBody>
          <a:bodyPr/>
          <a:lstStyle/>
          <a:p>
            <a:fld id="{9CD8D479-8942-46E8-A226-A4E01F7A105C}" type="slidenum">
              <a:rPr lang="en-US" smtClean="0"/>
              <a:t>17</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Content Placeholder 11" descr="A group of people in a park. Forest Service photo, Region 2&#10;&#10;">
            <a:extLst>
              <a:ext uri="{FF2B5EF4-FFF2-40B4-BE49-F238E27FC236}">
                <a16:creationId xmlns:a16="http://schemas.microsoft.com/office/drawing/2014/main" id="{D2F4BF62-AAB8-468E-BD78-2ED3738EB1C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477076" y="3150378"/>
            <a:ext cx="4039985" cy="3029989"/>
          </a:xfrm>
        </p:spPr>
      </p:pic>
      <p:pic>
        <p:nvPicPr>
          <p:cNvPr id="11" name="Content Placeholder 9" descr="Photo of six elementary students sitting on a log at Hearts Content, Pennsylvania. &#10;&#10;Forest Service photo ">
            <a:extLst>
              <a:ext uri="{FF2B5EF4-FFF2-40B4-BE49-F238E27FC236}">
                <a16:creationId xmlns:a16="http://schemas.microsoft.com/office/drawing/2014/main" id="{2E25303A-E3B4-4C9F-A192-16CAE6801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4978" y="1030101"/>
            <a:ext cx="2620965" cy="1957635"/>
          </a:xfrm>
          <a:prstGeom prst="rect">
            <a:avLst/>
          </a:prstGeom>
        </p:spPr>
      </p:pic>
      <p:grpSp>
        <p:nvGrpSpPr>
          <p:cNvPr id="2" name="Group 1" descr="Collage of Every Kid Outdoor passes">
            <a:extLst>
              <a:ext uri="{FF2B5EF4-FFF2-40B4-BE49-F238E27FC236}">
                <a16:creationId xmlns:a16="http://schemas.microsoft.com/office/drawing/2014/main" id="{AA397BA1-A087-4037-91B6-5DDF1C49BB55}"/>
              </a:ext>
            </a:extLst>
          </p:cNvPr>
          <p:cNvGrpSpPr/>
          <p:nvPr/>
        </p:nvGrpSpPr>
        <p:grpSpPr>
          <a:xfrm>
            <a:off x="6550387" y="1275504"/>
            <a:ext cx="2732442" cy="3033108"/>
            <a:chOff x="11594662" y="1328145"/>
            <a:chExt cx="2732442" cy="3033108"/>
          </a:xfrm>
        </p:grpSpPr>
        <p:pic>
          <p:nvPicPr>
            <p:cNvPr id="7" name="Picture 6">
              <a:extLst>
                <a:ext uri="{FF2B5EF4-FFF2-40B4-BE49-F238E27FC236}">
                  <a16:creationId xmlns:a16="http://schemas.microsoft.com/office/drawing/2014/main" id="{2E27F006-743E-4197-9042-35708365CB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00990">
              <a:off x="11938142" y="2918025"/>
              <a:ext cx="2304288" cy="1443228"/>
            </a:xfrm>
            <a:prstGeom prst="rect">
              <a:avLst/>
            </a:prstGeom>
          </p:spPr>
        </p:pic>
        <p:pic>
          <p:nvPicPr>
            <p:cNvPr id="8" name="Picture 7">
              <a:extLst>
                <a:ext uri="{FF2B5EF4-FFF2-40B4-BE49-F238E27FC236}">
                  <a16:creationId xmlns:a16="http://schemas.microsoft.com/office/drawing/2014/main" id="{63BF87BA-B269-42F6-9D9F-62E6B230AED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824106">
              <a:off x="11594662" y="1328145"/>
              <a:ext cx="2292096" cy="1437894"/>
            </a:xfrm>
            <a:prstGeom prst="rect">
              <a:avLst/>
            </a:prstGeom>
          </p:spPr>
        </p:pic>
        <p:pic>
          <p:nvPicPr>
            <p:cNvPr id="33797" name="Picture 13" descr="Every Kid in a Park Pass">
              <a:extLst>
                <a:ext uri="{FF2B5EF4-FFF2-40B4-BE49-F238E27FC236}">
                  <a16:creationId xmlns:a16="http://schemas.microsoft.com/office/drawing/2014/main" id="{F05DE1BA-AD52-4F76-87ED-12DE75C8F9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50006">
              <a:off x="11949664" y="1942419"/>
              <a:ext cx="2377440" cy="14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5" name="Text Placeholder 2">
            <a:extLst>
              <a:ext uri="{FF2B5EF4-FFF2-40B4-BE49-F238E27FC236}">
                <a16:creationId xmlns:a16="http://schemas.microsoft.com/office/drawing/2014/main" id="{CFCFA97C-0A9A-425D-9D96-554166C9B5EB}"/>
              </a:ext>
            </a:extLst>
          </p:cNvPr>
          <p:cNvSpPr>
            <a:spLocks noGrp="1" noChangeArrowheads="1"/>
          </p:cNvSpPr>
          <p:nvPr>
            <p:ph sz="half" idx="2"/>
          </p:nvPr>
        </p:nvSpPr>
        <p:spPr>
          <a:xfrm>
            <a:off x="802886" y="1817041"/>
            <a:ext cx="5293113" cy="4620682"/>
          </a:xfrm>
        </p:spPr>
        <p:txBody>
          <a:bodyPr>
            <a:normAutofit fontScale="62500" lnSpcReduction="20000"/>
          </a:bodyPr>
          <a:lstStyle/>
          <a:p>
            <a:r>
              <a:rPr lang="en-US" altLang="en-US" sz="4500" b="0" dirty="0"/>
              <a:t>Targeted to 4</a:t>
            </a:r>
            <a:r>
              <a:rPr lang="en-US" altLang="en-US" sz="4500" b="0" baseline="30000" dirty="0"/>
              <a:t>th</a:t>
            </a:r>
            <a:r>
              <a:rPr lang="en-US" altLang="en-US" sz="4500" b="0" dirty="0"/>
              <a:t> grade level youth.</a:t>
            </a:r>
          </a:p>
          <a:p>
            <a:r>
              <a:rPr lang="en-US" altLang="en-US" sz="4500" b="0" dirty="0"/>
              <a:t>Partnership with other federal land agencies</a:t>
            </a:r>
          </a:p>
          <a:p>
            <a:pPr>
              <a:defRPr/>
            </a:pPr>
            <a:r>
              <a:rPr lang="en-US" sz="4500" dirty="0"/>
              <a:t>Every Kid Outdoors focus days</a:t>
            </a:r>
          </a:p>
          <a:p>
            <a:pPr marL="571500" lvl="1" indent="-342900">
              <a:defRPr/>
            </a:pPr>
            <a:r>
              <a:rPr lang="en-US" sz="3200" dirty="0"/>
              <a:t>September: National Public Lands Day and National Hunting and Fishing Day </a:t>
            </a:r>
          </a:p>
          <a:p>
            <a:pPr marL="571500" lvl="1" indent="-342900">
              <a:defRPr/>
            </a:pPr>
            <a:r>
              <a:rPr lang="en-US" sz="3200" dirty="0"/>
              <a:t>October: Bat Week </a:t>
            </a:r>
          </a:p>
          <a:p>
            <a:pPr marL="571500" lvl="1" indent="-342900">
              <a:defRPr/>
            </a:pPr>
            <a:r>
              <a:rPr lang="en-US" sz="3200" dirty="0"/>
              <a:t>November: Free holiday tree permits and live tree celebrations </a:t>
            </a:r>
          </a:p>
          <a:p>
            <a:pPr marL="571500" lvl="1" indent="-342900">
              <a:defRPr/>
            </a:pPr>
            <a:r>
              <a:rPr lang="en-US" sz="3200" dirty="0"/>
              <a:t> January: Learn to Ski and Snowboard Month </a:t>
            </a:r>
          </a:p>
          <a:p>
            <a:pPr marL="571500" lvl="1" indent="-342900">
              <a:defRPr/>
            </a:pPr>
            <a:r>
              <a:rPr lang="en-US" sz="3200" dirty="0"/>
              <a:t>April: Earth Month, Earth Day and Arbor Day </a:t>
            </a:r>
          </a:p>
          <a:p>
            <a:pPr marL="571500" lvl="1" indent="-342900">
              <a:defRPr/>
            </a:pPr>
            <a:r>
              <a:rPr lang="en-US" sz="3200" dirty="0"/>
              <a:t>June: Great Outdoors Month and Get Outdoors Day. </a:t>
            </a:r>
          </a:p>
          <a:p>
            <a:endParaRPr lang="en-US" altLang="en-US" sz="2000" b="0" dirty="0"/>
          </a:p>
        </p:txBody>
      </p:sp>
      <p:sp>
        <p:nvSpPr>
          <p:cNvPr id="33794" name="Title 1">
            <a:extLst>
              <a:ext uri="{FF2B5EF4-FFF2-40B4-BE49-F238E27FC236}">
                <a16:creationId xmlns:a16="http://schemas.microsoft.com/office/drawing/2014/main" id="{C23814DF-D322-4888-B4A7-EAF321E713C4}"/>
              </a:ext>
            </a:extLst>
          </p:cNvPr>
          <p:cNvSpPr>
            <a:spLocks noGrp="1" noChangeArrowheads="1"/>
          </p:cNvSpPr>
          <p:nvPr>
            <p:ph type="title"/>
          </p:nvPr>
        </p:nvSpPr>
        <p:spPr>
          <a:xfrm>
            <a:off x="802887" y="417641"/>
            <a:ext cx="9382383" cy="1183566"/>
          </a:xfrm>
        </p:spPr>
        <p:txBody>
          <a:bodyPr/>
          <a:lstStyle/>
          <a:p>
            <a:r>
              <a:rPr lang="en-US" altLang="en-US" dirty="0">
                <a:effectLst/>
              </a:rPr>
              <a:t>Every Kid Outdoors</a:t>
            </a:r>
          </a:p>
        </p:txBody>
      </p:sp>
      <p:sp>
        <p:nvSpPr>
          <p:cNvPr id="12" name="Date Placeholder 1">
            <a:extLst>
              <a:ext uri="{FF2B5EF4-FFF2-40B4-BE49-F238E27FC236}">
                <a16:creationId xmlns:a16="http://schemas.microsoft.com/office/drawing/2014/main" id="{59DCF097-78AD-41E3-B9D1-F96CF16C5A81}"/>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13" name="Footer Placeholder 2">
            <a:extLst>
              <a:ext uri="{FF2B5EF4-FFF2-40B4-BE49-F238E27FC236}">
                <a16:creationId xmlns:a16="http://schemas.microsoft.com/office/drawing/2014/main" id="{E0CB921A-F505-407F-8E52-BFE12830EF03}"/>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14" name="Slide Number Placeholder 3">
            <a:extLst>
              <a:ext uri="{FF2B5EF4-FFF2-40B4-BE49-F238E27FC236}">
                <a16:creationId xmlns:a16="http://schemas.microsoft.com/office/drawing/2014/main" id="{8F2D4DB9-305E-4646-A87F-57E115AC0AD7}"/>
              </a:ext>
            </a:extLst>
          </p:cNvPr>
          <p:cNvSpPr>
            <a:spLocks noGrp="1"/>
          </p:cNvSpPr>
          <p:nvPr>
            <p:ph type="sldNum" sz="quarter" idx="12"/>
          </p:nvPr>
        </p:nvSpPr>
        <p:spPr>
          <a:xfrm>
            <a:off x="0" y="6629400"/>
            <a:ext cx="410402" cy="228600"/>
          </a:xfrm>
        </p:spPr>
        <p:txBody>
          <a:bodyPr/>
          <a:lstStyle/>
          <a:p>
            <a:fld id="{9CD8D479-8942-46E8-A226-A4E01F7A105C}" type="slidenum">
              <a:rPr lang="en-US" smtClean="0"/>
              <a:t>18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09560" y="2406769"/>
            <a:ext cx="4703938" cy="3574932"/>
          </a:xfrm>
        </p:spPr>
        <p:txBody>
          <a:bodyPr>
            <a:normAutofit/>
          </a:bodyPr>
          <a:lstStyle/>
          <a:p>
            <a:r>
              <a:rPr lang="en-US" sz="2400" dirty="0"/>
              <a:t>Bureau of Reclamation</a:t>
            </a:r>
          </a:p>
          <a:p>
            <a:r>
              <a:rPr lang="en-US" sz="2400" dirty="0"/>
              <a:t>Fish and Wildlife Service</a:t>
            </a:r>
          </a:p>
          <a:p>
            <a:r>
              <a:rPr lang="en-US" sz="2400" dirty="0"/>
              <a:t>Forest Service</a:t>
            </a:r>
          </a:p>
          <a:p>
            <a:r>
              <a:rPr lang="en-US" sz="2400" dirty="0"/>
              <a:t>Army Corps of Engineers</a:t>
            </a:r>
          </a:p>
          <a:p>
            <a:r>
              <a:rPr lang="en-US" sz="2400" dirty="0"/>
              <a:t>Bureau of Land Management</a:t>
            </a:r>
          </a:p>
          <a:p>
            <a:r>
              <a:rPr lang="en-US" sz="2400" dirty="0"/>
              <a:t>National Park Service</a:t>
            </a:r>
          </a:p>
          <a:p>
            <a:r>
              <a:rPr lang="en-US" sz="2400" dirty="0"/>
              <a:t>National Oceanic and Atmospheric Administration</a:t>
            </a:r>
          </a:p>
        </p:txBody>
      </p:sp>
      <p:grpSp>
        <p:nvGrpSpPr>
          <p:cNvPr id="18" name="Group 17">
            <a:extLst>
              <a:ext uri="{C183D7F6-B498-43B3-948B-1728B52AA6E4}">
                <adec:decorative xmlns:adec="http://schemas.microsoft.com/office/drawing/2017/decorative" val="1"/>
              </a:ext>
            </a:extLst>
          </p:cNvPr>
          <p:cNvGrpSpPr/>
          <p:nvPr/>
        </p:nvGrpSpPr>
        <p:grpSpPr>
          <a:xfrm>
            <a:off x="6719166" y="1336012"/>
            <a:ext cx="4794332" cy="629333"/>
            <a:chOff x="3503363" y="130831"/>
            <a:chExt cx="4794332" cy="629333"/>
          </a:xfrm>
        </p:grpSpPr>
        <p:sp>
          <p:nvSpPr>
            <p:cNvPr id="19" name="Rectangle 18">
              <a:extLst>
                <a:ext uri="{C183D7F6-B498-43B3-948B-1728B52AA6E4}">
                  <adec:decorative xmlns:adec="http://schemas.microsoft.com/office/drawing/2017/decorative" val="1"/>
                </a:ext>
              </a:extLst>
            </p:cNvPr>
            <p:cNvSpPr/>
            <p:nvPr/>
          </p:nvSpPr>
          <p:spPr>
            <a:xfrm>
              <a:off x="3503363" y="130831"/>
              <a:ext cx="4794332" cy="629333"/>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National Oceanic and Atmospheric Administration logo"/>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7659395" y="215525"/>
              <a:ext cx="457200" cy="457200"/>
            </a:xfrm>
            <a:prstGeom prst="rect">
              <a:avLst/>
            </a:prstGeom>
            <a:ln>
              <a:noFill/>
            </a:ln>
          </p:spPr>
        </p:pic>
        <p:pic>
          <p:nvPicPr>
            <p:cNvPr id="23" name="Picture 22" descr="National Park Service logo"/>
            <p:cNvPicPr>
              <a:picLocks noChangeAspect="1"/>
            </p:cNvPicPr>
            <p:nvPr/>
          </p:nvPicPr>
          <p:blipFill>
            <a:blip r:embed="rId4" cstate="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7163463" y="192395"/>
              <a:ext cx="351373" cy="457200"/>
            </a:xfrm>
            <a:prstGeom prst="rect">
              <a:avLst/>
            </a:prstGeom>
            <a:ln>
              <a:noFill/>
            </a:ln>
          </p:spPr>
        </p:pic>
        <p:pic>
          <p:nvPicPr>
            <p:cNvPr id="20" name="Picture 19" descr="Bureau of Land Management logo">
              <a:extLst>
                <a:ext uri="{C183D7F6-B498-43B3-948B-1728B52AA6E4}">
                  <adec:decorative xmlns:adec="http://schemas.microsoft.com/office/drawing/2017/decorative" val="0"/>
                </a:ext>
              </a:extLst>
            </p:cNvPr>
            <p:cNvPicPr>
              <a:picLocks noChangeAspect="1"/>
            </p:cNvPicPr>
            <p:nvPr/>
          </p:nvPicPr>
          <p:blipFill>
            <a:blip r:embed="rId5"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6495144" y="216897"/>
              <a:ext cx="521918" cy="457200"/>
            </a:xfrm>
            <a:prstGeom prst="rect">
              <a:avLst/>
            </a:prstGeom>
            <a:ln>
              <a:noFill/>
            </a:ln>
          </p:spPr>
        </p:pic>
        <p:pic>
          <p:nvPicPr>
            <p:cNvPr id="26" name="Picture 25" descr="Army Corps of Engineers logo"/>
            <p:cNvPicPr>
              <a:picLocks noChangeAspect="1"/>
            </p:cNvPicPr>
            <p:nvPr/>
          </p:nvPicPr>
          <p:blipFill rotWithShape="1">
            <a:blip r:embed="rId6" cstate="print">
              <a:clrChange>
                <a:clrFrom>
                  <a:srgbClr val="FFFEFD"/>
                </a:clrFrom>
                <a:clrTo>
                  <a:srgbClr val="FFFEFD">
                    <a:alpha val="0"/>
                  </a:srgbClr>
                </a:clrTo>
              </a:clrChange>
              <a:extLst>
                <a:ext uri="{28A0092B-C50C-407E-A947-70E740481C1C}">
                  <a14:useLocalDpi xmlns:a14="http://schemas.microsoft.com/office/drawing/2010/main"/>
                </a:ext>
              </a:extLst>
            </a:blip>
            <a:srcRect b="-351"/>
            <a:stretch/>
          </p:blipFill>
          <p:spPr>
            <a:xfrm>
              <a:off x="5903786" y="216897"/>
              <a:ext cx="591358" cy="457200"/>
            </a:xfrm>
            <a:prstGeom prst="rect">
              <a:avLst/>
            </a:prstGeom>
            <a:ln>
              <a:noFill/>
            </a:ln>
          </p:spPr>
        </p:pic>
        <p:pic>
          <p:nvPicPr>
            <p:cNvPr id="24" name="Picture 23" descr="Forest Service logo"/>
            <p:cNvPicPr>
              <a:picLocks noChangeAspect="1"/>
            </p:cNvPicPr>
            <p:nvPr/>
          </p:nvPicPr>
          <p:blipFill>
            <a:blip r:embed="rId7" cstate="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341073" y="215525"/>
              <a:ext cx="418408" cy="457200"/>
            </a:xfrm>
            <a:prstGeom prst="rect">
              <a:avLst/>
            </a:prstGeom>
            <a:ln>
              <a:noFill/>
            </a:ln>
          </p:spPr>
        </p:pic>
        <p:pic>
          <p:nvPicPr>
            <p:cNvPr id="22" name="Picture 21" descr="US Fish and Wildlife Service logo">
              <a:extLst>
                <a:ext uri="{C183D7F6-B498-43B3-948B-1728B52AA6E4}">
                  <adec:decorative xmlns:adec="http://schemas.microsoft.com/office/drawing/2017/decorative" val="0"/>
                </a:ext>
              </a:extLst>
            </p:cNvPr>
            <p:cNvPicPr>
              <a:picLocks noChangeAspect="1"/>
            </p:cNvPicPr>
            <p:nvPr/>
          </p:nvPicPr>
          <p:blipFill>
            <a:blip r:embed="rId8" cstate="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4814245" y="216897"/>
              <a:ext cx="382523" cy="457200"/>
            </a:xfrm>
            <a:prstGeom prst="rect">
              <a:avLst/>
            </a:prstGeom>
            <a:ln>
              <a:noFill/>
            </a:ln>
          </p:spPr>
        </p:pic>
        <p:pic>
          <p:nvPicPr>
            <p:cNvPr id="21" name="Picture 20" descr="Bureau of Reclamation logo">
              <a:extLst>
                <a:ext uri="{C183D7F6-B498-43B3-948B-1728B52AA6E4}">
                  <adec:decorative xmlns:adec="http://schemas.microsoft.com/office/drawing/2017/decorative" val="0"/>
                </a:ext>
              </a:extLst>
            </p:cNvPr>
            <p:cNvPicPr>
              <a:picLocks noChangeAspect="1"/>
            </p:cNvPicPr>
            <p:nvPr/>
          </p:nvPicPr>
          <p:blipFill>
            <a:blip r:embed="rId9" cstate="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3650912" y="216897"/>
              <a:ext cx="1015783" cy="457200"/>
            </a:xfrm>
            <a:prstGeom prst="rect">
              <a:avLst/>
            </a:prstGeom>
            <a:ln>
              <a:noFill/>
            </a:ln>
          </p:spPr>
        </p:pic>
      </p:grpSp>
      <p:grpSp>
        <p:nvGrpSpPr>
          <p:cNvPr id="27" name="Group 26" descr="Map of the United States showing all federal land management agency lands"/>
          <p:cNvGrpSpPr/>
          <p:nvPr/>
        </p:nvGrpSpPr>
        <p:grpSpPr>
          <a:xfrm>
            <a:off x="36901" y="903731"/>
            <a:ext cx="6528816" cy="5065776"/>
            <a:chOff x="127125" y="0"/>
            <a:chExt cx="8875058" cy="6858000"/>
          </a:xfrm>
        </p:grpSpPr>
        <p:grpSp>
          <p:nvGrpSpPr>
            <p:cNvPr id="28" name="Group 27"/>
            <p:cNvGrpSpPr/>
            <p:nvPr/>
          </p:nvGrpSpPr>
          <p:grpSpPr>
            <a:xfrm>
              <a:off x="127125" y="0"/>
              <a:ext cx="8875058" cy="6858000"/>
              <a:chOff x="127125" y="0"/>
              <a:chExt cx="8875058" cy="6858000"/>
            </a:xfrm>
          </p:grpSpPr>
          <p:pic>
            <p:nvPicPr>
              <p:cNvPr id="31" name="Picture 30">
                <a:extLst>
                  <a:ext uri="{C183D7F6-B498-43B3-948B-1728B52AA6E4}">
                    <adec:decorative xmlns:adec="http://schemas.microsoft.com/office/drawing/2017/decorative" val="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7125" y="0"/>
                <a:ext cx="8875058" cy="6858000"/>
              </a:xfrm>
              <a:prstGeom prst="rect">
                <a:avLst/>
              </a:prstGeom>
            </p:spPr>
          </p:pic>
          <p:pic>
            <p:nvPicPr>
              <p:cNvPr id="32" name="Picture 31">
                <a:extLst>
                  <a:ext uri="{C183D7F6-B498-43B3-948B-1728B52AA6E4}">
                    <adec:decorative xmlns:adec="http://schemas.microsoft.com/office/drawing/2017/decorative" val="1"/>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2851" y="568713"/>
                <a:ext cx="8727031" cy="5252224"/>
              </a:xfrm>
              <a:prstGeom prst="rect">
                <a:avLst/>
              </a:prstGeom>
            </p:spPr>
          </p:pic>
        </p:grpSp>
        <p:pic>
          <p:nvPicPr>
            <p:cNvPr id="29" name="Picture 28">
              <a:extLst>
                <a:ext uri="{C183D7F6-B498-43B3-948B-1728B52AA6E4}">
                  <adec:decorative xmlns:adec="http://schemas.microsoft.com/office/drawing/2017/decorative" val="1"/>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038268">
              <a:off x="1344791" y="4797056"/>
              <a:ext cx="1825980" cy="1904609"/>
            </a:xfrm>
            <a:prstGeom prst="rect">
              <a:avLst/>
            </a:prstGeom>
          </p:spPr>
        </p:pic>
        <p:pic>
          <p:nvPicPr>
            <p:cNvPr id="30" name="Picture 29">
              <a:extLst>
                <a:ext uri="{C183D7F6-B498-43B3-948B-1728B52AA6E4}">
                  <adec:decorative xmlns:adec="http://schemas.microsoft.com/office/drawing/2017/decorative" val="1"/>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9276875">
              <a:off x="927945" y="4643263"/>
              <a:ext cx="431243" cy="933820"/>
            </a:xfrm>
            <a:prstGeom prst="rect">
              <a:avLst/>
            </a:prstGeom>
          </p:spPr>
        </p:pic>
      </p:grpSp>
      <p:sp>
        <p:nvSpPr>
          <p:cNvPr id="33" name="Date Placeholder 1">
            <a:extLst>
              <a:ext uri="{FF2B5EF4-FFF2-40B4-BE49-F238E27FC236}">
                <a16:creationId xmlns:a16="http://schemas.microsoft.com/office/drawing/2014/main" id="{D9B2CE36-4D93-4DD2-BD9F-4684CD99E754}"/>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34" name="Footer Placeholder 2">
            <a:extLst>
              <a:ext uri="{FF2B5EF4-FFF2-40B4-BE49-F238E27FC236}">
                <a16:creationId xmlns:a16="http://schemas.microsoft.com/office/drawing/2014/main" id="{FD608FA5-293F-42D8-863A-04BB45634E17}"/>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35" name="Slide Number Placeholder 3">
            <a:extLst>
              <a:ext uri="{FF2B5EF4-FFF2-40B4-BE49-F238E27FC236}">
                <a16:creationId xmlns:a16="http://schemas.microsoft.com/office/drawing/2014/main" id="{CB9732FE-7A7E-4517-A6A1-A4DCBAE016C9}"/>
              </a:ext>
            </a:extLst>
          </p:cNvPr>
          <p:cNvSpPr>
            <a:spLocks noGrp="1"/>
          </p:cNvSpPr>
          <p:nvPr>
            <p:ph type="sldNum" sz="quarter" idx="12"/>
          </p:nvPr>
        </p:nvSpPr>
        <p:spPr>
          <a:xfrm>
            <a:off x="0" y="6629400"/>
            <a:ext cx="410402" cy="228600"/>
          </a:xfrm>
        </p:spPr>
        <p:txBody>
          <a:bodyPr/>
          <a:lstStyle/>
          <a:p>
            <a:fld id="{9CD8D479-8942-46E8-A226-A4E01F7A105C}" type="slidenum">
              <a:rPr lang="en-US" smtClean="0"/>
              <a:t>19</a:t>
            </a:fld>
            <a:endParaRPr lang="en-US" dirty="0"/>
          </a:p>
        </p:txBody>
      </p:sp>
    </p:spTree>
    <p:extLst>
      <p:ext uri="{BB962C8B-B14F-4D97-AF65-F5344CB8AC3E}">
        <p14:creationId xmlns:p14="http://schemas.microsoft.com/office/powerpoint/2010/main" val="137515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A map of the Forest Service National Forest System Regions. There are nine regions, numbered 1 through 6, and 8 through 10. ">
            <a:extLst>
              <a:ext uri="{FF2B5EF4-FFF2-40B4-BE49-F238E27FC236}">
                <a16:creationId xmlns:a16="http://schemas.microsoft.com/office/drawing/2014/main" id="{FAEA69C3-2EE4-45EC-9D0A-89CC3084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29784" y="1588025"/>
            <a:ext cx="6180138" cy="401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6595A9D1-6F9E-4559-AFF0-B4523D534888}"/>
              </a:ext>
            </a:extLst>
          </p:cNvPr>
          <p:cNvSpPr txBox="1">
            <a:spLocks noChangeArrowheads="1"/>
          </p:cNvSpPr>
          <p:nvPr/>
        </p:nvSpPr>
        <p:spPr>
          <a:xfrm>
            <a:off x="1115568" y="1924051"/>
            <a:ext cx="3511296" cy="3831290"/>
          </a:xfrm>
          <a:prstGeom prst="rect">
            <a:avLst/>
          </a:prstGeom>
        </p:spPr>
        <p:txBody>
          <a:bodyPr>
            <a:normAutofit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spcBef>
                <a:spcPct val="50000"/>
              </a:spcBef>
              <a:buFont typeface="Arial" panose="020B0604020202020204" pitchFamily="34" charset="0"/>
              <a:buNone/>
              <a:defRPr/>
            </a:pPr>
            <a:r>
              <a:rPr lang="en-US" altLang="en-US" sz="2400" dirty="0"/>
              <a:t>Regions include National Forest Systems and State and Private Forestry</a:t>
            </a:r>
          </a:p>
          <a:p>
            <a:pPr marL="0" indent="0">
              <a:spcBef>
                <a:spcPct val="50000"/>
              </a:spcBef>
              <a:buFont typeface="Arial" panose="020B0604020202020204" pitchFamily="34" charset="0"/>
              <a:buNone/>
              <a:defRPr/>
            </a:pPr>
            <a:r>
              <a:rPr lang="en-US" altLang="en-US" sz="2400" dirty="0"/>
              <a:t>Research Stations</a:t>
            </a:r>
          </a:p>
          <a:p>
            <a:pPr marL="283464" lvl="1" indent="0">
              <a:spcBef>
                <a:spcPct val="50000"/>
              </a:spcBef>
              <a:buFont typeface="Arial" panose="020B0604020202020204" pitchFamily="34" charset="0"/>
              <a:buNone/>
              <a:defRPr/>
            </a:pPr>
            <a:r>
              <a:rPr lang="en-US" altLang="en-US" dirty="0"/>
              <a:t>Pacific NW=R6, 10</a:t>
            </a:r>
          </a:p>
          <a:p>
            <a:pPr marL="283464" lvl="1" indent="0">
              <a:spcBef>
                <a:spcPct val="50000"/>
              </a:spcBef>
              <a:buFont typeface="Arial" panose="020B0604020202020204" pitchFamily="34" charset="0"/>
              <a:buNone/>
              <a:defRPr/>
            </a:pPr>
            <a:r>
              <a:rPr lang="en-US" altLang="en-US" dirty="0"/>
              <a:t>Pacific Southwest=R5</a:t>
            </a:r>
          </a:p>
          <a:p>
            <a:pPr marL="283464" lvl="1" indent="0">
              <a:spcBef>
                <a:spcPct val="50000"/>
              </a:spcBef>
              <a:buFont typeface="Arial" panose="020B0604020202020204" pitchFamily="34" charset="0"/>
              <a:buNone/>
              <a:defRPr/>
            </a:pPr>
            <a:r>
              <a:rPr lang="en-US" altLang="en-US" dirty="0"/>
              <a:t>Northern=R9</a:t>
            </a:r>
          </a:p>
          <a:p>
            <a:pPr marL="283464" lvl="1" indent="0">
              <a:spcBef>
                <a:spcPct val="50000"/>
              </a:spcBef>
              <a:buFont typeface="Arial" panose="020B0604020202020204" pitchFamily="34" charset="0"/>
              <a:buNone/>
              <a:defRPr/>
            </a:pPr>
            <a:r>
              <a:rPr lang="en-US" altLang="en-US" dirty="0"/>
              <a:t>Southern=R8</a:t>
            </a:r>
          </a:p>
          <a:p>
            <a:pPr marL="283464" lvl="1" indent="0">
              <a:spcBef>
                <a:spcPct val="50000"/>
              </a:spcBef>
              <a:buFont typeface="Arial" panose="020B0604020202020204" pitchFamily="34" charset="0"/>
              <a:buNone/>
              <a:defRPr/>
            </a:pPr>
            <a:r>
              <a:rPr lang="en-US" altLang="en-US" dirty="0"/>
              <a:t>Rocky Mountain= R1,2,3,4</a:t>
            </a:r>
          </a:p>
          <a:p>
            <a:pPr marL="54864" indent="0">
              <a:spcBef>
                <a:spcPct val="50000"/>
              </a:spcBef>
              <a:buNone/>
              <a:defRPr/>
            </a:pPr>
            <a:r>
              <a:rPr lang="en-US" altLang="en-US" sz="2400" dirty="0"/>
              <a:t>International Forestry</a:t>
            </a:r>
          </a:p>
        </p:txBody>
      </p:sp>
      <p:sp>
        <p:nvSpPr>
          <p:cNvPr id="9" name="Rectangle 2" descr="Title: Forest Service">
            <a:extLst>
              <a:ext uri="{FF2B5EF4-FFF2-40B4-BE49-F238E27FC236}">
                <a16:creationId xmlns:a16="http://schemas.microsoft.com/office/drawing/2014/main" id="{DFA7CC60-9719-4077-8483-F93421A5E556}"/>
              </a:ext>
            </a:extLst>
          </p:cNvPr>
          <p:cNvSpPr txBox="1">
            <a:spLocks noChangeArrowheads="1"/>
          </p:cNvSpPr>
          <p:nvPr/>
        </p:nvSpPr>
        <p:spPr>
          <a:xfrm>
            <a:off x="1115568" y="1238250"/>
            <a:ext cx="3511296" cy="685800"/>
          </a:xfrm>
          <a:prstGeom prst="rect">
            <a:avLst/>
          </a:prstGeom>
        </p:spPr>
        <p:txBody>
          <a:bodyPr/>
          <a:lstStyle>
            <a:lvl1pPr algn="l" defTabSz="914400" rtl="0" eaLnBrk="1" latinLnBrk="0" hangingPunct="1">
              <a:spcBef>
                <a:spcPct val="0"/>
              </a:spcBef>
              <a:buNone/>
              <a:defRPr sz="3400" kern="1200">
                <a:solidFill>
                  <a:schemeClr val="accent1"/>
                </a:solidFill>
                <a:latin typeface="+mj-lt"/>
                <a:ea typeface="+mj-ea"/>
                <a:cs typeface="+mj-cs"/>
              </a:defRPr>
            </a:lvl1pPr>
          </a:lstStyle>
          <a:p>
            <a:pPr>
              <a:defRPr/>
            </a:pPr>
            <a:r>
              <a:rPr lang="en-US" altLang="en-US" dirty="0"/>
              <a:t>Forest Service </a:t>
            </a:r>
          </a:p>
        </p:txBody>
      </p:sp>
      <p:sp>
        <p:nvSpPr>
          <p:cNvPr id="2" name="Date Placeholder 1">
            <a:extLst>
              <a:ext uri="{FF2B5EF4-FFF2-40B4-BE49-F238E27FC236}">
                <a16:creationId xmlns:a16="http://schemas.microsoft.com/office/drawing/2014/main" id="{0B7B88FE-9CBB-4A9F-A05F-0235E1E326A4}"/>
              </a:ext>
            </a:extLst>
          </p:cNvPr>
          <p:cNvSpPr>
            <a:spLocks noGrp="1"/>
          </p:cNvSpPr>
          <p:nvPr>
            <p:ph type="dt" sz="half" idx="10"/>
          </p:nvPr>
        </p:nvSpPr>
        <p:spPr/>
        <p:txBody>
          <a:bodyPr/>
          <a:lstStyle/>
          <a:p>
            <a:r>
              <a:rPr lang="en-US"/>
              <a:t>October 17, 2019</a:t>
            </a:r>
            <a:endParaRPr lang="en-US" dirty="0"/>
          </a:p>
        </p:txBody>
      </p:sp>
      <p:sp>
        <p:nvSpPr>
          <p:cNvPr id="3" name="Footer Placeholder 2">
            <a:extLst>
              <a:ext uri="{FF2B5EF4-FFF2-40B4-BE49-F238E27FC236}">
                <a16:creationId xmlns:a16="http://schemas.microsoft.com/office/drawing/2014/main" id="{5B08F510-B4FB-481C-90FA-085015D1F73E}"/>
              </a:ext>
            </a:extLst>
          </p:cNvPr>
          <p:cNvSpPr>
            <a:spLocks noGrp="1"/>
          </p:cNvSpPr>
          <p:nvPr>
            <p:ph type="ftr" sz="quarter" idx="11"/>
          </p:nvPr>
        </p:nvSpPr>
        <p:spPr/>
        <p:txBody>
          <a:bodyPr/>
          <a:lstStyle/>
          <a:p>
            <a:r>
              <a:rPr lang="en-US" dirty="0"/>
              <a:t>Engaging with the US Forest Service</a:t>
            </a:r>
          </a:p>
        </p:txBody>
      </p:sp>
      <p:sp>
        <p:nvSpPr>
          <p:cNvPr id="4" name="Slide Number Placeholder 3">
            <a:extLst>
              <a:ext uri="{FF2B5EF4-FFF2-40B4-BE49-F238E27FC236}">
                <a16:creationId xmlns:a16="http://schemas.microsoft.com/office/drawing/2014/main" id="{DB3CF87D-CCE5-4A61-A0DC-824CBDE74C7A}"/>
              </a:ext>
            </a:extLst>
          </p:cNvPr>
          <p:cNvSpPr>
            <a:spLocks noGrp="1"/>
          </p:cNvSpPr>
          <p:nvPr>
            <p:ph type="sldNum" sz="quarter" idx="12"/>
          </p:nvPr>
        </p:nvSpPr>
        <p:spPr/>
        <p:txBody>
          <a:bodyPr/>
          <a:lstStyle/>
          <a:p>
            <a:fld id="{9CD8D479-8942-46E8-A226-A4E01F7A105C}" type="slidenum">
              <a:rPr lang="en-US" smtClean="0"/>
              <a:pPr/>
              <a:t>2</a:t>
            </a:fld>
            <a:endParaRPr lang="en-US" dirty="0"/>
          </a:p>
        </p:txBody>
      </p:sp>
    </p:spTree>
    <p:extLst>
      <p:ext uri="{BB962C8B-B14F-4D97-AF65-F5344CB8AC3E}">
        <p14:creationId xmlns:p14="http://schemas.microsoft.com/office/powerpoint/2010/main" val="39890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9" descr="A group of students snorkeling in a stream.&#10;&#10;Forest Service photo">
            <a:extLst>
              <a:ext uri="{FF2B5EF4-FFF2-40B4-BE49-F238E27FC236}">
                <a16:creationId xmlns:a16="http://schemas.microsoft.com/office/drawing/2014/main" id="{CD71ABCA-6B4D-430B-B471-B182D751BA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386" y="3144838"/>
            <a:ext cx="40417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descr="Cover of the Freshwater Snorkeling Curriculum" hidden="1">
            <a:extLst>
              <a:ext uri="{FF2B5EF4-FFF2-40B4-BE49-F238E27FC236}">
                <a16:creationId xmlns:a16="http://schemas.microsoft.com/office/drawing/2014/main" id="{7CD791FE-0CF3-4210-BF40-A917051E4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907" y="1279930"/>
            <a:ext cx="1828800" cy="2366684"/>
          </a:xfrm>
          <a:prstGeom prst="rect">
            <a:avLst/>
          </a:prstGeom>
        </p:spPr>
      </p:pic>
      <p:pic>
        <p:nvPicPr>
          <p:cNvPr id="8" name="Content Placeholder 10" descr="Freshwater Snorkeling Curriculum cover art">
            <a:extLst>
              <a:ext uri="{FF2B5EF4-FFF2-40B4-BE49-F238E27FC236}">
                <a16:creationId xmlns:a16="http://schemas.microsoft.com/office/drawing/2014/main" id="{28DF895D-047F-4589-8EA1-15BDEEC6A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4972" y="1279930"/>
            <a:ext cx="1828800" cy="2366684"/>
          </a:xfrm>
          <a:prstGeom prst="rect">
            <a:avLst/>
          </a:prstGeom>
        </p:spPr>
      </p:pic>
      <p:pic>
        <p:nvPicPr>
          <p:cNvPr id="35844" name="Picture 7" descr="A picture containing a student standing in a stream looking through an underwater viewer&#10;&#10;Forest Service photo">
            <a:extLst>
              <a:ext uri="{FF2B5EF4-FFF2-40B4-BE49-F238E27FC236}">
                <a16:creationId xmlns:a16="http://schemas.microsoft.com/office/drawing/2014/main" id="{02AC199E-57A6-4865-A98A-70C9C1ED77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7546" y="1059922"/>
            <a:ext cx="210502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DC950F80-5811-4D5A-B60D-1FA6E34545BC}"/>
              </a:ext>
            </a:extLst>
          </p:cNvPr>
          <p:cNvSpPr>
            <a:spLocks noGrp="1"/>
          </p:cNvSpPr>
          <p:nvPr>
            <p:ph sz="half" idx="1"/>
          </p:nvPr>
        </p:nvSpPr>
        <p:spPr>
          <a:xfrm>
            <a:off x="1185768" y="2022808"/>
            <a:ext cx="4610099" cy="3855474"/>
          </a:xfrm>
        </p:spPr>
        <p:txBody>
          <a:bodyPr/>
          <a:lstStyle/>
          <a:p>
            <a:pPr>
              <a:defRPr/>
            </a:pPr>
            <a:r>
              <a:rPr lang="en-US" sz="2800" dirty="0">
                <a:solidFill>
                  <a:schemeClr val="tx1"/>
                </a:solidFill>
                <a:effectLst/>
              </a:rPr>
              <a:t>A way to engage youth in the biodiversity of rivers and streams</a:t>
            </a:r>
          </a:p>
          <a:p>
            <a:pPr>
              <a:defRPr/>
            </a:pPr>
            <a:r>
              <a:rPr lang="en-US" sz="2800" dirty="0">
                <a:solidFill>
                  <a:schemeClr val="tx1"/>
                </a:solidFill>
                <a:effectLst/>
              </a:rPr>
              <a:t>in partnership with our Naturewatch Program. </a:t>
            </a:r>
          </a:p>
          <a:p>
            <a:pPr>
              <a:defRPr/>
            </a:pPr>
            <a:r>
              <a:rPr lang="en-US" sz="2800" dirty="0">
                <a:solidFill>
                  <a:schemeClr val="tx1"/>
                </a:solidFill>
                <a:effectLst/>
              </a:rPr>
              <a:t>Toolkit and curriculum: </a:t>
            </a:r>
            <a:r>
              <a:rPr lang="en-US" sz="2800" dirty="0">
                <a:solidFill>
                  <a:schemeClr val="tx1"/>
                </a:solidFill>
                <a:effectLst/>
                <a:hlinkClick r:id="rId6"/>
              </a:rPr>
              <a:t>https://www.fs.fed.us/naturewatch/fishwatch.php</a:t>
            </a:r>
            <a:endParaRPr lang="en-US" sz="2800" dirty="0">
              <a:solidFill>
                <a:schemeClr val="tx1"/>
              </a:solidFill>
              <a:effectLst/>
            </a:endParaRPr>
          </a:p>
          <a:p>
            <a:pPr>
              <a:defRPr/>
            </a:pPr>
            <a:endParaRPr lang="en-US" dirty="0"/>
          </a:p>
        </p:txBody>
      </p:sp>
      <p:sp>
        <p:nvSpPr>
          <p:cNvPr id="2" name="Title 1">
            <a:extLst>
              <a:ext uri="{FF2B5EF4-FFF2-40B4-BE49-F238E27FC236}">
                <a16:creationId xmlns:a16="http://schemas.microsoft.com/office/drawing/2014/main" id="{A077FECB-CC7D-47F9-9293-AA28B8E1C36A}"/>
              </a:ext>
            </a:extLst>
          </p:cNvPr>
          <p:cNvSpPr>
            <a:spLocks noGrp="1"/>
          </p:cNvSpPr>
          <p:nvPr>
            <p:ph type="title"/>
          </p:nvPr>
        </p:nvSpPr>
        <p:spPr>
          <a:xfrm>
            <a:off x="1186094" y="742614"/>
            <a:ext cx="9371949" cy="1183566"/>
          </a:xfrm>
        </p:spPr>
        <p:txBody>
          <a:bodyPr/>
          <a:lstStyle/>
          <a:p>
            <a:pPr>
              <a:defRPr/>
            </a:pPr>
            <a:r>
              <a:rPr lang="en-US" dirty="0"/>
              <a:t>Freshwater Snorkeling</a:t>
            </a:r>
          </a:p>
        </p:txBody>
      </p:sp>
      <p:sp>
        <p:nvSpPr>
          <p:cNvPr id="9" name="Date Placeholder 1">
            <a:extLst>
              <a:ext uri="{FF2B5EF4-FFF2-40B4-BE49-F238E27FC236}">
                <a16:creationId xmlns:a16="http://schemas.microsoft.com/office/drawing/2014/main" id="{87551568-017E-413D-AACA-A705C970D9E3}"/>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10" name="Footer Placeholder 2">
            <a:extLst>
              <a:ext uri="{FF2B5EF4-FFF2-40B4-BE49-F238E27FC236}">
                <a16:creationId xmlns:a16="http://schemas.microsoft.com/office/drawing/2014/main" id="{CAAB1DBA-0D2A-4D34-97ED-6712F6C7471B}"/>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11" name="Slide Number Placeholder 3">
            <a:extLst>
              <a:ext uri="{FF2B5EF4-FFF2-40B4-BE49-F238E27FC236}">
                <a16:creationId xmlns:a16="http://schemas.microsoft.com/office/drawing/2014/main" id="{258F0B6B-CFE6-4B74-9C6F-D7C699A16738}"/>
              </a:ext>
            </a:extLst>
          </p:cNvPr>
          <p:cNvSpPr>
            <a:spLocks noGrp="1"/>
          </p:cNvSpPr>
          <p:nvPr>
            <p:ph type="sldNum" sz="quarter" idx="12"/>
          </p:nvPr>
        </p:nvSpPr>
        <p:spPr>
          <a:xfrm>
            <a:off x="0" y="6629400"/>
            <a:ext cx="410402" cy="228600"/>
          </a:xfrm>
        </p:spPr>
        <p:txBody>
          <a:bodyPr/>
          <a:lstStyle/>
          <a:p>
            <a:fld id="{9CD8D479-8942-46E8-A226-A4E01F7A105C}" type="slidenum">
              <a:rPr lang="en-US" smtClean="0"/>
              <a:t>20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Box 6">
            <a:extLst>
              <a:ext uri="{FF2B5EF4-FFF2-40B4-BE49-F238E27FC236}">
                <a16:creationId xmlns:a16="http://schemas.microsoft.com/office/drawing/2014/main" id="{CFC91C0D-A078-4019-A9A8-267AF263C359}"/>
              </a:ext>
            </a:extLst>
          </p:cNvPr>
          <p:cNvSpPr txBox="1">
            <a:spLocks noChangeArrowheads="1"/>
          </p:cNvSpPr>
          <p:nvPr/>
        </p:nvSpPr>
        <p:spPr bwMode="auto">
          <a:xfrm>
            <a:off x="3200401" y="6324600"/>
            <a:ext cx="56843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
              </a:spcBef>
              <a:buClr>
                <a:srgbClr val="FFFF66"/>
              </a:buClr>
              <a:buChar char="•"/>
              <a:defRPr sz="2800">
                <a:solidFill>
                  <a:schemeClr val="bg1"/>
                </a:solidFill>
                <a:latin typeface="Verdana" panose="020B0604030504040204" pitchFamily="34" charset="0"/>
                <a:cs typeface="Arial" panose="020B0604020202020204" pitchFamily="34" charset="0"/>
              </a:defRPr>
            </a:lvl1pPr>
            <a:lvl2pPr marL="742950" indent="-285750">
              <a:spcBef>
                <a:spcPct val="20000"/>
              </a:spcBef>
              <a:buClr>
                <a:srgbClr val="FFFF00"/>
              </a:buClr>
              <a:buFont typeface="Times New Roman" panose="02020603050405020304" pitchFamily="18" charset="0"/>
              <a:buChar char="–"/>
              <a:defRPr sz="2800">
                <a:solidFill>
                  <a:schemeClr val="bg1"/>
                </a:solidFill>
                <a:latin typeface="Verdana" panose="020B0604030504040204" pitchFamily="34" charset="0"/>
                <a:cs typeface="Arial" panose="020B0604020202020204" pitchFamily="34" charset="0"/>
              </a:defRPr>
            </a:lvl2pPr>
            <a:lvl3pPr marL="1143000" indent="-228600">
              <a:spcBef>
                <a:spcPct val="20000"/>
              </a:spcBef>
              <a:buClr>
                <a:srgbClr val="0066FF"/>
              </a:buClr>
              <a:buChar char="•"/>
              <a:defRPr sz="2000">
                <a:solidFill>
                  <a:schemeClr val="bg1"/>
                </a:solidFill>
                <a:latin typeface="Garamond" panose="02020404030301010803" pitchFamily="18" charset="0"/>
                <a:cs typeface="Arial" panose="020B0604020202020204" pitchFamily="34" charset="0"/>
              </a:defRPr>
            </a:lvl3pPr>
            <a:lvl4pPr marL="1600200" indent="-228600">
              <a:spcBef>
                <a:spcPct val="20000"/>
              </a:spcBef>
              <a:buClr>
                <a:srgbClr val="0066FF"/>
              </a:buClr>
              <a:buChar char="–"/>
              <a:defRPr sz="2000">
                <a:solidFill>
                  <a:schemeClr val="bg1"/>
                </a:solidFill>
                <a:latin typeface="Garamond" panose="02020404030301010803" pitchFamily="18" charset="0"/>
                <a:cs typeface="Arial" panose="020B0604020202020204" pitchFamily="34" charset="0"/>
              </a:defRPr>
            </a:lvl4pPr>
            <a:lvl5pPr marL="2057400" indent="-228600">
              <a:spcBef>
                <a:spcPct val="20000"/>
              </a:spcBef>
              <a:buClr>
                <a:srgbClr val="0066FF"/>
              </a:buClr>
              <a:buChar char="»"/>
              <a:defRPr>
                <a:solidFill>
                  <a:schemeClr val="bg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rgbClr val="0066FF"/>
              </a:buClr>
              <a:buChar char="»"/>
              <a:defRPr>
                <a:solidFill>
                  <a:schemeClr val="bg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rgbClr val="0066FF"/>
              </a:buClr>
              <a:buChar char="»"/>
              <a:defRPr>
                <a:solidFill>
                  <a:schemeClr val="bg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rgbClr val="0066FF"/>
              </a:buClr>
              <a:buChar char="»"/>
              <a:defRPr>
                <a:solidFill>
                  <a:schemeClr val="bg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rgbClr val="0066FF"/>
              </a:buClr>
              <a:buChar char="»"/>
              <a:defRPr>
                <a:solidFill>
                  <a:schemeClr val="bg1"/>
                </a:solidFill>
                <a:latin typeface="Garamond" panose="02020404030301010803" pitchFamily="18" charset="0"/>
                <a:cs typeface="Arial" panose="020B0604020202020204" pitchFamily="34" charset="0"/>
              </a:defRPr>
            </a:lvl9pPr>
          </a:lstStyle>
          <a:p>
            <a:pPr>
              <a:spcBef>
                <a:spcPct val="0"/>
              </a:spcBef>
              <a:buClrTx/>
              <a:buFontTx/>
              <a:buNone/>
            </a:pPr>
            <a:r>
              <a:rPr lang="en-US" altLang="en-US" sz="2000">
                <a:latin typeface="Garamond" panose="02020404030301010803" pitchFamily="18" charset="0"/>
                <a:hlinkClick r:id="rId3"/>
              </a:rPr>
              <a:t>https://www.fs.fed.us/working-with-us/citizen-science</a:t>
            </a:r>
            <a:endParaRPr lang="en-US" altLang="en-US" sz="2000">
              <a:latin typeface="Garamond" panose="02020404030301010803" pitchFamily="18" charset="0"/>
            </a:endParaRPr>
          </a:p>
        </p:txBody>
      </p:sp>
      <p:pic>
        <p:nvPicPr>
          <p:cNvPr id="37895" name="Picture 9" descr="Two people doing field measurements">
            <a:extLst>
              <a:ext uri="{FF2B5EF4-FFF2-40B4-BE49-F238E27FC236}">
                <a16:creationId xmlns:a16="http://schemas.microsoft.com/office/drawing/2014/main" id="{84336700-18CD-4DDE-B84A-698D8A25A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046" y="3490913"/>
            <a:ext cx="40386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Citizen scientists conducting tree observations">
            <a:extLst>
              <a:ext uri="{FF2B5EF4-FFF2-40B4-BE49-F238E27FC236}">
                <a16:creationId xmlns:a16="http://schemas.microsoft.com/office/drawing/2014/main" id="{51AC8C6F-6C88-4CF9-917E-9E49C5BD7C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000417"/>
            <a:ext cx="40846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Picture of a pica">
            <a:extLst>
              <a:ext uri="{FF2B5EF4-FFF2-40B4-BE49-F238E27FC236}">
                <a16:creationId xmlns:a16="http://schemas.microsoft.com/office/drawing/2014/main" id="{5F19C3F6-48FD-4DC8-805D-B53F33B27B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38" r="24509"/>
          <a:stretch>
            <a:fillRect/>
          </a:stretch>
        </p:blipFill>
        <p:spPr bwMode="auto">
          <a:xfrm>
            <a:off x="5503245" y="3783095"/>
            <a:ext cx="20066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Content Placeholder 5">
            <a:extLst>
              <a:ext uri="{FF2B5EF4-FFF2-40B4-BE49-F238E27FC236}">
                <a16:creationId xmlns:a16="http://schemas.microsoft.com/office/drawing/2014/main" id="{E8F57D5D-6BAD-4FAF-B691-F0E64464FDB1}"/>
              </a:ext>
            </a:extLst>
          </p:cNvPr>
          <p:cNvSpPr>
            <a:spLocks noGrp="1" noChangeArrowheads="1"/>
          </p:cNvSpPr>
          <p:nvPr>
            <p:ph sz="half" idx="1"/>
          </p:nvPr>
        </p:nvSpPr>
        <p:spPr>
          <a:xfrm>
            <a:off x="1017816" y="1556281"/>
            <a:ext cx="4275975" cy="4620682"/>
          </a:xfrm>
        </p:spPr>
        <p:txBody>
          <a:bodyPr>
            <a:normAutofit/>
          </a:bodyPr>
          <a:lstStyle/>
          <a:p>
            <a:r>
              <a:rPr lang="en-US" altLang="en-US" sz="2800" dirty="0"/>
              <a:t>Using sound science to guide our management and decision making </a:t>
            </a:r>
          </a:p>
          <a:p>
            <a:r>
              <a:rPr lang="en-US" altLang="en-US" sz="2800" dirty="0"/>
              <a:t>Connecting our work to the public that we serve</a:t>
            </a:r>
          </a:p>
          <a:p>
            <a:r>
              <a:rPr lang="en-US" altLang="en-US" sz="2800" dirty="0"/>
              <a:t>Grant opportunity due December 3, 2019: </a:t>
            </a:r>
            <a:r>
              <a:rPr lang="en-US" altLang="en-US" sz="2400" dirty="0">
                <a:hlinkClick r:id="rId7"/>
              </a:rPr>
              <a:t>https://www.fs.fed.us/working-with-us/citizen-science/competitive-funding-program</a:t>
            </a:r>
            <a:endParaRPr lang="en-US" altLang="en-US" sz="2800" dirty="0"/>
          </a:p>
        </p:txBody>
      </p:sp>
      <p:sp>
        <p:nvSpPr>
          <p:cNvPr id="2" name="Title 1">
            <a:extLst>
              <a:ext uri="{FF2B5EF4-FFF2-40B4-BE49-F238E27FC236}">
                <a16:creationId xmlns:a16="http://schemas.microsoft.com/office/drawing/2014/main" id="{EE2F20B7-2D9A-4C40-9E42-5BC47678150B}"/>
              </a:ext>
            </a:extLst>
          </p:cNvPr>
          <p:cNvSpPr>
            <a:spLocks noGrp="1"/>
          </p:cNvSpPr>
          <p:nvPr>
            <p:ph type="title"/>
          </p:nvPr>
        </p:nvSpPr>
        <p:spPr>
          <a:xfrm>
            <a:off x="1018142" y="276087"/>
            <a:ext cx="9371949" cy="1183566"/>
          </a:xfrm>
        </p:spPr>
        <p:txBody>
          <a:bodyPr/>
          <a:lstStyle/>
          <a:p>
            <a:pPr>
              <a:defRPr/>
            </a:pPr>
            <a:r>
              <a:rPr lang="en-US" dirty="0"/>
              <a:t>Citizen Science</a:t>
            </a:r>
          </a:p>
        </p:txBody>
      </p:sp>
      <p:sp>
        <p:nvSpPr>
          <p:cNvPr id="8" name="Date Placeholder 1">
            <a:extLst>
              <a:ext uri="{FF2B5EF4-FFF2-40B4-BE49-F238E27FC236}">
                <a16:creationId xmlns:a16="http://schemas.microsoft.com/office/drawing/2014/main" id="{D5808096-9BCF-453E-99D5-758026FD6778}"/>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9" name="Footer Placeholder 2">
            <a:extLst>
              <a:ext uri="{FF2B5EF4-FFF2-40B4-BE49-F238E27FC236}">
                <a16:creationId xmlns:a16="http://schemas.microsoft.com/office/drawing/2014/main" id="{9652038E-ECBC-4EB1-A354-B49844CCC2AC}"/>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10" name="Slide Number Placeholder 3">
            <a:extLst>
              <a:ext uri="{FF2B5EF4-FFF2-40B4-BE49-F238E27FC236}">
                <a16:creationId xmlns:a16="http://schemas.microsoft.com/office/drawing/2014/main" id="{B2A0AAE8-8B4B-47E7-9FFF-DEE55813F4B3}"/>
              </a:ext>
            </a:extLst>
          </p:cNvPr>
          <p:cNvSpPr>
            <a:spLocks noGrp="1"/>
          </p:cNvSpPr>
          <p:nvPr>
            <p:ph type="sldNum" sz="quarter" idx="12"/>
          </p:nvPr>
        </p:nvSpPr>
        <p:spPr>
          <a:xfrm>
            <a:off x="0" y="6629400"/>
            <a:ext cx="410402" cy="228600"/>
          </a:xfrm>
        </p:spPr>
        <p:txBody>
          <a:bodyPr/>
          <a:lstStyle/>
          <a:p>
            <a:fld id="{9CD8D479-8942-46E8-A226-A4E01F7A105C}" type="slidenum">
              <a:rPr lang="en-US" smtClean="0"/>
              <a:t>21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32419" y="1600719"/>
            <a:ext cx="4641950" cy="571822"/>
          </a:xfrm>
        </p:spPr>
        <p:txBody>
          <a:bodyPr>
            <a:noAutofit/>
          </a:bodyPr>
          <a:lstStyle/>
          <a:p>
            <a:r>
              <a:rPr lang="en-US" dirty="0"/>
              <a:t>Partnering </a:t>
            </a:r>
            <a:r>
              <a:rPr lang="en-US" sz="3600" dirty="0"/>
              <a:t>with</a:t>
            </a:r>
            <a:r>
              <a:rPr lang="en-US" dirty="0"/>
              <a:t> States</a:t>
            </a:r>
          </a:p>
        </p:txBody>
      </p:sp>
      <p:pic>
        <p:nvPicPr>
          <p:cNvPr id="2" name="Content Placeholder 1" descr="Photo of a Forest Service employee in a hole dug into the snow as she demonstrates snow safety to a group of youth. Forest Service photo."/>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17631" y="1600719"/>
            <a:ext cx="5769698" cy="3845526"/>
          </a:xfrm>
        </p:spPr>
      </p:pic>
      <p:sp>
        <p:nvSpPr>
          <p:cNvPr id="11" name="Text Placeholder 10"/>
          <p:cNvSpPr>
            <a:spLocks noGrp="1"/>
          </p:cNvSpPr>
          <p:nvPr>
            <p:ph type="body" sz="half" idx="2"/>
          </p:nvPr>
        </p:nvSpPr>
        <p:spPr>
          <a:xfrm>
            <a:off x="6900999" y="2440556"/>
            <a:ext cx="4155622" cy="3005689"/>
          </a:xfrm>
        </p:spPr>
        <p:txBody>
          <a:bodyPr>
            <a:normAutofit fontScale="92500" lnSpcReduction="20000"/>
          </a:bodyPr>
          <a:lstStyle/>
          <a:p>
            <a:pPr>
              <a:spcAft>
                <a:spcPts val="1200"/>
              </a:spcAft>
            </a:pPr>
            <a:r>
              <a:rPr lang="en-US" sz="3000" dirty="0"/>
              <a:t>Utah Learn to Ski &amp; Ride Program</a:t>
            </a:r>
          </a:p>
          <a:p>
            <a:pPr>
              <a:spcAft>
                <a:spcPts val="1200"/>
              </a:spcAft>
            </a:pPr>
            <a:r>
              <a:rPr lang="en-US" sz="3000" dirty="0"/>
              <a:t>Michigan Wheels to Woods</a:t>
            </a:r>
          </a:p>
          <a:p>
            <a:pPr>
              <a:spcAft>
                <a:spcPts val="1200"/>
              </a:spcAft>
            </a:pPr>
            <a:r>
              <a:rPr lang="en-US" sz="3000" dirty="0"/>
              <a:t>Western Governor’s Association Great Outdoors Month partnership</a:t>
            </a:r>
          </a:p>
          <a:p>
            <a:endParaRPr lang="en-US" dirty="0"/>
          </a:p>
        </p:txBody>
      </p:sp>
      <p:sp>
        <p:nvSpPr>
          <p:cNvPr id="5" name="Date Placeholder 1">
            <a:extLst>
              <a:ext uri="{FF2B5EF4-FFF2-40B4-BE49-F238E27FC236}">
                <a16:creationId xmlns:a16="http://schemas.microsoft.com/office/drawing/2014/main" id="{DF1C7A7E-5FAF-4037-98E3-A71A8DB86219}"/>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6" name="Footer Placeholder 2">
            <a:extLst>
              <a:ext uri="{FF2B5EF4-FFF2-40B4-BE49-F238E27FC236}">
                <a16:creationId xmlns:a16="http://schemas.microsoft.com/office/drawing/2014/main" id="{E36D4C37-4191-4BD1-86E9-E089DAB84F25}"/>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7" name="Slide Number Placeholder 3">
            <a:extLst>
              <a:ext uri="{FF2B5EF4-FFF2-40B4-BE49-F238E27FC236}">
                <a16:creationId xmlns:a16="http://schemas.microsoft.com/office/drawing/2014/main" id="{AEA1C104-6483-41D5-81D1-88070239830C}"/>
              </a:ext>
            </a:extLst>
          </p:cNvPr>
          <p:cNvSpPr>
            <a:spLocks noGrp="1"/>
          </p:cNvSpPr>
          <p:nvPr>
            <p:ph type="sldNum" sz="quarter" idx="12"/>
          </p:nvPr>
        </p:nvSpPr>
        <p:spPr>
          <a:xfrm>
            <a:off x="0" y="6629400"/>
            <a:ext cx="410402" cy="228600"/>
          </a:xfrm>
        </p:spPr>
        <p:txBody>
          <a:bodyPr/>
          <a:lstStyle/>
          <a:p>
            <a:fld id="{9CD8D479-8942-46E8-A226-A4E01F7A105C}" type="slidenum">
              <a:rPr lang="en-US" smtClean="0"/>
              <a:t>22</a:t>
            </a:fld>
            <a:endParaRPr lang="en-US" dirty="0"/>
          </a:p>
        </p:txBody>
      </p:sp>
    </p:spTree>
    <p:extLst>
      <p:ext uri="{BB962C8B-B14F-4D97-AF65-F5344CB8AC3E}">
        <p14:creationId xmlns:p14="http://schemas.microsoft.com/office/powerpoint/2010/main" val="52184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DC0B6C-581B-4CCC-A001-4FE85B1DB9DA}"/>
              </a:ext>
            </a:extLst>
          </p:cNvPr>
          <p:cNvSpPr>
            <a:spLocks noGrp="1"/>
          </p:cNvSpPr>
          <p:nvPr>
            <p:ph type="dt" sz="half" idx="10"/>
          </p:nvPr>
        </p:nvSpPr>
        <p:spPr/>
        <p:txBody>
          <a:bodyPr/>
          <a:lstStyle/>
          <a:p>
            <a:r>
              <a:rPr lang="en-US"/>
              <a:t>October 17, 2019</a:t>
            </a:r>
            <a:endParaRPr lang="en-US" dirty="0"/>
          </a:p>
        </p:txBody>
      </p:sp>
      <p:sp>
        <p:nvSpPr>
          <p:cNvPr id="3" name="Footer Placeholder 2">
            <a:extLst>
              <a:ext uri="{FF2B5EF4-FFF2-40B4-BE49-F238E27FC236}">
                <a16:creationId xmlns:a16="http://schemas.microsoft.com/office/drawing/2014/main" id="{53F0DBE9-4BE3-4260-9E6D-D6120AF31523}"/>
              </a:ext>
            </a:extLst>
          </p:cNvPr>
          <p:cNvSpPr>
            <a:spLocks noGrp="1"/>
          </p:cNvSpPr>
          <p:nvPr>
            <p:ph type="ftr" sz="quarter" idx="11"/>
          </p:nvPr>
        </p:nvSpPr>
        <p:spPr/>
        <p:txBody>
          <a:bodyPr/>
          <a:lstStyle/>
          <a:p>
            <a:r>
              <a:rPr lang="en-US" dirty="0"/>
              <a:t>Engaging with the US Forest Service</a:t>
            </a:r>
          </a:p>
        </p:txBody>
      </p:sp>
      <p:sp>
        <p:nvSpPr>
          <p:cNvPr id="4" name="Slide Number Placeholder 3">
            <a:extLst>
              <a:ext uri="{FF2B5EF4-FFF2-40B4-BE49-F238E27FC236}">
                <a16:creationId xmlns:a16="http://schemas.microsoft.com/office/drawing/2014/main" id="{4DB35C60-53F9-4BDB-B0A0-C9A43B023A17}"/>
              </a:ext>
            </a:extLst>
          </p:cNvPr>
          <p:cNvSpPr>
            <a:spLocks noGrp="1"/>
          </p:cNvSpPr>
          <p:nvPr>
            <p:ph type="sldNum" sz="quarter" idx="12"/>
          </p:nvPr>
        </p:nvSpPr>
        <p:spPr/>
        <p:txBody>
          <a:bodyPr/>
          <a:lstStyle/>
          <a:p>
            <a:fld id="{9CD8D479-8942-46E8-A226-A4E01F7A105C}" type="slidenum">
              <a:rPr lang="en-US" smtClean="0"/>
              <a:t>23</a:t>
            </a:fld>
            <a:endParaRPr lang="en-US" dirty="0"/>
          </a:p>
        </p:txBody>
      </p:sp>
      <p:pic>
        <p:nvPicPr>
          <p:cNvPr id="6" name="Picture 5" descr="Parks and People logo">
            <a:extLst>
              <a:ext uri="{FF2B5EF4-FFF2-40B4-BE49-F238E27FC236}">
                <a16:creationId xmlns:a16="http://schemas.microsoft.com/office/drawing/2014/main" id="{61F81AF9-21EB-4993-898F-A116403E0103}"/>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631" y="1706525"/>
            <a:ext cx="2743200" cy="1666875"/>
          </a:xfrm>
          <a:prstGeom prst="rect">
            <a:avLst/>
          </a:prstGeom>
        </p:spPr>
      </p:pic>
      <p:pic>
        <p:nvPicPr>
          <p:cNvPr id="8" name="Picture 7" descr="Bay backpack logo">
            <a:extLst>
              <a:ext uri="{FF2B5EF4-FFF2-40B4-BE49-F238E27FC236}">
                <a16:creationId xmlns:a16="http://schemas.microsoft.com/office/drawing/2014/main" id="{0C884D2B-3F03-46F3-B946-2DD2308A8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74" y="4771977"/>
            <a:ext cx="2286000" cy="495300"/>
          </a:xfrm>
          <a:prstGeom prst="rect">
            <a:avLst/>
          </a:prstGeom>
        </p:spPr>
      </p:pic>
      <p:pic>
        <p:nvPicPr>
          <p:cNvPr id="10" name="Picture 9" descr="NEEF logo">
            <a:extLst>
              <a:ext uri="{FF2B5EF4-FFF2-40B4-BE49-F238E27FC236}">
                <a16:creationId xmlns:a16="http://schemas.microsoft.com/office/drawing/2014/main" id="{35230BFC-D0CD-40F6-8E76-32A76B93B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74" y="2462973"/>
            <a:ext cx="1828800" cy="686601"/>
          </a:xfrm>
          <a:prstGeom prst="rect">
            <a:avLst/>
          </a:prstGeom>
        </p:spPr>
      </p:pic>
      <p:pic>
        <p:nvPicPr>
          <p:cNvPr id="12" name="Picture 11" descr="Globe Program logo">
            <a:extLst>
              <a:ext uri="{FF2B5EF4-FFF2-40B4-BE49-F238E27FC236}">
                <a16:creationId xmlns:a16="http://schemas.microsoft.com/office/drawing/2014/main" id="{F6FBA797-4F33-457F-B7A7-740F800CF900}"/>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58674" y="3988480"/>
            <a:ext cx="3752850" cy="657225"/>
          </a:xfrm>
          <a:prstGeom prst="rect">
            <a:avLst/>
          </a:prstGeom>
        </p:spPr>
      </p:pic>
      <p:pic>
        <p:nvPicPr>
          <p:cNvPr id="14" name="Picture 13" descr="National Park Foundation logo">
            <a:extLst>
              <a:ext uri="{FF2B5EF4-FFF2-40B4-BE49-F238E27FC236}">
                <a16:creationId xmlns:a16="http://schemas.microsoft.com/office/drawing/2014/main" id="{88CA7D1C-FD44-4A86-9D2E-3D4C52BA03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4700" y="3967559"/>
            <a:ext cx="914400" cy="914400"/>
          </a:xfrm>
          <a:prstGeom prst="rect">
            <a:avLst/>
          </a:prstGeom>
        </p:spPr>
      </p:pic>
      <p:pic>
        <p:nvPicPr>
          <p:cNvPr id="18" name="Picture 17" descr="OAK logo">
            <a:extLst>
              <a:ext uri="{FF2B5EF4-FFF2-40B4-BE49-F238E27FC236}">
                <a16:creationId xmlns:a16="http://schemas.microsoft.com/office/drawing/2014/main" id="{9587AA07-A924-426B-A88C-012460FF7792}"/>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80625" y="787544"/>
            <a:ext cx="1371600" cy="1356825"/>
          </a:xfrm>
          <a:prstGeom prst="rect">
            <a:avLst/>
          </a:prstGeom>
        </p:spPr>
      </p:pic>
      <p:pic>
        <p:nvPicPr>
          <p:cNvPr id="20" name="Picture 19" descr="Cradle of Forestry logo">
            <a:extLst>
              <a:ext uri="{FF2B5EF4-FFF2-40B4-BE49-F238E27FC236}">
                <a16:creationId xmlns:a16="http://schemas.microsoft.com/office/drawing/2014/main" id="{31AC437E-A273-4754-AC38-6AB2BBEB7F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4757" y="922461"/>
            <a:ext cx="1371600" cy="904875"/>
          </a:xfrm>
          <a:prstGeom prst="rect">
            <a:avLst/>
          </a:prstGeom>
        </p:spPr>
      </p:pic>
      <p:pic>
        <p:nvPicPr>
          <p:cNvPr id="22" name="Picture 21" descr="Army Corps of Engineers logo">
            <a:extLst>
              <a:ext uri="{FF2B5EF4-FFF2-40B4-BE49-F238E27FC236}">
                <a16:creationId xmlns:a16="http://schemas.microsoft.com/office/drawing/2014/main" id="{77E4B688-9963-451B-8AC5-06C9E5FEE2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674" y="1064124"/>
            <a:ext cx="954061" cy="731520"/>
          </a:xfrm>
          <a:prstGeom prst="rect">
            <a:avLst/>
          </a:prstGeom>
        </p:spPr>
      </p:pic>
      <p:pic>
        <p:nvPicPr>
          <p:cNvPr id="24" name="Picture 23" descr="Bureau of Land Management logo">
            <a:extLst>
              <a:ext uri="{FF2B5EF4-FFF2-40B4-BE49-F238E27FC236}">
                <a16:creationId xmlns:a16="http://schemas.microsoft.com/office/drawing/2014/main" id="{29071984-51AC-4B16-9172-1976C2119A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1812" y="1069756"/>
            <a:ext cx="685800" cy="600760"/>
          </a:xfrm>
          <a:prstGeom prst="rect">
            <a:avLst/>
          </a:prstGeom>
        </p:spPr>
      </p:pic>
      <p:pic>
        <p:nvPicPr>
          <p:cNvPr id="26" name="Picture 25" descr="Bureau of Reclamation logo">
            <a:extLst>
              <a:ext uri="{FF2B5EF4-FFF2-40B4-BE49-F238E27FC236}">
                <a16:creationId xmlns:a16="http://schemas.microsoft.com/office/drawing/2014/main" id="{D5AD9C7C-2940-40CC-81A8-332EA39D5A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8674" y="1946773"/>
            <a:ext cx="914400" cy="411568"/>
          </a:xfrm>
          <a:prstGeom prst="rect">
            <a:avLst/>
          </a:prstGeom>
        </p:spPr>
      </p:pic>
      <p:pic>
        <p:nvPicPr>
          <p:cNvPr id="28" name="Picture 27" descr="Department of the Interior logo">
            <a:extLst>
              <a:ext uri="{FF2B5EF4-FFF2-40B4-BE49-F238E27FC236}">
                <a16:creationId xmlns:a16="http://schemas.microsoft.com/office/drawing/2014/main" id="{C7EAF1E8-29E9-4348-8407-1A27C36CD4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5272" y="1038469"/>
            <a:ext cx="685800" cy="685800"/>
          </a:xfrm>
          <a:prstGeom prst="rect">
            <a:avLst/>
          </a:prstGeom>
        </p:spPr>
      </p:pic>
      <p:pic>
        <p:nvPicPr>
          <p:cNvPr id="30" name="Picture 29" descr="US Fish and Wildlife Service logo">
            <a:extLst>
              <a:ext uri="{FF2B5EF4-FFF2-40B4-BE49-F238E27FC236}">
                <a16:creationId xmlns:a16="http://schemas.microsoft.com/office/drawing/2014/main" id="{9ED250AC-85D5-4A07-82C3-CE517B798C1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6517" y="1064124"/>
            <a:ext cx="685800" cy="819681"/>
          </a:xfrm>
          <a:prstGeom prst="rect">
            <a:avLst/>
          </a:prstGeom>
        </p:spPr>
      </p:pic>
      <p:pic>
        <p:nvPicPr>
          <p:cNvPr id="34" name="Picture 33" descr="National Park Service logo">
            <a:extLst>
              <a:ext uri="{FF2B5EF4-FFF2-40B4-BE49-F238E27FC236}">
                <a16:creationId xmlns:a16="http://schemas.microsoft.com/office/drawing/2014/main" id="{81265B1B-E148-403D-A688-1C18C61F811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41302" y="1038900"/>
            <a:ext cx="685800" cy="892352"/>
          </a:xfrm>
          <a:prstGeom prst="rect">
            <a:avLst/>
          </a:prstGeom>
        </p:spPr>
      </p:pic>
      <p:pic>
        <p:nvPicPr>
          <p:cNvPr id="36" name="Picture 35" descr="NOAA logo">
            <a:extLst>
              <a:ext uri="{FF2B5EF4-FFF2-40B4-BE49-F238E27FC236}">
                <a16:creationId xmlns:a16="http://schemas.microsoft.com/office/drawing/2014/main" id="{B2F0A953-08CB-427E-8A85-324A41F719A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39243" y="1032689"/>
            <a:ext cx="685800" cy="685800"/>
          </a:xfrm>
          <a:prstGeom prst="rect">
            <a:avLst/>
          </a:prstGeom>
        </p:spPr>
      </p:pic>
      <p:pic>
        <p:nvPicPr>
          <p:cNvPr id="38" name="Picture 37" descr="21st CSC logo">
            <a:extLst>
              <a:ext uri="{FF2B5EF4-FFF2-40B4-BE49-F238E27FC236}">
                <a16:creationId xmlns:a16="http://schemas.microsoft.com/office/drawing/2014/main" id="{D28B1DEC-13C9-4495-8329-C37AC16B63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68369" y="5656082"/>
            <a:ext cx="2194560" cy="769407"/>
          </a:xfrm>
          <a:prstGeom prst="rect">
            <a:avLst/>
          </a:prstGeom>
        </p:spPr>
      </p:pic>
      <p:pic>
        <p:nvPicPr>
          <p:cNvPr id="42" name="Picture 41" descr="Conservation Trust for North Carolina logo">
            <a:extLst>
              <a:ext uri="{FF2B5EF4-FFF2-40B4-BE49-F238E27FC236}">
                <a16:creationId xmlns:a16="http://schemas.microsoft.com/office/drawing/2014/main" id="{01863C18-803C-4208-99F2-74E83D6742D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89809" y="5634866"/>
            <a:ext cx="2560320" cy="853440"/>
          </a:xfrm>
          <a:prstGeom prst="rect">
            <a:avLst/>
          </a:prstGeom>
        </p:spPr>
      </p:pic>
      <p:pic>
        <p:nvPicPr>
          <p:cNvPr id="44" name="Picture 43" descr="Hispanic Access Foundation logo">
            <a:extLst>
              <a:ext uri="{FF2B5EF4-FFF2-40B4-BE49-F238E27FC236}">
                <a16:creationId xmlns:a16="http://schemas.microsoft.com/office/drawing/2014/main" id="{6421C41E-D865-464D-9B63-33DE7148081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77388" y="5577881"/>
            <a:ext cx="2286000" cy="967412"/>
          </a:xfrm>
          <a:prstGeom prst="rect">
            <a:avLst/>
          </a:prstGeom>
        </p:spPr>
      </p:pic>
      <p:pic>
        <p:nvPicPr>
          <p:cNvPr id="46" name="Picture 45" descr="Job Corps logo">
            <a:extLst>
              <a:ext uri="{FF2B5EF4-FFF2-40B4-BE49-F238E27FC236}">
                <a16:creationId xmlns:a16="http://schemas.microsoft.com/office/drawing/2014/main" id="{43A0C3A8-7C42-446F-ACCA-F2E9635A547B}"/>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32093" y="4317092"/>
            <a:ext cx="1280160" cy="1280160"/>
          </a:xfrm>
          <a:prstGeom prst="rect">
            <a:avLst/>
          </a:prstGeom>
        </p:spPr>
      </p:pic>
      <p:pic>
        <p:nvPicPr>
          <p:cNvPr id="48" name="Picture 47" descr="Mobilize Green logo">
            <a:extLst>
              <a:ext uri="{FF2B5EF4-FFF2-40B4-BE49-F238E27FC236}">
                <a16:creationId xmlns:a16="http://schemas.microsoft.com/office/drawing/2014/main" id="{AD828491-2F6D-4C78-9721-CB0F3BFD492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8674" y="3254207"/>
            <a:ext cx="2468880" cy="602304"/>
          </a:xfrm>
          <a:prstGeom prst="rect">
            <a:avLst/>
          </a:prstGeom>
        </p:spPr>
      </p:pic>
      <p:pic>
        <p:nvPicPr>
          <p:cNvPr id="50" name="Picture 49" descr="Northwest Youth Corps logo">
            <a:extLst>
              <a:ext uri="{FF2B5EF4-FFF2-40B4-BE49-F238E27FC236}">
                <a16:creationId xmlns:a16="http://schemas.microsoft.com/office/drawing/2014/main" id="{5F1FF99D-D7FE-447E-9345-0B7D8FA1C47B}"/>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36713" y="4256006"/>
            <a:ext cx="1371600" cy="1371600"/>
          </a:xfrm>
          <a:prstGeom prst="rect">
            <a:avLst/>
          </a:prstGeom>
        </p:spPr>
      </p:pic>
      <p:pic>
        <p:nvPicPr>
          <p:cNvPr id="52" name="Picture 51" descr="Project Learning Tree logo">
            <a:extLst>
              <a:ext uri="{FF2B5EF4-FFF2-40B4-BE49-F238E27FC236}">
                <a16:creationId xmlns:a16="http://schemas.microsoft.com/office/drawing/2014/main" id="{577D92E4-0751-48C2-AD31-2CA5DB51EDA3}"/>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9493" y="1726407"/>
            <a:ext cx="1914965" cy="1645920"/>
          </a:xfrm>
          <a:prstGeom prst="rect">
            <a:avLst/>
          </a:prstGeom>
        </p:spPr>
      </p:pic>
      <p:pic>
        <p:nvPicPr>
          <p:cNvPr id="54" name="Picture 53" descr="Southern Appalachian Wilderness Stewards logo">
            <a:extLst>
              <a:ext uri="{FF2B5EF4-FFF2-40B4-BE49-F238E27FC236}">
                <a16:creationId xmlns:a16="http://schemas.microsoft.com/office/drawing/2014/main" id="{7B2F872A-0A10-46C5-AF81-391B0A3A11A7}"/>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3749" y="5053889"/>
            <a:ext cx="1371600" cy="1371600"/>
          </a:xfrm>
          <a:prstGeom prst="rect">
            <a:avLst/>
          </a:prstGeom>
        </p:spPr>
      </p:pic>
      <p:pic>
        <p:nvPicPr>
          <p:cNvPr id="56" name="Picture 55" descr="Salish Kootenai College logo">
            <a:extLst>
              <a:ext uri="{FF2B5EF4-FFF2-40B4-BE49-F238E27FC236}">
                <a16:creationId xmlns:a16="http://schemas.microsoft.com/office/drawing/2014/main" id="{F9B50E9C-C8BE-4B88-9B00-42FB483659B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049602" y="1054208"/>
            <a:ext cx="685800" cy="685800"/>
          </a:xfrm>
          <a:prstGeom prst="rect">
            <a:avLst/>
          </a:prstGeom>
        </p:spPr>
      </p:pic>
      <p:pic>
        <p:nvPicPr>
          <p:cNvPr id="58" name="Picture 57" descr="The Corps Network logo">
            <a:extLst>
              <a:ext uri="{FF2B5EF4-FFF2-40B4-BE49-F238E27FC236}">
                <a16:creationId xmlns:a16="http://schemas.microsoft.com/office/drawing/2014/main" id="{742EB373-A33B-4C96-9936-430717DDCEA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62929" y="3267702"/>
            <a:ext cx="2286000" cy="837992"/>
          </a:xfrm>
          <a:prstGeom prst="rect">
            <a:avLst/>
          </a:prstGeom>
        </p:spPr>
      </p:pic>
      <p:pic>
        <p:nvPicPr>
          <p:cNvPr id="60" name="Picture 59" descr="Greening Youth Foundation logo">
            <a:extLst>
              <a:ext uri="{FF2B5EF4-FFF2-40B4-BE49-F238E27FC236}">
                <a16:creationId xmlns:a16="http://schemas.microsoft.com/office/drawing/2014/main" id="{7EDFDD55-6C50-4B53-B57F-5CF17994F0A4}"/>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035" y="4881959"/>
            <a:ext cx="2609850" cy="1752600"/>
          </a:xfrm>
          <a:prstGeom prst="rect">
            <a:avLst/>
          </a:prstGeom>
        </p:spPr>
      </p:pic>
      <p:pic>
        <p:nvPicPr>
          <p:cNvPr id="7" name="Picture 6" descr="Ad Council logo">
            <a:extLst>
              <a:ext uri="{FF2B5EF4-FFF2-40B4-BE49-F238E27FC236}">
                <a16:creationId xmlns:a16="http://schemas.microsoft.com/office/drawing/2014/main" id="{C0F8DC5E-5ABF-495D-A11D-029010DEA4A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08187" y="2914099"/>
            <a:ext cx="914400" cy="914400"/>
          </a:xfrm>
          <a:prstGeom prst="rect">
            <a:avLst/>
          </a:prstGeom>
        </p:spPr>
      </p:pic>
      <p:pic>
        <p:nvPicPr>
          <p:cNvPr id="11" name="Picture 10" descr="Corazon Latino logo">
            <a:extLst>
              <a:ext uri="{FF2B5EF4-FFF2-40B4-BE49-F238E27FC236}">
                <a16:creationId xmlns:a16="http://schemas.microsoft.com/office/drawing/2014/main" id="{833C7E9C-F461-494A-B590-5CB8F144C680}"/>
              </a:ext>
            </a:extLst>
          </p:cNvPr>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1562" y="695639"/>
            <a:ext cx="1920240" cy="1483481"/>
          </a:xfrm>
          <a:prstGeom prst="rect">
            <a:avLst/>
          </a:prstGeom>
        </p:spPr>
      </p:pic>
      <p:pic>
        <p:nvPicPr>
          <p:cNvPr id="15" name="Picture 14" descr="Department of Education logo">
            <a:extLst>
              <a:ext uri="{FF2B5EF4-FFF2-40B4-BE49-F238E27FC236}">
                <a16:creationId xmlns:a16="http://schemas.microsoft.com/office/drawing/2014/main" id="{5BE1FBA5-FB8C-4DFC-AA78-D532D97F0A4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62437" y="1058081"/>
            <a:ext cx="685800" cy="685800"/>
          </a:xfrm>
          <a:prstGeom prst="rect">
            <a:avLst/>
          </a:prstGeom>
        </p:spPr>
      </p:pic>
      <p:pic>
        <p:nvPicPr>
          <p:cNvPr id="19" name="Picture 18" descr="National Association of State Foresters logo">
            <a:extLst>
              <a:ext uri="{FF2B5EF4-FFF2-40B4-BE49-F238E27FC236}">
                <a16:creationId xmlns:a16="http://schemas.microsoft.com/office/drawing/2014/main" id="{7E8D3463-02E9-4945-8B6D-F0CBDB9783C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687000" y="1043471"/>
            <a:ext cx="685800" cy="685800"/>
          </a:xfrm>
          <a:prstGeom prst="rect">
            <a:avLst/>
          </a:prstGeom>
        </p:spPr>
      </p:pic>
      <p:pic>
        <p:nvPicPr>
          <p:cNvPr id="23" name="Picture 22" descr="National Park Trust logo">
            <a:extLst>
              <a:ext uri="{FF2B5EF4-FFF2-40B4-BE49-F238E27FC236}">
                <a16:creationId xmlns:a16="http://schemas.microsoft.com/office/drawing/2014/main" id="{2C06D647-396F-4C55-A5F9-BCB747FA798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42722" y="2610224"/>
            <a:ext cx="685800" cy="1287966"/>
          </a:xfrm>
          <a:prstGeom prst="rect">
            <a:avLst/>
          </a:prstGeom>
        </p:spPr>
      </p:pic>
      <p:pic>
        <p:nvPicPr>
          <p:cNvPr id="27" name="Picture 26" descr="PBS Kids logo">
            <a:extLst>
              <a:ext uri="{FF2B5EF4-FFF2-40B4-BE49-F238E27FC236}">
                <a16:creationId xmlns:a16="http://schemas.microsoft.com/office/drawing/2014/main" id="{5181B898-23EB-4F42-829D-512CF4CA8CC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149899" y="3464877"/>
            <a:ext cx="914400" cy="914400"/>
          </a:xfrm>
          <a:prstGeom prst="rect">
            <a:avLst/>
          </a:prstGeom>
        </p:spPr>
      </p:pic>
      <p:pic>
        <p:nvPicPr>
          <p:cNvPr id="31" name="Picture 30" descr="Sustainable Forestry Initiative logo">
            <a:extLst>
              <a:ext uri="{FF2B5EF4-FFF2-40B4-BE49-F238E27FC236}">
                <a16:creationId xmlns:a16="http://schemas.microsoft.com/office/drawing/2014/main" id="{ECDDB086-247F-4FF1-8561-EB86093E7945}"/>
              </a:ext>
            </a:extLst>
          </p:cNvPr>
          <p:cNvPicPr>
            <a:picLocks noChangeAspect="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27" y="4368089"/>
            <a:ext cx="1371600" cy="1371600"/>
          </a:xfrm>
          <a:prstGeom prst="rect">
            <a:avLst/>
          </a:prstGeom>
        </p:spPr>
      </p:pic>
      <p:pic>
        <p:nvPicPr>
          <p:cNvPr id="33" name="Picture 32" descr="Prince William Network logo">
            <a:extLst>
              <a:ext uri="{FF2B5EF4-FFF2-40B4-BE49-F238E27FC236}">
                <a16:creationId xmlns:a16="http://schemas.microsoft.com/office/drawing/2014/main" id="{1C3B4D30-8B5A-4686-9762-9B320A7E76DF}"/>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534757" y="1944002"/>
            <a:ext cx="1371600" cy="833438"/>
          </a:xfrm>
          <a:prstGeom prst="rect">
            <a:avLst/>
          </a:prstGeom>
        </p:spPr>
      </p:pic>
      <p:pic>
        <p:nvPicPr>
          <p:cNvPr id="37" name="Picture 36" descr="NAAEE logo">
            <a:extLst>
              <a:ext uri="{FF2B5EF4-FFF2-40B4-BE49-F238E27FC236}">
                <a16:creationId xmlns:a16="http://schemas.microsoft.com/office/drawing/2014/main" id="{B1692E37-54B2-4C5C-8068-EF590A32672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347779" y="2037666"/>
            <a:ext cx="2821769" cy="914400"/>
          </a:xfrm>
          <a:prstGeom prst="rect">
            <a:avLst/>
          </a:prstGeom>
        </p:spPr>
      </p:pic>
      <p:pic>
        <p:nvPicPr>
          <p:cNvPr id="40" name="Picture 39" descr="Health and Human Services logo">
            <a:extLst>
              <a:ext uri="{FF2B5EF4-FFF2-40B4-BE49-F238E27FC236}">
                <a16:creationId xmlns:a16="http://schemas.microsoft.com/office/drawing/2014/main" id="{E6F21F4F-5433-4B3E-AD83-52F785CD3FF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224305" y="4552113"/>
            <a:ext cx="914400" cy="914400"/>
          </a:xfrm>
          <a:prstGeom prst="rect">
            <a:avLst/>
          </a:prstGeom>
        </p:spPr>
      </p:pic>
      <p:pic>
        <p:nvPicPr>
          <p:cNvPr id="43" name="Picture 42" descr="National Garden Club logo">
            <a:extLst>
              <a:ext uri="{FF2B5EF4-FFF2-40B4-BE49-F238E27FC236}">
                <a16:creationId xmlns:a16="http://schemas.microsoft.com/office/drawing/2014/main" id="{E6D0CAD2-2D8D-46AB-B9FF-B6015704F0AB}"/>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207067" y="2125615"/>
            <a:ext cx="914400" cy="914400"/>
          </a:xfrm>
          <a:prstGeom prst="rect">
            <a:avLst/>
          </a:prstGeom>
        </p:spPr>
      </p:pic>
      <p:pic>
        <p:nvPicPr>
          <p:cNvPr id="47" name="Picture 46" descr="National Fish and Wildlife Foundation logo">
            <a:extLst>
              <a:ext uri="{FF2B5EF4-FFF2-40B4-BE49-F238E27FC236}">
                <a16:creationId xmlns:a16="http://schemas.microsoft.com/office/drawing/2014/main" id="{6D03BBDE-F448-427F-B964-510BAA36F16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399782" y="4370803"/>
            <a:ext cx="1188720" cy="1142005"/>
          </a:xfrm>
          <a:prstGeom prst="rect">
            <a:avLst/>
          </a:prstGeom>
        </p:spPr>
      </p:pic>
      <p:pic>
        <p:nvPicPr>
          <p:cNvPr id="51" name="Picture 50" descr="Leave no trace logo">
            <a:extLst>
              <a:ext uri="{FF2B5EF4-FFF2-40B4-BE49-F238E27FC236}">
                <a16:creationId xmlns:a16="http://schemas.microsoft.com/office/drawing/2014/main" id="{4300B6E9-1C33-4CC7-9377-86DB68B2879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833635" y="4508404"/>
            <a:ext cx="1463040" cy="866802"/>
          </a:xfrm>
          <a:prstGeom prst="rect">
            <a:avLst/>
          </a:prstGeom>
        </p:spPr>
      </p:pic>
      <p:pic>
        <p:nvPicPr>
          <p:cNvPr id="55" name="Picture 54" descr="National Forest Foundation logo">
            <a:extLst>
              <a:ext uri="{FF2B5EF4-FFF2-40B4-BE49-F238E27FC236}">
                <a16:creationId xmlns:a16="http://schemas.microsoft.com/office/drawing/2014/main" id="{3201511F-E24F-45AE-8D71-4159F5ADE611}"/>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330070" y="3176517"/>
            <a:ext cx="2926080" cy="969835"/>
          </a:xfrm>
          <a:prstGeom prst="rect">
            <a:avLst/>
          </a:prstGeom>
        </p:spPr>
      </p:pic>
    </p:spTree>
    <p:extLst>
      <p:ext uri="{BB962C8B-B14F-4D97-AF65-F5344CB8AC3E}">
        <p14:creationId xmlns:p14="http://schemas.microsoft.com/office/powerpoint/2010/main" val="22113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41C4C-1FC5-4EC5-888B-7DE8A9C338BC}"/>
              </a:ext>
            </a:extLst>
          </p:cNvPr>
          <p:cNvSpPr>
            <a:spLocks noGrp="1"/>
          </p:cNvSpPr>
          <p:nvPr>
            <p:ph type="title"/>
          </p:nvPr>
        </p:nvSpPr>
        <p:spPr>
          <a:xfrm>
            <a:off x="1469173" y="880773"/>
            <a:ext cx="9371949" cy="1183566"/>
          </a:xfrm>
        </p:spPr>
        <p:txBody>
          <a:bodyPr/>
          <a:lstStyle/>
          <a:p>
            <a:pPr algn="ctr"/>
            <a:r>
              <a:rPr lang="en-US" dirty="0"/>
              <a:t>Contacts</a:t>
            </a:r>
          </a:p>
        </p:txBody>
      </p:sp>
      <p:sp>
        <p:nvSpPr>
          <p:cNvPr id="6" name="Content Placeholder 5">
            <a:extLst>
              <a:ext uri="{FF2B5EF4-FFF2-40B4-BE49-F238E27FC236}">
                <a16:creationId xmlns:a16="http://schemas.microsoft.com/office/drawing/2014/main" id="{1FC340EA-6CFD-48AA-9E23-32BEAA86F299}"/>
              </a:ext>
            </a:extLst>
          </p:cNvPr>
          <p:cNvSpPr>
            <a:spLocks noGrp="1"/>
          </p:cNvSpPr>
          <p:nvPr>
            <p:ph sz="half" idx="1"/>
          </p:nvPr>
        </p:nvSpPr>
        <p:spPr>
          <a:xfrm>
            <a:off x="3850098" y="4156680"/>
            <a:ext cx="4610099" cy="1329794"/>
          </a:xfrm>
        </p:spPr>
        <p:txBody>
          <a:bodyPr/>
          <a:lstStyle/>
          <a:p>
            <a:pPr marL="0" indent="0" algn="ctr">
              <a:spcBef>
                <a:spcPts val="0"/>
              </a:spcBef>
              <a:buNone/>
            </a:pPr>
            <a:r>
              <a:rPr lang="en-US" sz="2400" b="1" dirty="0"/>
              <a:t>Barbara McGuinness</a:t>
            </a:r>
          </a:p>
          <a:p>
            <a:pPr marL="0" indent="0" algn="ctr">
              <a:spcBef>
                <a:spcPts val="0"/>
              </a:spcBef>
              <a:buNone/>
            </a:pPr>
            <a:r>
              <a:rPr lang="en-US" dirty="0"/>
              <a:t>Northern Research Station</a:t>
            </a:r>
          </a:p>
          <a:p>
            <a:pPr marL="0" indent="0" algn="ctr">
              <a:spcBef>
                <a:spcPts val="0"/>
              </a:spcBef>
              <a:buNone/>
            </a:pPr>
            <a:r>
              <a:rPr lang="en-US" dirty="0">
                <a:hlinkClick r:id="rId3"/>
              </a:rPr>
              <a:t>barbara.j.mcguinness@usda.gov</a:t>
            </a:r>
            <a:endParaRPr lang="en-US" dirty="0"/>
          </a:p>
          <a:p>
            <a:pPr marL="0" indent="0" algn="ctr">
              <a:spcBef>
                <a:spcPts val="0"/>
              </a:spcBef>
              <a:buNone/>
            </a:pPr>
            <a:r>
              <a:rPr lang="en-US" dirty="0"/>
              <a:t>814-563-1059</a:t>
            </a:r>
          </a:p>
          <a:p>
            <a:pPr marL="0" indent="0" algn="ctr">
              <a:buNone/>
            </a:pPr>
            <a:endParaRPr lang="en-US" dirty="0"/>
          </a:p>
        </p:txBody>
      </p:sp>
      <p:sp>
        <p:nvSpPr>
          <p:cNvPr id="2" name="Date Placeholder 1">
            <a:extLst>
              <a:ext uri="{FF2B5EF4-FFF2-40B4-BE49-F238E27FC236}">
                <a16:creationId xmlns:a16="http://schemas.microsoft.com/office/drawing/2014/main" id="{BEA14EDD-0DD0-47D7-830C-2EFAC87BAB59}"/>
              </a:ext>
            </a:extLst>
          </p:cNvPr>
          <p:cNvSpPr>
            <a:spLocks noGrp="1"/>
          </p:cNvSpPr>
          <p:nvPr>
            <p:ph type="dt" sz="half" idx="10"/>
          </p:nvPr>
        </p:nvSpPr>
        <p:spPr/>
        <p:txBody>
          <a:bodyPr/>
          <a:lstStyle/>
          <a:p>
            <a:r>
              <a:rPr lang="en-US"/>
              <a:t>October 17, 2019</a:t>
            </a:r>
            <a:endParaRPr lang="en-US" dirty="0"/>
          </a:p>
        </p:txBody>
      </p:sp>
      <p:sp>
        <p:nvSpPr>
          <p:cNvPr id="3" name="Footer Placeholder 2">
            <a:extLst>
              <a:ext uri="{FF2B5EF4-FFF2-40B4-BE49-F238E27FC236}">
                <a16:creationId xmlns:a16="http://schemas.microsoft.com/office/drawing/2014/main" id="{82B1EACC-5FCC-47D9-ADA8-F7803EDDBE6C}"/>
              </a:ext>
            </a:extLst>
          </p:cNvPr>
          <p:cNvSpPr>
            <a:spLocks noGrp="1"/>
          </p:cNvSpPr>
          <p:nvPr>
            <p:ph type="ftr" sz="quarter" idx="11"/>
          </p:nvPr>
        </p:nvSpPr>
        <p:spPr/>
        <p:txBody>
          <a:bodyPr/>
          <a:lstStyle/>
          <a:p>
            <a:r>
              <a:rPr lang="en-US"/>
              <a:t>Engaging  with the US Forest Service</a:t>
            </a:r>
            <a:endParaRPr lang="en-US" dirty="0"/>
          </a:p>
        </p:txBody>
      </p:sp>
      <p:sp>
        <p:nvSpPr>
          <p:cNvPr id="4" name="Slide Number Placeholder 3">
            <a:extLst>
              <a:ext uri="{FF2B5EF4-FFF2-40B4-BE49-F238E27FC236}">
                <a16:creationId xmlns:a16="http://schemas.microsoft.com/office/drawing/2014/main" id="{05AC521C-3281-4448-B4A1-BD055058887D}"/>
              </a:ext>
            </a:extLst>
          </p:cNvPr>
          <p:cNvSpPr>
            <a:spLocks noGrp="1"/>
          </p:cNvSpPr>
          <p:nvPr>
            <p:ph type="sldNum" sz="quarter" idx="12"/>
          </p:nvPr>
        </p:nvSpPr>
        <p:spPr/>
        <p:txBody>
          <a:bodyPr/>
          <a:lstStyle/>
          <a:p>
            <a:fld id="{9CD8D479-8942-46E8-A226-A4E01F7A105C}" type="slidenum">
              <a:rPr lang="en-US" smtClean="0"/>
              <a:t>24</a:t>
            </a:fld>
            <a:endParaRPr lang="en-US" dirty="0"/>
          </a:p>
        </p:txBody>
      </p:sp>
      <p:grpSp>
        <p:nvGrpSpPr>
          <p:cNvPr id="13" name="Group 12">
            <a:extLst>
              <a:ext uri="{FF2B5EF4-FFF2-40B4-BE49-F238E27FC236}">
                <a16:creationId xmlns:a16="http://schemas.microsoft.com/office/drawing/2014/main" id="{A9E7E102-24DB-44FD-9A54-CA5ABADF0564}"/>
              </a:ext>
            </a:extLst>
          </p:cNvPr>
          <p:cNvGrpSpPr/>
          <p:nvPr/>
        </p:nvGrpSpPr>
        <p:grpSpPr>
          <a:xfrm>
            <a:off x="1057275" y="2645036"/>
            <a:ext cx="10195744" cy="1329794"/>
            <a:chOff x="1057275" y="2733524"/>
            <a:chExt cx="10195744" cy="1329794"/>
          </a:xfrm>
        </p:grpSpPr>
        <p:sp>
          <p:nvSpPr>
            <p:cNvPr id="11" name="Content Placeholder 5">
              <a:extLst>
                <a:ext uri="{FF2B5EF4-FFF2-40B4-BE49-F238E27FC236}">
                  <a16:creationId xmlns:a16="http://schemas.microsoft.com/office/drawing/2014/main" id="{3475355F-3C87-4728-80B1-7032679880F2}"/>
                </a:ext>
              </a:extLst>
            </p:cNvPr>
            <p:cNvSpPr txBox="1">
              <a:spLocks/>
            </p:cNvSpPr>
            <p:nvPr/>
          </p:nvSpPr>
          <p:spPr>
            <a:xfrm>
              <a:off x="1057275" y="2733524"/>
              <a:ext cx="4933950" cy="1329794"/>
            </a:xfrm>
            <a:prstGeom prst="rect">
              <a:avLst/>
            </a:prstGeom>
          </p:spPr>
          <p:txBody>
            <a:bodyPr vert="horz" lIns="91440" tIns="45720" rIns="91440" bIns="45720" rtlCol="0">
              <a:normAutofit fontScale="925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600" b="1" dirty="0"/>
                <a:t>Susan Cox</a:t>
              </a:r>
            </a:p>
            <a:p>
              <a:pPr marL="0" indent="0" algn="ctr">
                <a:spcBef>
                  <a:spcPts val="0"/>
                </a:spcBef>
                <a:buFont typeface="Arial" panose="020B0604020202020204" pitchFamily="34" charset="0"/>
                <a:buNone/>
              </a:pPr>
              <a:r>
                <a:rPr lang="en-US" dirty="0"/>
                <a:t>State and Private Forestry, Eastern Region</a:t>
              </a:r>
            </a:p>
            <a:p>
              <a:pPr marL="0" indent="0" algn="ctr">
                <a:spcBef>
                  <a:spcPts val="0"/>
                </a:spcBef>
                <a:buFont typeface="Arial" panose="020B0604020202020204" pitchFamily="34" charset="0"/>
                <a:buNone/>
              </a:pPr>
              <a:r>
                <a:rPr lang="en-US" dirty="0">
                  <a:hlinkClick r:id="rId3"/>
                </a:rPr>
                <a:t>s</a:t>
              </a:r>
              <a:r>
                <a:rPr lang="en-US" dirty="0">
                  <a:hlinkClick r:id="rId4"/>
                </a:rPr>
                <a:t>usan.m.cox@usda.gov</a:t>
              </a:r>
              <a:endParaRPr lang="en-US" dirty="0"/>
            </a:p>
            <a:p>
              <a:pPr marL="0" indent="0" algn="ctr">
                <a:spcBef>
                  <a:spcPts val="0"/>
                </a:spcBef>
                <a:buFont typeface="Arial" panose="020B0604020202020204" pitchFamily="34" charset="0"/>
                <a:buNone/>
              </a:pPr>
              <a:r>
                <a:rPr lang="en-US" dirty="0"/>
                <a:t>603-868-7706</a:t>
              </a:r>
            </a:p>
            <a:p>
              <a:pPr marL="0" indent="0" algn="ctr">
                <a:buFont typeface="Arial" panose="020B0604020202020204" pitchFamily="34" charset="0"/>
                <a:buNone/>
              </a:pPr>
              <a:endParaRPr lang="en-US" dirty="0"/>
            </a:p>
          </p:txBody>
        </p:sp>
        <p:sp>
          <p:nvSpPr>
            <p:cNvPr id="12" name="Content Placeholder 5">
              <a:extLst>
                <a:ext uri="{FF2B5EF4-FFF2-40B4-BE49-F238E27FC236}">
                  <a16:creationId xmlns:a16="http://schemas.microsoft.com/office/drawing/2014/main" id="{45BDE197-BB23-4755-8493-60C99F1B6AC5}"/>
                </a:ext>
              </a:extLst>
            </p:cNvPr>
            <p:cNvSpPr txBox="1">
              <a:spLocks/>
            </p:cNvSpPr>
            <p:nvPr/>
          </p:nvSpPr>
          <p:spPr>
            <a:xfrm>
              <a:off x="6533382" y="2733524"/>
              <a:ext cx="4719637" cy="1329794"/>
            </a:xfrm>
            <a:prstGeom prst="rect">
              <a:avLst/>
            </a:prstGeom>
          </p:spPr>
          <p:txBody>
            <a:bodyPr vert="horz" lIns="91440" tIns="45720" rIns="91440" bIns="45720" rtlCol="0">
              <a:normAutofit fontScale="925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600" b="1" dirty="0"/>
                <a:t>Lisa Myers</a:t>
              </a:r>
            </a:p>
            <a:p>
              <a:pPr marL="0" indent="0" algn="ctr">
                <a:spcBef>
                  <a:spcPts val="0"/>
                </a:spcBef>
                <a:buFont typeface="Arial" panose="020B0604020202020204" pitchFamily="34" charset="0"/>
                <a:buNone/>
              </a:pPr>
              <a:r>
                <a:rPr lang="en-US" dirty="0"/>
                <a:t>National Forest System, Eastern Region</a:t>
              </a:r>
            </a:p>
            <a:p>
              <a:pPr marL="0" indent="0" algn="ctr">
                <a:spcBef>
                  <a:spcPts val="0"/>
                </a:spcBef>
                <a:buFont typeface="Arial" panose="020B0604020202020204" pitchFamily="34" charset="0"/>
                <a:buNone/>
              </a:pPr>
              <a:r>
                <a:rPr lang="en-US" dirty="0">
                  <a:hlinkClick r:id="rId5"/>
                </a:rPr>
                <a:t>lisa.j.myers@usda.gov</a:t>
              </a:r>
              <a:endParaRPr lang="en-US" dirty="0"/>
            </a:p>
            <a:p>
              <a:pPr marL="0" indent="0" algn="ctr">
                <a:spcBef>
                  <a:spcPts val="0"/>
                </a:spcBef>
                <a:buFont typeface="Arial" panose="020B0604020202020204" pitchFamily="34" charset="0"/>
                <a:buNone/>
              </a:pPr>
              <a:r>
                <a:rPr lang="en-US" dirty="0"/>
                <a:t>414-944-3590</a:t>
              </a:r>
            </a:p>
            <a:p>
              <a:pPr marL="0" indent="0" algn="ctr">
                <a:buFont typeface="Arial" panose="020B0604020202020204" pitchFamily="34" charset="0"/>
                <a:buNone/>
              </a:pPr>
              <a:endParaRPr lang="en-US" dirty="0"/>
            </a:p>
          </p:txBody>
        </p:sp>
      </p:grpSp>
    </p:spTree>
    <p:extLst>
      <p:ext uri="{BB962C8B-B14F-4D97-AF65-F5344CB8AC3E}">
        <p14:creationId xmlns:p14="http://schemas.microsoft.com/office/powerpoint/2010/main" val="298718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mage of Woodsy Owl with a group of school children in blue shirt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8360" y="945259"/>
            <a:ext cx="7955280" cy="5309990"/>
          </a:xfrm>
        </p:spPr>
      </p:pic>
      <p:sp>
        <p:nvSpPr>
          <p:cNvPr id="3" name="Date Placeholder 1">
            <a:extLst>
              <a:ext uri="{FF2B5EF4-FFF2-40B4-BE49-F238E27FC236}">
                <a16:creationId xmlns:a16="http://schemas.microsoft.com/office/drawing/2014/main" id="{8C44F0B3-7E4B-4FE2-8077-4690459DF31F}"/>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4" name="Footer Placeholder 2">
            <a:extLst>
              <a:ext uri="{FF2B5EF4-FFF2-40B4-BE49-F238E27FC236}">
                <a16:creationId xmlns:a16="http://schemas.microsoft.com/office/drawing/2014/main" id="{7BA64181-D13D-49C2-ACB6-F95B4DEBC686}"/>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5" name="Slide Number Placeholder 3">
            <a:extLst>
              <a:ext uri="{FF2B5EF4-FFF2-40B4-BE49-F238E27FC236}">
                <a16:creationId xmlns:a16="http://schemas.microsoft.com/office/drawing/2014/main" id="{072AC7D9-FD82-46BA-8AFF-9D908EB85539}"/>
              </a:ext>
            </a:extLst>
          </p:cNvPr>
          <p:cNvSpPr>
            <a:spLocks noGrp="1"/>
          </p:cNvSpPr>
          <p:nvPr>
            <p:ph type="sldNum" sz="quarter" idx="12"/>
          </p:nvPr>
        </p:nvSpPr>
        <p:spPr>
          <a:xfrm>
            <a:off x="0" y="6629400"/>
            <a:ext cx="410402" cy="228600"/>
          </a:xfrm>
        </p:spPr>
        <p:txBody>
          <a:bodyPr/>
          <a:lstStyle/>
          <a:p>
            <a:fld id="{9CD8D479-8942-46E8-A226-A4E01F7A105C}" type="slidenum">
              <a:rPr lang="en-US" smtClean="0"/>
              <a:t>25</a:t>
            </a:fld>
            <a:endParaRPr lang="en-US" dirty="0"/>
          </a:p>
        </p:txBody>
      </p:sp>
    </p:spTree>
    <p:extLst>
      <p:ext uri="{BB962C8B-B14F-4D97-AF65-F5344CB8AC3E}">
        <p14:creationId xmlns:p14="http://schemas.microsoft.com/office/powerpoint/2010/main" val="384658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 image of the cover for the USDA Forest Service Strategic Plan: FY 2015-2020 document. ">
            <a:extLst>
              <a:ext uri="{FF2B5EF4-FFF2-40B4-BE49-F238E27FC236}">
                <a16:creationId xmlns:a16="http://schemas.microsoft.com/office/drawing/2014/main" id="{9649B74A-A940-4866-BFB2-7F207F5D6FE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96312" y="1414256"/>
            <a:ext cx="3391108" cy="4389120"/>
          </a:xfrm>
        </p:spPr>
      </p:pic>
      <p:sp>
        <p:nvSpPr>
          <p:cNvPr id="6" name="Text Placeholder 5" descr="Title: Where Do We Fit">
            <a:extLst>
              <a:ext uri="{FF2B5EF4-FFF2-40B4-BE49-F238E27FC236}">
                <a16:creationId xmlns:a16="http://schemas.microsoft.com/office/drawing/2014/main" id="{4E1CD4EA-8124-41FE-8E90-C9D18C3099E0}"/>
              </a:ext>
            </a:extLst>
          </p:cNvPr>
          <p:cNvSpPr>
            <a:spLocks noGrp="1"/>
          </p:cNvSpPr>
          <p:nvPr>
            <p:ph type="body" sz="quarter" idx="3"/>
          </p:nvPr>
        </p:nvSpPr>
        <p:spPr>
          <a:xfrm>
            <a:off x="5742990" y="919999"/>
            <a:ext cx="4610100" cy="823912"/>
          </a:xfrm>
        </p:spPr>
        <p:txBody>
          <a:bodyPr>
            <a:normAutofit/>
          </a:bodyPr>
          <a:lstStyle/>
          <a:p>
            <a:r>
              <a:rPr lang="en-US" sz="3400" b="0" dirty="0">
                <a:solidFill>
                  <a:schemeClr val="accent1"/>
                </a:solidFill>
              </a:rPr>
              <a:t>Where do we fit?</a:t>
            </a:r>
          </a:p>
        </p:txBody>
      </p:sp>
      <p:sp>
        <p:nvSpPr>
          <p:cNvPr id="2" name="Text Placeholder 1"/>
          <p:cNvSpPr>
            <a:spLocks noGrp="1"/>
          </p:cNvSpPr>
          <p:nvPr>
            <p:ph sz="quarter" idx="4"/>
          </p:nvPr>
        </p:nvSpPr>
        <p:spPr>
          <a:xfrm>
            <a:off x="5742989" y="1940768"/>
            <a:ext cx="5397759" cy="4248896"/>
          </a:xfrm>
        </p:spPr>
        <p:txBody>
          <a:bodyPr>
            <a:noAutofit/>
          </a:bodyPr>
          <a:lstStyle/>
          <a:p>
            <a:r>
              <a:rPr lang="en-US" altLang="en-US" sz="2400" b="1" dirty="0">
                <a:hlinkClick r:id="rId4"/>
              </a:rPr>
              <a:t>Forest Service Strategic Plan</a:t>
            </a:r>
            <a:br>
              <a:rPr lang="en-US" altLang="en-US" sz="1800" dirty="0"/>
            </a:br>
            <a:br>
              <a:rPr lang="en-US" altLang="en-US" sz="1800" dirty="0"/>
            </a:br>
            <a:r>
              <a:rPr lang="en-US" altLang="en-US" sz="3200" b="1" dirty="0">
                <a:solidFill>
                  <a:schemeClr val="accent1">
                    <a:lumMod val="75000"/>
                  </a:schemeClr>
                </a:solidFill>
              </a:rPr>
              <a:t>Goal: Deliver Benefits </a:t>
            </a:r>
            <a:br>
              <a:rPr lang="en-US" altLang="en-US" sz="3200" b="1" dirty="0">
                <a:solidFill>
                  <a:schemeClr val="accent1">
                    <a:lumMod val="75000"/>
                  </a:schemeClr>
                </a:solidFill>
              </a:rPr>
            </a:br>
            <a:r>
              <a:rPr lang="en-US" altLang="en-US" sz="3200" b="1" dirty="0">
                <a:solidFill>
                  <a:schemeClr val="accent1">
                    <a:lumMod val="75000"/>
                  </a:schemeClr>
                </a:solidFill>
              </a:rPr>
              <a:t>to the Public</a:t>
            </a:r>
            <a:br>
              <a:rPr lang="en-US" altLang="en-US" sz="1800" dirty="0"/>
            </a:br>
            <a:br>
              <a:rPr lang="en-US" altLang="en-US" sz="1800" dirty="0"/>
            </a:br>
            <a:r>
              <a:rPr lang="en-US" altLang="en-US" sz="2400" b="1" dirty="0"/>
              <a:t>Strategic Objective F: </a:t>
            </a:r>
            <a:br>
              <a:rPr lang="en-US" altLang="en-US" sz="2400" b="1" dirty="0"/>
            </a:br>
            <a:r>
              <a:rPr lang="en-US" altLang="en-US" sz="2400" b="1" dirty="0"/>
              <a:t>Connect People to the Outdoors</a:t>
            </a:r>
            <a:br>
              <a:rPr lang="en-US" altLang="en-US" sz="1800" dirty="0"/>
            </a:br>
            <a:br>
              <a:rPr lang="en-US" altLang="en-US" sz="1800" dirty="0"/>
            </a:br>
            <a:r>
              <a:rPr lang="en-US" altLang="en-US" sz="1800" b="1" dirty="0"/>
              <a:t>Means and Strategy: </a:t>
            </a:r>
            <a:r>
              <a:rPr lang="en-US" sz="1800" dirty="0"/>
              <a:t>Engage partners and educators in developing, distributing, and using high-quality conservation education programs and materials so that people of different ages and abilities can understand and appreciate our country’s natural and cultural resources and the need to manage them for present and future generations. </a:t>
            </a:r>
          </a:p>
        </p:txBody>
      </p:sp>
      <p:sp>
        <p:nvSpPr>
          <p:cNvPr id="13" name="Date Placeholder 1">
            <a:extLst>
              <a:ext uri="{FF2B5EF4-FFF2-40B4-BE49-F238E27FC236}">
                <a16:creationId xmlns:a16="http://schemas.microsoft.com/office/drawing/2014/main" id="{6F41458D-4B6D-4AAA-9F1D-DE2B8047D195}"/>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14" name="Footer Placeholder 2">
            <a:extLst>
              <a:ext uri="{FF2B5EF4-FFF2-40B4-BE49-F238E27FC236}">
                <a16:creationId xmlns:a16="http://schemas.microsoft.com/office/drawing/2014/main" id="{49ABC297-D124-4607-A920-6B1CBFB89BB7}"/>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15" name="Slide Number Placeholder 3">
            <a:extLst>
              <a:ext uri="{FF2B5EF4-FFF2-40B4-BE49-F238E27FC236}">
                <a16:creationId xmlns:a16="http://schemas.microsoft.com/office/drawing/2014/main" id="{EBD715DC-C528-4522-8F4F-5339369E44E4}"/>
              </a:ext>
            </a:extLst>
          </p:cNvPr>
          <p:cNvSpPr>
            <a:spLocks noGrp="1"/>
          </p:cNvSpPr>
          <p:nvPr>
            <p:ph type="sldNum" sz="quarter" idx="12"/>
          </p:nvPr>
        </p:nvSpPr>
        <p:spPr>
          <a:xfrm>
            <a:off x="0" y="6629400"/>
            <a:ext cx="410402" cy="228600"/>
          </a:xfrm>
        </p:spPr>
        <p:txBody>
          <a:bodyPr/>
          <a:lstStyle/>
          <a:p>
            <a:fld id="{9CD8D479-8942-46E8-A226-A4E01F7A105C}" type="slidenum">
              <a:rPr lang="en-US" smtClean="0"/>
              <a:t>3</a:t>
            </a:fld>
            <a:endParaRPr lang="en-US" dirty="0"/>
          </a:p>
        </p:txBody>
      </p:sp>
    </p:spTree>
    <p:extLst>
      <p:ext uri="{BB962C8B-B14F-4D97-AF65-F5344CB8AC3E}">
        <p14:creationId xmlns:p14="http://schemas.microsoft.com/office/powerpoint/2010/main" val="10354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a:extLst>
              <a:ext uri="{FF2B5EF4-FFF2-40B4-BE49-F238E27FC236}">
                <a16:creationId xmlns:a16="http://schemas.microsoft.com/office/drawing/2014/main" id="{4DA329B2-AA6E-4468-B49E-4F5982879307}"/>
              </a:ext>
            </a:extLst>
          </p:cNvPr>
          <p:cNvSpPr>
            <a:spLocks noGrp="1" noChangeArrowheads="1"/>
          </p:cNvSpPr>
          <p:nvPr>
            <p:ph type="title"/>
          </p:nvPr>
        </p:nvSpPr>
        <p:spPr>
          <a:xfrm>
            <a:off x="1410026" y="455377"/>
            <a:ext cx="9371949" cy="1183566"/>
          </a:xfrm>
        </p:spPr>
        <p:txBody>
          <a:bodyPr/>
          <a:lstStyle/>
          <a:p>
            <a:pPr eaLnBrk="1" hangingPunct="1">
              <a:defRPr/>
            </a:pPr>
            <a:r>
              <a:rPr lang="en-US" altLang="en-US" dirty="0"/>
              <a:t>Youth Alliance</a:t>
            </a:r>
            <a:endParaRPr lang="en-US" altLang="en-US" i="1" dirty="0"/>
          </a:p>
        </p:txBody>
      </p:sp>
      <p:sp>
        <p:nvSpPr>
          <p:cNvPr id="2" name="Content Placeholder 1">
            <a:extLst>
              <a:ext uri="{FF2B5EF4-FFF2-40B4-BE49-F238E27FC236}">
                <a16:creationId xmlns:a16="http://schemas.microsoft.com/office/drawing/2014/main" id="{F7FEFC92-F79E-47B4-A2C2-101134D6EDA3}"/>
              </a:ext>
            </a:extLst>
          </p:cNvPr>
          <p:cNvSpPr>
            <a:spLocks noGrp="1"/>
          </p:cNvSpPr>
          <p:nvPr>
            <p:ph idx="1"/>
          </p:nvPr>
        </p:nvSpPr>
        <p:spPr>
          <a:xfrm>
            <a:off x="1410027" y="1745291"/>
            <a:ext cx="9371948" cy="4620682"/>
          </a:xfrm>
        </p:spPr>
        <p:txBody>
          <a:bodyPr>
            <a:normAutofit/>
          </a:bodyPr>
          <a:lstStyle/>
          <a:p>
            <a:r>
              <a:rPr lang="en-US" sz="3200" dirty="0"/>
              <a:t>Comprised of national directors engaged in youth efforts across the agency </a:t>
            </a:r>
          </a:p>
          <a:p>
            <a:r>
              <a:rPr lang="en-US" sz="3200" dirty="0"/>
              <a:t>Goals</a:t>
            </a:r>
          </a:p>
          <a:p>
            <a:pPr lvl="1"/>
            <a:r>
              <a:rPr lang="en-US" sz="2800" dirty="0"/>
              <a:t>Emphasize partnerships and collaboration</a:t>
            </a:r>
          </a:p>
          <a:p>
            <a:pPr lvl="1"/>
            <a:r>
              <a:rPr lang="en-US" sz="2800" dirty="0"/>
              <a:t>Ensure conservation service and career pathways</a:t>
            </a:r>
          </a:p>
          <a:p>
            <a:pPr lvl="1"/>
            <a:r>
              <a:rPr lang="en-US" sz="2800" dirty="0"/>
              <a:t>Provide high-quality conservation education</a:t>
            </a:r>
          </a:p>
          <a:p>
            <a:pPr lvl="1"/>
            <a:r>
              <a:rPr lang="en-US" sz="2800" dirty="0"/>
              <a:t>Build connections with nature</a:t>
            </a:r>
          </a:p>
          <a:p>
            <a:pPr lvl="1"/>
            <a:r>
              <a:rPr lang="en-US" sz="2800" dirty="0"/>
              <a:t>Build capacity for youth engagement</a:t>
            </a:r>
          </a:p>
        </p:txBody>
      </p:sp>
      <p:sp>
        <p:nvSpPr>
          <p:cNvPr id="5" name="Date Placeholder 1">
            <a:extLst>
              <a:ext uri="{FF2B5EF4-FFF2-40B4-BE49-F238E27FC236}">
                <a16:creationId xmlns:a16="http://schemas.microsoft.com/office/drawing/2014/main" id="{B2000E7C-D4FB-4928-A426-0477C10FA6F1}"/>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6" name="Footer Placeholder 2">
            <a:extLst>
              <a:ext uri="{FF2B5EF4-FFF2-40B4-BE49-F238E27FC236}">
                <a16:creationId xmlns:a16="http://schemas.microsoft.com/office/drawing/2014/main" id="{7452EFB0-13B9-4261-A27D-BD99C9160ED9}"/>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7" name="Slide Number Placeholder 3">
            <a:extLst>
              <a:ext uri="{FF2B5EF4-FFF2-40B4-BE49-F238E27FC236}">
                <a16:creationId xmlns:a16="http://schemas.microsoft.com/office/drawing/2014/main" id="{17877260-3677-47D6-8236-09567612FEAC}"/>
              </a:ext>
            </a:extLst>
          </p:cNvPr>
          <p:cNvSpPr>
            <a:spLocks noGrp="1"/>
          </p:cNvSpPr>
          <p:nvPr>
            <p:ph type="sldNum" sz="quarter" idx="12"/>
          </p:nvPr>
        </p:nvSpPr>
        <p:spPr>
          <a:xfrm>
            <a:off x="0" y="6629400"/>
            <a:ext cx="410402" cy="228600"/>
          </a:xfrm>
        </p:spPr>
        <p:txBody>
          <a:bodyPr/>
          <a:lstStyle/>
          <a:p>
            <a:fld id="{9CD8D479-8942-46E8-A226-A4E01F7A105C}" type="slidenum">
              <a:rPr lang="en-US" smtClean="0"/>
              <a:t>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53392">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2152-C00B-4361-A3BC-04A395CEA4B7}"/>
              </a:ext>
            </a:extLst>
          </p:cNvPr>
          <p:cNvSpPr>
            <a:spLocks noGrp="1"/>
          </p:cNvSpPr>
          <p:nvPr>
            <p:ph type="title"/>
          </p:nvPr>
        </p:nvSpPr>
        <p:spPr>
          <a:xfrm>
            <a:off x="1410026" y="475877"/>
            <a:ext cx="9371949" cy="1183566"/>
          </a:xfrm>
        </p:spPr>
        <p:txBody>
          <a:bodyPr/>
          <a:lstStyle/>
          <a:p>
            <a:pPr algn="ctr"/>
            <a:r>
              <a:rPr lang="en-US" dirty="0"/>
              <a:t>Vision</a:t>
            </a:r>
          </a:p>
        </p:txBody>
      </p:sp>
      <p:sp>
        <p:nvSpPr>
          <p:cNvPr id="3" name="Content Placeholder 2">
            <a:extLst>
              <a:ext uri="{FF2B5EF4-FFF2-40B4-BE49-F238E27FC236}">
                <a16:creationId xmlns:a16="http://schemas.microsoft.com/office/drawing/2014/main" id="{51B26ED0-8D5F-4097-AF42-945DC026F54C}"/>
              </a:ext>
            </a:extLst>
          </p:cNvPr>
          <p:cNvSpPr>
            <a:spLocks noGrp="1"/>
          </p:cNvSpPr>
          <p:nvPr>
            <p:ph idx="1"/>
          </p:nvPr>
        </p:nvSpPr>
        <p:spPr>
          <a:xfrm>
            <a:off x="1410027" y="1765791"/>
            <a:ext cx="9371948" cy="2763403"/>
          </a:xfrm>
        </p:spPr>
        <p:txBody>
          <a:bodyPr>
            <a:normAutofit/>
          </a:bodyPr>
          <a:lstStyle/>
          <a:p>
            <a:pPr marL="0" indent="0" algn="ctr">
              <a:buNone/>
            </a:pPr>
            <a:r>
              <a:rPr lang="en-US" sz="3200" dirty="0"/>
              <a:t>Our Nation’s forests and grasslands nurture every youth’s connection with nature and their understanding of natural resources, and provide opportunities for conservation service and employment to ensure the next generation cares for their public lands</a:t>
            </a:r>
          </a:p>
        </p:txBody>
      </p:sp>
      <p:sp>
        <p:nvSpPr>
          <p:cNvPr id="4" name="Date Placeholder 3">
            <a:extLst>
              <a:ext uri="{FF2B5EF4-FFF2-40B4-BE49-F238E27FC236}">
                <a16:creationId xmlns:a16="http://schemas.microsoft.com/office/drawing/2014/main" id="{108F9AA0-6D2F-4934-A838-976344D581C4}"/>
              </a:ext>
            </a:extLst>
          </p:cNvPr>
          <p:cNvSpPr>
            <a:spLocks noGrp="1"/>
          </p:cNvSpPr>
          <p:nvPr>
            <p:ph type="dt" sz="half" idx="10"/>
          </p:nvPr>
        </p:nvSpPr>
        <p:spPr/>
        <p:txBody>
          <a:bodyPr/>
          <a:lstStyle/>
          <a:p>
            <a:r>
              <a:rPr lang="en-US"/>
              <a:t>October 17, 2019</a:t>
            </a:r>
            <a:endParaRPr lang="en-US" dirty="0"/>
          </a:p>
        </p:txBody>
      </p:sp>
      <p:sp>
        <p:nvSpPr>
          <p:cNvPr id="5" name="Footer Placeholder 4">
            <a:extLst>
              <a:ext uri="{FF2B5EF4-FFF2-40B4-BE49-F238E27FC236}">
                <a16:creationId xmlns:a16="http://schemas.microsoft.com/office/drawing/2014/main" id="{1979EA2B-8258-4D5A-BC32-9B01D0067156}"/>
              </a:ext>
            </a:extLst>
          </p:cNvPr>
          <p:cNvSpPr>
            <a:spLocks noGrp="1"/>
          </p:cNvSpPr>
          <p:nvPr>
            <p:ph type="ftr" sz="quarter" idx="11"/>
          </p:nvPr>
        </p:nvSpPr>
        <p:spPr/>
        <p:txBody>
          <a:bodyPr/>
          <a:lstStyle/>
          <a:p>
            <a:r>
              <a:rPr lang="en-US" dirty="0"/>
              <a:t>Engaging with the US Forest Service</a:t>
            </a:r>
          </a:p>
        </p:txBody>
      </p:sp>
      <p:sp>
        <p:nvSpPr>
          <p:cNvPr id="6" name="Slide Number Placeholder 5">
            <a:extLst>
              <a:ext uri="{FF2B5EF4-FFF2-40B4-BE49-F238E27FC236}">
                <a16:creationId xmlns:a16="http://schemas.microsoft.com/office/drawing/2014/main" id="{908D561B-8EFE-4B4D-A6F6-2F5A8B3F33F1}"/>
              </a:ext>
            </a:extLst>
          </p:cNvPr>
          <p:cNvSpPr>
            <a:spLocks noGrp="1"/>
          </p:cNvSpPr>
          <p:nvPr>
            <p:ph type="sldNum" sz="quarter" idx="12"/>
          </p:nvPr>
        </p:nvSpPr>
        <p:spPr/>
        <p:txBody>
          <a:bodyPr/>
          <a:lstStyle/>
          <a:p>
            <a:fld id="{9CD8D479-8942-46E8-A226-A4E01F7A105C}" type="slidenum">
              <a:rPr lang="en-US" smtClean="0"/>
              <a:t>5</a:t>
            </a:fld>
            <a:endParaRPr lang="en-US" dirty="0"/>
          </a:p>
        </p:txBody>
      </p:sp>
      <p:pic>
        <p:nvPicPr>
          <p:cNvPr id="7" name="Picture 6">
            <a:extLst>
              <a:ext uri="{FF2B5EF4-FFF2-40B4-BE49-F238E27FC236}">
                <a16:creationId xmlns:a16="http://schemas.microsoft.com/office/drawing/2014/main" id="{4E5B5544-C717-4D77-8884-E90595499CF8}"/>
              </a:ext>
            </a:extLst>
          </p:cNvPr>
          <p:cNvPicPr>
            <a:picLocks noChangeAspect="1"/>
          </p:cNvPicPr>
          <p:nvPr/>
        </p:nvPicPr>
        <p:blipFill rotWithShape="1">
          <a:blip r:embed="rId3"/>
          <a:srcRect t="34607" b="42330"/>
          <a:stretch/>
        </p:blipFill>
        <p:spPr>
          <a:xfrm>
            <a:off x="15240" y="4881771"/>
            <a:ext cx="12161520" cy="1747629"/>
          </a:xfrm>
          <a:prstGeom prst="rect">
            <a:avLst/>
          </a:prstGeom>
        </p:spPr>
      </p:pic>
    </p:spTree>
    <p:extLst>
      <p:ext uri="{BB962C8B-B14F-4D97-AF65-F5344CB8AC3E}">
        <p14:creationId xmlns:p14="http://schemas.microsoft.com/office/powerpoint/2010/main" val="369480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x elementary school children in hardhats, sitting on a log at the Hearts Content Scenic Natural Area, Pennsylvania.&#10;&#10;Forest Service photo">
            <a:extLst>
              <a:ext uri="{FF2B5EF4-FFF2-40B4-BE49-F238E27FC236}">
                <a16:creationId xmlns:a16="http://schemas.microsoft.com/office/drawing/2014/main" id="{92D92DA2-E262-427B-81C3-9ED36E5F47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23" b="4829"/>
          <a:stretch/>
        </p:blipFill>
        <p:spPr>
          <a:xfrm>
            <a:off x="5394960" y="1726021"/>
            <a:ext cx="6314487" cy="4331879"/>
          </a:xfrm>
          <a:prstGeom prst="rect">
            <a:avLst/>
          </a:prstGeom>
        </p:spPr>
      </p:pic>
      <p:sp>
        <p:nvSpPr>
          <p:cNvPr id="3" name="Content Placeholder 2">
            <a:extLst>
              <a:ext uri="{FF2B5EF4-FFF2-40B4-BE49-F238E27FC236}">
                <a16:creationId xmlns:a16="http://schemas.microsoft.com/office/drawing/2014/main" id="{7FD89A8D-1D16-4E7D-8EB5-67104451D059}"/>
              </a:ext>
            </a:extLst>
          </p:cNvPr>
          <p:cNvSpPr>
            <a:spLocks noGrp="1"/>
          </p:cNvSpPr>
          <p:nvPr>
            <p:ph idx="1"/>
          </p:nvPr>
        </p:nvSpPr>
        <p:spPr>
          <a:xfrm>
            <a:off x="1410027" y="1726021"/>
            <a:ext cx="3527733" cy="4620682"/>
          </a:xfrm>
        </p:spPr>
        <p:txBody>
          <a:bodyPr>
            <a:normAutofit/>
          </a:bodyPr>
          <a:lstStyle/>
          <a:p>
            <a:pPr>
              <a:defRPr/>
            </a:pPr>
            <a:r>
              <a:rPr lang="en-US" sz="3200" dirty="0">
                <a:solidFill>
                  <a:schemeClr val="tx1"/>
                </a:solidFill>
              </a:rPr>
              <a:t>Target all youth and educators</a:t>
            </a:r>
          </a:p>
          <a:p>
            <a:pPr>
              <a:defRPr/>
            </a:pPr>
            <a:r>
              <a:rPr lang="en-US" sz="3200" dirty="0">
                <a:solidFill>
                  <a:schemeClr val="tx1"/>
                </a:solidFill>
              </a:rPr>
              <a:t>Experiences</a:t>
            </a:r>
          </a:p>
          <a:p>
            <a:pPr lvl="1">
              <a:defRPr/>
            </a:pPr>
            <a:r>
              <a:rPr lang="en-US" sz="2800" dirty="0">
                <a:solidFill>
                  <a:schemeClr val="tx1"/>
                </a:solidFill>
              </a:rPr>
              <a:t>Education</a:t>
            </a:r>
          </a:p>
          <a:p>
            <a:pPr lvl="1">
              <a:defRPr/>
            </a:pPr>
            <a:r>
              <a:rPr lang="en-US" sz="2800" dirty="0">
                <a:solidFill>
                  <a:schemeClr val="tx1"/>
                </a:solidFill>
              </a:rPr>
              <a:t>Recreation</a:t>
            </a:r>
          </a:p>
          <a:p>
            <a:pPr lvl="1">
              <a:defRPr/>
            </a:pPr>
            <a:r>
              <a:rPr lang="en-US" sz="2800" dirty="0">
                <a:solidFill>
                  <a:schemeClr val="tx1"/>
                </a:solidFill>
              </a:rPr>
              <a:t>Job skills</a:t>
            </a:r>
          </a:p>
          <a:p>
            <a:pPr lvl="1">
              <a:defRPr/>
            </a:pPr>
            <a:r>
              <a:rPr lang="en-US" sz="2800" dirty="0">
                <a:solidFill>
                  <a:schemeClr val="tx1"/>
                </a:solidFill>
              </a:rPr>
              <a:t>Short and long term</a:t>
            </a:r>
          </a:p>
          <a:p>
            <a:pPr lvl="1">
              <a:defRPr/>
            </a:pPr>
            <a:r>
              <a:rPr lang="en-US" sz="2800" dirty="0">
                <a:solidFill>
                  <a:schemeClr val="tx1"/>
                </a:solidFill>
              </a:rPr>
              <a:t>Continuum from discovery to action</a:t>
            </a:r>
          </a:p>
        </p:txBody>
      </p:sp>
      <p:sp>
        <p:nvSpPr>
          <p:cNvPr id="2" name="Title 1">
            <a:extLst>
              <a:ext uri="{FF2B5EF4-FFF2-40B4-BE49-F238E27FC236}">
                <a16:creationId xmlns:a16="http://schemas.microsoft.com/office/drawing/2014/main" id="{394CDBF4-7335-4F05-8B5D-0CD4C67A0B16}"/>
              </a:ext>
            </a:extLst>
          </p:cNvPr>
          <p:cNvSpPr>
            <a:spLocks noGrp="1"/>
          </p:cNvSpPr>
          <p:nvPr>
            <p:ph type="title"/>
          </p:nvPr>
        </p:nvSpPr>
        <p:spPr/>
        <p:txBody>
          <a:bodyPr>
            <a:normAutofit/>
          </a:bodyPr>
          <a:lstStyle/>
          <a:p>
            <a:pPr algn="ctr">
              <a:defRPr/>
            </a:pPr>
            <a:r>
              <a:rPr lang="en-US" sz="3200" dirty="0"/>
              <a:t>Strategy for Youth</a:t>
            </a:r>
          </a:p>
        </p:txBody>
      </p:sp>
      <p:sp>
        <p:nvSpPr>
          <p:cNvPr id="5" name="Date Placeholder 1">
            <a:extLst>
              <a:ext uri="{FF2B5EF4-FFF2-40B4-BE49-F238E27FC236}">
                <a16:creationId xmlns:a16="http://schemas.microsoft.com/office/drawing/2014/main" id="{F97D76F6-BF0C-42D6-991D-B59E5B11F1C5}"/>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6" name="Footer Placeholder 2">
            <a:extLst>
              <a:ext uri="{FF2B5EF4-FFF2-40B4-BE49-F238E27FC236}">
                <a16:creationId xmlns:a16="http://schemas.microsoft.com/office/drawing/2014/main" id="{DCB5E9FA-873F-4DFF-B79F-D369BF8A81F0}"/>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7" name="Slide Number Placeholder 3">
            <a:extLst>
              <a:ext uri="{FF2B5EF4-FFF2-40B4-BE49-F238E27FC236}">
                <a16:creationId xmlns:a16="http://schemas.microsoft.com/office/drawing/2014/main" id="{9D92EBA2-33E0-47A7-9359-3A35DC312873}"/>
              </a:ext>
            </a:extLst>
          </p:cNvPr>
          <p:cNvSpPr>
            <a:spLocks noGrp="1"/>
          </p:cNvSpPr>
          <p:nvPr>
            <p:ph type="sldNum" sz="quarter" idx="12"/>
          </p:nvPr>
        </p:nvSpPr>
        <p:spPr>
          <a:xfrm>
            <a:off x="0" y="6629400"/>
            <a:ext cx="410402" cy="228600"/>
          </a:xfrm>
        </p:spPr>
        <p:txBody>
          <a:bodyPr/>
          <a:lstStyle/>
          <a:p>
            <a:fld id="{9CD8D479-8942-46E8-A226-A4E01F7A105C}" type="slidenum">
              <a:rPr lang="en-US" smtClean="0"/>
              <a:t>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cover the Forest logo in Spanish">
            <a:extLst>
              <a:ext uri="{FF2B5EF4-FFF2-40B4-BE49-F238E27FC236}">
                <a16:creationId xmlns:a16="http://schemas.microsoft.com/office/drawing/2014/main" id="{47356836-173B-44C7-8968-7CD2AA549E84}"/>
              </a:ext>
            </a:extLst>
          </p:cNvPr>
          <p:cNvPicPr>
            <a:picLocks noChangeAspect="1"/>
          </p:cNvPicPr>
          <p:nvPr/>
        </p:nvPicPr>
        <p:blipFill>
          <a:blip r:embed="rId3">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7124312" y="1018566"/>
            <a:ext cx="1905000" cy="1028700"/>
          </a:xfrm>
          <a:prstGeom prst="rect">
            <a:avLst/>
          </a:prstGeom>
        </p:spPr>
      </p:pic>
      <p:pic>
        <p:nvPicPr>
          <p:cNvPr id="7" name="Picture 6" descr="Screenshot of the Discover the Forest website. "/>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7241" y="781423"/>
            <a:ext cx="6404448" cy="5329948"/>
          </a:xfrm>
          <a:prstGeom prst="rect">
            <a:avLst/>
          </a:prstGeom>
        </p:spPr>
      </p:pic>
      <p:sp>
        <p:nvSpPr>
          <p:cNvPr id="12" name="Text Placeholder 11"/>
          <p:cNvSpPr>
            <a:spLocks noGrp="1"/>
          </p:cNvSpPr>
          <p:nvPr>
            <p:ph type="body" sz="half" idx="2"/>
          </p:nvPr>
        </p:nvSpPr>
        <p:spPr>
          <a:xfrm>
            <a:off x="7205177" y="3146929"/>
            <a:ext cx="4155622" cy="2834772"/>
          </a:xfrm>
        </p:spPr>
        <p:txBody>
          <a:bodyPr/>
          <a:lstStyle/>
          <a:p>
            <a:r>
              <a:rPr lang="en-US" sz="2400" dirty="0"/>
              <a:t>National, state, and local parks and forests where you live</a:t>
            </a:r>
          </a:p>
          <a:p>
            <a:r>
              <a:rPr lang="en-US" sz="2400" dirty="0"/>
              <a:t>Parent guide and family activities</a:t>
            </a:r>
          </a:p>
          <a:p>
            <a:r>
              <a:rPr lang="en-US" sz="2400" dirty="0"/>
              <a:t>Planning your trip and sharing your photos</a:t>
            </a:r>
          </a:p>
          <a:p>
            <a:r>
              <a:rPr lang="en-US" sz="2400" dirty="0"/>
              <a:t>Forest facts</a:t>
            </a:r>
          </a:p>
          <a:p>
            <a:endParaRPr lang="en-US" sz="2400" dirty="0"/>
          </a:p>
          <a:p>
            <a:endParaRPr lang="en-US" dirty="0"/>
          </a:p>
        </p:txBody>
      </p:sp>
      <p:sp>
        <p:nvSpPr>
          <p:cNvPr id="10" name="Title 9"/>
          <p:cNvSpPr>
            <a:spLocks noGrp="1"/>
          </p:cNvSpPr>
          <p:nvPr>
            <p:ph type="title"/>
          </p:nvPr>
        </p:nvSpPr>
        <p:spPr>
          <a:xfrm>
            <a:off x="7205177" y="919615"/>
            <a:ext cx="4155622" cy="2227311"/>
          </a:xfrm>
        </p:spPr>
        <p:txBody>
          <a:bodyPr/>
          <a:lstStyle/>
          <a:p>
            <a:r>
              <a:rPr lang="en-US" dirty="0"/>
              <a:t>discovertheforest.org</a:t>
            </a:r>
          </a:p>
        </p:txBody>
      </p:sp>
      <p:sp>
        <p:nvSpPr>
          <p:cNvPr id="8" name="Date Placeholder 1">
            <a:extLst>
              <a:ext uri="{FF2B5EF4-FFF2-40B4-BE49-F238E27FC236}">
                <a16:creationId xmlns:a16="http://schemas.microsoft.com/office/drawing/2014/main" id="{84EE0E1A-E6B1-4687-98A8-3D3FF786655B}"/>
              </a:ext>
            </a:extLst>
          </p:cNvPr>
          <p:cNvSpPr>
            <a:spLocks noGrp="1"/>
          </p:cNvSpPr>
          <p:nvPr>
            <p:ph type="dt" sz="half" idx="10"/>
          </p:nvPr>
        </p:nvSpPr>
        <p:spPr>
          <a:xfrm>
            <a:off x="431101" y="6629400"/>
            <a:ext cx="1000662" cy="228600"/>
          </a:xfrm>
        </p:spPr>
        <p:txBody>
          <a:bodyPr/>
          <a:lstStyle/>
          <a:p>
            <a:r>
              <a:rPr lang="en-US"/>
              <a:t>October 17, 2019</a:t>
            </a:r>
            <a:endParaRPr lang="en-US" dirty="0"/>
          </a:p>
        </p:txBody>
      </p:sp>
      <p:sp>
        <p:nvSpPr>
          <p:cNvPr id="9" name="Footer Placeholder 2">
            <a:extLst>
              <a:ext uri="{FF2B5EF4-FFF2-40B4-BE49-F238E27FC236}">
                <a16:creationId xmlns:a16="http://schemas.microsoft.com/office/drawing/2014/main" id="{67BA01E7-0516-4BB7-8260-F061A89823D2}"/>
              </a:ext>
            </a:extLst>
          </p:cNvPr>
          <p:cNvSpPr>
            <a:spLocks noGrp="1"/>
          </p:cNvSpPr>
          <p:nvPr>
            <p:ph type="ftr" sz="quarter" idx="11"/>
          </p:nvPr>
        </p:nvSpPr>
        <p:spPr>
          <a:xfrm>
            <a:off x="1637716" y="6629400"/>
            <a:ext cx="9144259" cy="228600"/>
          </a:xfrm>
        </p:spPr>
        <p:txBody>
          <a:bodyPr/>
          <a:lstStyle/>
          <a:p>
            <a:r>
              <a:rPr lang="en-US" dirty="0"/>
              <a:t>Engaging with the US Forest Service</a:t>
            </a:r>
          </a:p>
        </p:txBody>
      </p:sp>
      <p:sp>
        <p:nvSpPr>
          <p:cNvPr id="11" name="Slide Number Placeholder 3">
            <a:extLst>
              <a:ext uri="{FF2B5EF4-FFF2-40B4-BE49-F238E27FC236}">
                <a16:creationId xmlns:a16="http://schemas.microsoft.com/office/drawing/2014/main" id="{E3536E4F-CDDE-477A-BC77-065D6307764D}"/>
              </a:ext>
            </a:extLst>
          </p:cNvPr>
          <p:cNvSpPr>
            <a:spLocks noGrp="1"/>
          </p:cNvSpPr>
          <p:nvPr>
            <p:ph type="sldNum" sz="quarter" idx="12"/>
          </p:nvPr>
        </p:nvSpPr>
        <p:spPr>
          <a:xfrm>
            <a:off x="0" y="6629400"/>
            <a:ext cx="410402" cy="228600"/>
          </a:xfrm>
        </p:spPr>
        <p:txBody>
          <a:bodyPr/>
          <a:lstStyle/>
          <a:p>
            <a:fld id="{9CD8D479-8942-46E8-A226-A4E01F7A105C}" type="slidenum">
              <a:rPr lang="en-US" smtClean="0"/>
              <a:t>7</a:t>
            </a:fld>
            <a:endParaRPr lang="en-US" dirty="0"/>
          </a:p>
        </p:txBody>
      </p:sp>
    </p:spTree>
    <p:extLst>
      <p:ext uri="{BB962C8B-B14F-4D97-AF65-F5344CB8AC3E}">
        <p14:creationId xmlns:p14="http://schemas.microsoft.com/office/powerpoint/2010/main" val="297238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NatureWatch website for the viewing site at Land Between the Lakes. ">
            <a:extLst>
              <a:ext uri="{FF2B5EF4-FFF2-40B4-BE49-F238E27FC236}">
                <a16:creationId xmlns:a16="http://schemas.microsoft.com/office/drawing/2014/main" id="{CD7D173E-60C5-43DE-9C33-493629778ED8}"/>
              </a:ext>
            </a:extLst>
          </p:cNvPr>
          <p:cNvPicPr>
            <a:picLocks noChangeAspect="1"/>
          </p:cNvPicPr>
          <p:nvPr/>
        </p:nvPicPr>
        <p:blipFill rotWithShape="1">
          <a:blip r:embed="rId3"/>
          <a:srcRect t="14043" b="8343"/>
          <a:stretch/>
        </p:blipFill>
        <p:spPr>
          <a:xfrm>
            <a:off x="0" y="910243"/>
            <a:ext cx="12192000" cy="5320146"/>
          </a:xfrm>
          <a:prstGeom prst="rect">
            <a:avLst/>
          </a:prstGeom>
        </p:spPr>
      </p:pic>
      <p:sp>
        <p:nvSpPr>
          <p:cNvPr id="2" name="Date Placeholder 1">
            <a:extLst>
              <a:ext uri="{FF2B5EF4-FFF2-40B4-BE49-F238E27FC236}">
                <a16:creationId xmlns:a16="http://schemas.microsoft.com/office/drawing/2014/main" id="{2CB2753E-62DF-4B24-85D5-05B5C90A1EB6}"/>
              </a:ext>
            </a:extLst>
          </p:cNvPr>
          <p:cNvSpPr>
            <a:spLocks noGrp="1"/>
          </p:cNvSpPr>
          <p:nvPr>
            <p:ph type="dt" sz="half" idx="10"/>
          </p:nvPr>
        </p:nvSpPr>
        <p:spPr/>
        <p:txBody>
          <a:bodyPr/>
          <a:lstStyle/>
          <a:p>
            <a:r>
              <a:rPr lang="en-US"/>
              <a:t>October 17, 2019</a:t>
            </a:r>
            <a:endParaRPr lang="en-US" dirty="0"/>
          </a:p>
        </p:txBody>
      </p:sp>
      <p:sp>
        <p:nvSpPr>
          <p:cNvPr id="3" name="Footer Placeholder 2">
            <a:extLst>
              <a:ext uri="{FF2B5EF4-FFF2-40B4-BE49-F238E27FC236}">
                <a16:creationId xmlns:a16="http://schemas.microsoft.com/office/drawing/2014/main" id="{A5CD1154-2F54-4F03-8B97-9AB0B98C06B6}"/>
              </a:ext>
            </a:extLst>
          </p:cNvPr>
          <p:cNvSpPr>
            <a:spLocks noGrp="1"/>
          </p:cNvSpPr>
          <p:nvPr>
            <p:ph type="ftr" sz="quarter" idx="11"/>
          </p:nvPr>
        </p:nvSpPr>
        <p:spPr/>
        <p:txBody>
          <a:bodyPr/>
          <a:lstStyle/>
          <a:p>
            <a:r>
              <a:rPr lang="en-US" dirty="0"/>
              <a:t>Engaging with the US Forest Service</a:t>
            </a:r>
          </a:p>
        </p:txBody>
      </p:sp>
      <p:sp>
        <p:nvSpPr>
          <p:cNvPr id="4" name="Slide Number Placeholder 3">
            <a:extLst>
              <a:ext uri="{FF2B5EF4-FFF2-40B4-BE49-F238E27FC236}">
                <a16:creationId xmlns:a16="http://schemas.microsoft.com/office/drawing/2014/main" id="{F52DDBF0-C0EE-4305-B398-CA4C277929FA}"/>
              </a:ext>
            </a:extLst>
          </p:cNvPr>
          <p:cNvSpPr>
            <a:spLocks noGrp="1"/>
          </p:cNvSpPr>
          <p:nvPr>
            <p:ph type="sldNum" sz="quarter" idx="12"/>
          </p:nvPr>
        </p:nvSpPr>
        <p:spPr/>
        <p:txBody>
          <a:bodyPr/>
          <a:lstStyle/>
          <a:p>
            <a:fld id="{9CD8D479-8942-46E8-A226-A4E01F7A105C}" type="slidenum">
              <a:rPr lang="en-US" smtClean="0"/>
              <a:pPr/>
              <a:t>8</a:t>
            </a:fld>
            <a:endParaRPr lang="en-US" dirty="0"/>
          </a:p>
        </p:txBody>
      </p:sp>
    </p:spTree>
    <p:extLst>
      <p:ext uri="{BB962C8B-B14F-4D97-AF65-F5344CB8AC3E}">
        <p14:creationId xmlns:p14="http://schemas.microsoft.com/office/powerpoint/2010/main" val="23627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mokey Bear LIVE distance learning adventure logo">
            <a:extLst>
              <a:ext uri="{FF2B5EF4-FFF2-40B4-BE49-F238E27FC236}">
                <a16:creationId xmlns:a16="http://schemas.microsoft.com/office/drawing/2014/main" id="{94377FDF-CDA8-4B2A-9D03-D86EAD1E5C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09975" y="3978424"/>
            <a:ext cx="4572000" cy="1721918"/>
          </a:xfrm>
        </p:spPr>
      </p:pic>
      <p:pic>
        <p:nvPicPr>
          <p:cNvPr id="5" name="Content Placeholder 4" descr="Great Outdoors LIVE distance learning adventure logo">
            <a:extLst>
              <a:ext uri="{FF2B5EF4-FFF2-40B4-BE49-F238E27FC236}">
                <a16:creationId xmlns:a16="http://schemas.microsoft.com/office/drawing/2014/main" id="{7A52C620-8B4A-4D02-87FA-50033880062A}"/>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b="64943"/>
          <a:stretch/>
        </p:blipFill>
        <p:spPr>
          <a:xfrm>
            <a:off x="6209975" y="1377479"/>
            <a:ext cx="4572000" cy="2246249"/>
          </a:xfrm>
        </p:spPr>
      </p:pic>
      <p:sp>
        <p:nvSpPr>
          <p:cNvPr id="14" name="TextBox 13">
            <a:extLst>
              <a:ext uri="{FF2B5EF4-FFF2-40B4-BE49-F238E27FC236}">
                <a16:creationId xmlns:a16="http://schemas.microsoft.com/office/drawing/2014/main" id="{EA68A8A8-74F2-4647-8AA8-9AE1B01D3056}"/>
              </a:ext>
            </a:extLst>
          </p:cNvPr>
          <p:cNvSpPr txBox="1"/>
          <p:nvPr/>
        </p:nvSpPr>
        <p:spPr>
          <a:xfrm>
            <a:off x="1410025" y="2208709"/>
            <a:ext cx="3882628" cy="3539430"/>
          </a:xfrm>
          <a:prstGeom prst="rect">
            <a:avLst/>
          </a:prstGeom>
          <a:noFill/>
        </p:spPr>
        <p:txBody>
          <a:bodyPr wrap="square" rtlCol="0">
            <a:spAutoFit/>
          </a:bodyPr>
          <a:lstStyle/>
          <a:p>
            <a:r>
              <a:rPr lang="en-US" sz="3200" dirty="0">
                <a:hlinkClick r:id="rId5"/>
              </a:rPr>
              <a:t>https://www.fs.fed.us/naturewatch/</a:t>
            </a:r>
            <a:br>
              <a:rPr lang="en-US" sz="3200" dirty="0"/>
            </a:br>
            <a:r>
              <a:rPr lang="en-US" sz="1200" dirty="0"/>
              <a:t> </a:t>
            </a:r>
            <a:endParaRPr lang="en-US" sz="1100" dirty="0"/>
          </a:p>
          <a:p>
            <a:pPr marL="285750" indent="-285750">
              <a:buFont typeface="Arial" panose="020B0604020202020204" pitchFamily="34" charset="0"/>
              <a:buChar char="•"/>
            </a:pPr>
            <a:r>
              <a:rPr lang="en-US" sz="2800" dirty="0"/>
              <a:t>Videos</a:t>
            </a:r>
          </a:p>
          <a:p>
            <a:pPr marL="285750" indent="-285750">
              <a:buFont typeface="Arial" panose="020B0604020202020204" pitchFamily="34" charset="0"/>
              <a:buChar char="•"/>
            </a:pPr>
            <a:r>
              <a:rPr lang="en-US" sz="2800" dirty="0"/>
              <a:t>Live Q&amp;A sessions with environmental experts</a:t>
            </a:r>
          </a:p>
          <a:p>
            <a:pPr marL="285750" indent="-285750">
              <a:buFont typeface="Arial" panose="020B0604020202020204" pitchFamily="34" charset="0"/>
              <a:buChar char="•"/>
            </a:pPr>
            <a:r>
              <a:rPr lang="en-US" sz="2800" dirty="0"/>
              <a:t>Lesson plans</a:t>
            </a:r>
          </a:p>
          <a:p>
            <a:pPr marL="285750" indent="-285750">
              <a:buFont typeface="Arial" panose="020B0604020202020204" pitchFamily="34" charset="0"/>
              <a:buChar char="•"/>
            </a:pPr>
            <a:r>
              <a:rPr lang="en-US" sz="2800" dirty="0"/>
              <a:t>Educator resources</a:t>
            </a:r>
            <a:endParaRPr lang="en-US" dirty="0"/>
          </a:p>
        </p:txBody>
      </p:sp>
      <p:sp>
        <p:nvSpPr>
          <p:cNvPr id="10" name="Title 9">
            <a:extLst>
              <a:ext uri="{FF2B5EF4-FFF2-40B4-BE49-F238E27FC236}">
                <a16:creationId xmlns:a16="http://schemas.microsoft.com/office/drawing/2014/main" id="{B459FFD8-507E-4033-9A19-8BBDD381F247}"/>
              </a:ext>
            </a:extLst>
          </p:cNvPr>
          <p:cNvSpPr>
            <a:spLocks noGrp="1"/>
          </p:cNvSpPr>
          <p:nvPr>
            <p:ph type="title"/>
          </p:nvPr>
        </p:nvSpPr>
        <p:spPr>
          <a:xfrm>
            <a:off x="1410025" y="785696"/>
            <a:ext cx="4239753" cy="1183566"/>
          </a:xfrm>
        </p:spPr>
        <p:txBody>
          <a:bodyPr/>
          <a:lstStyle/>
          <a:p>
            <a:r>
              <a:rPr lang="en-US" dirty="0" err="1"/>
              <a:t>FSNatureLIVE</a:t>
            </a:r>
            <a:endParaRPr lang="en-US" dirty="0"/>
          </a:p>
        </p:txBody>
      </p:sp>
      <p:sp>
        <p:nvSpPr>
          <p:cNvPr id="7" name="Date Placeholder 6">
            <a:extLst>
              <a:ext uri="{FF2B5EF4-FFF2-40B4-BE49-F238E27FC236}">
                <a16:creationId xmlns:a16="http://schemas.microsoft.com/office/drawing/2014/main" id="{43E5F1B5-9BE4-4328-8588-4ED13A2FD15F}"/>
              </a:ext>
            </a:extLst>
          </p:cNvPr>
          <p:cNvSpPr>
            <a:spLocks noGrp="1"/>
          </p:cNvSpPr>
          <p:nvPr>
            <p:ph type="dt" sz="half" idx="10"/>
          </p:nvPr>
        </p:nvSpPr>
        <p:spPr/>
        <p:txBody>
          <a:bodyPr/>
          <a:lstStyle/>
          <a:p>
            <a:r>
              <a:rPr lang="en-US"/>
              <a:t>October 20, 2016</a:t>
            </a:r>
            <a:endParaRPr lang="en-US" dirty="0"/>
          </a:p>
        </p:txBody>
      </p:sp>
      <p:sp>
        <p:nvSpPr>
          <p:cNvPr id="8" name="Footer Placeholder 7">
            <a:extLst>
              <a:ext uri="{FF2B5EF4-FFF2-40B4-BE49-F238E27FC236}">
                <a16:creationId xmlns:a16="http://schemas.microsoft.com/office/drawing/2014/main" id="{6941B068-A0EA-4E6A-AEB5-5F412454FCDB}"/>
              </a:ext>
            </a:extLst>
          </p:cNvPr>
          <p:cNvSpPr>
            <a:spLocks noGrp="1"/>
          </p:cNvSpPr>
          <p:nvPr>
            <p:ph type="ftr" sz="quarter" idx="11"/>
          </p:nvPr>
        </p:nvSpPr>
        <p:spPr/>
        <p:txBody>
          <a:bodyPr/>
          <a:lstStyle/>
          <a:p>
            <a:r>
              <a:rPr lang="en-US" dirty="0"/>
              <a:t>Engaging with the US Forest Service</a:t>
            </a:r>
          </a:p>
        </p:txBody>
      </p:sp>
      <p:sp>
        <p:nvSpPr>
          <p:cNvPr id="9" name="Slide Number Placeholder 8">
            <a:extLst>
              <a:ext uri="{FF2B5EF4-FFF2-40B4-BE49-F238E27FC236}">
                <a16:creationId xmlns:a16="http://schemas.microsoft.com/office/drawing/2014/main" id="{3239EB75-2708-45D4-B6F5-07B2323DCBA1}"/>
              </a:ext>
            </a:extLst>
          </p:cNvPr>
          <p:cNvSpPr>
            <a:spLocks noGrp="1"/>
          </p:cNvSpPr>
          <p:nvPr>
            <p:ph type="sldNum" sz="quarter" idx="12"/>
          </p:nvPr>
        </p:nvSpPr>
        <p:spPr/>
        <p:txBody>
          <a:bodyPr/>
          <a:lstStyle/>
          <a:p>
            <a:fld id="{9CD8D479-8942-46E8-A226-A4E01F7A105C}" type="slidenum">
              <a:rPr lang="en-US" smtClean="0"/>
              <a:t>9</a:t>
            </a:fld>
            <a:endParaRPr lang="en-US" dirty="0"/>
          </a:p>
        </p:txBody>
      </p:sp>
    </p:spTree>
    <p:extLst>
      <p:ext uri="{BB962C8B-B14F-4D97-AF65-F5344CB8AC3E}">
        <p14:creationId xmlns:p14="http://schemas.microsoft.com/office/powerpoint/2010/main" val="204283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8|80.3"/>
</p:tagLst>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270532A-D598-4F6B-B05D-F62B681804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Nature ecology education photo presentation</Template>
  <TotalTime>0</TotalTime>
  <Words>2538</Words>
  <Application>Microsoft Office PowerPoint</Application>
  <PresentationFormat>Widescreen</PresentationFormat>
  <Paragraphs>322</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Corbel</vt:lpstr>
      <vt:lpstr>Garamond</vt:lpstr>
      <vt:lpstr>Times New Roman</vt:lpstr>
      <vt:lpstr>Ecology 16x9</vt:lpstr>
      <vt:lpstr>Engaging with the US Forest Service</vt:lpstr>
      <vt:lpstr>PowerPoint Presentation</vt:lpstr>
      <vt:lpstr>PowerPoint Presentation</vt:lpstr>
      <vt:lpstr>Youth Alliance</vt:lpstr>
      <vt:lpstr>Vision</vt:lpstr>
      <vt:lpstr>Strategy for Youth</vt:lpstr>
      <vt:lpstr>discovertheforest.org</vt:lpstr>
      <vt:lpstr>PowerPoint Presentation</vt:lpstr>
      <vt:lpstr>FSNatureLIVE</vt:lpstr>
      <vt:lpstr>Agents of Discovery</vt:lpstr>
      <vt:lpstr>Online Educational Materials</vt:lpstr>
      <vt:lpstr>National Symbols Program</vt:lpstr>
      <vt:lpstr>Youth Conservation Corps</vt:lpstr>
      <vt:lpstr>Resource Assistants Program</vt:lpstr>
      <vt:lpstr>Urban Connections Program</vt:lpstr>
      <vt:lpstr>PowerPoint Presentation</vt:lpstr>
      <vt:lpstr>PowerPoint Presentation</vt:lpstr>
      <vt:lpstr>Every Kid Outdoors</vt:lpstr>
      <vt:lpstr>PowerPoint Presentation</vt:lpstr>
      <vt:lpstr>Freshwater Snorkeling</vt:lpstr>
      <vt:lpstr>Citizen Science</vt:lpstr>
      <vt:lpstr>Partnering with States</vt:lpstr>
      <vt:lpstr>PowerPoint Presentation</vt:lpstr>
      <vt:lpstr>Contacts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2016-10-14T18:10:59Z</dcterms:created>
  <dcterms:modified xsi:type="dcterms:W3CDTF">2019-10-29T19:18:39Z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TC030988899991</vt:lpwstr>
  </property>
</Properties>
</file>