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56" r:id="rId2"/>
    <p:sldId id="285" r:id="rId3"/>
    <p:sldId id="272" r:id="rId4"/>
    <p:sldId id="258" r:id="rId5"/>
    <p:sldId id="257" r:id="rId6"/>
    <p:sldId id="266" r:id="rId7"/>
    <p:sldId id="275" r:id="rId8"/>
    <p:sldId id="278" r:id="rId9"/>
    <p:sldId id="276" r:id="rId10"/>
    <p:sldId id="277" r:id="rId11"/>
    <p:sldId id="259" r:id="rId12"/>
    <p:sldId id="273" r:id="rId13"/>
    <p:sldId id="280" r:id="rId14"/>
    <p:sldId id="279" r:id="rId15"/>
    <p:sldId id="281" r:id="rId16"/>
    <p:sldId id="271" r:id="rId17"/>
    <p:sldId id="260" r:id="rId18"/>
    <p:sldId id="261" r:id="rId19"/>
    <p:sldId id="267" r:id="rId20"/>
    <p:sldId id="265" r:id="rId21"/>
    <p:sldId id="264" r:id="rId22"/>
    <p:sldId id="268" r:id="rId23"/>
    <p:sldId id="283" r:id="rId24"/>
    <p:sldId id="269" r:id="rId25"/>
    <p:sldId id="262" r:id="rId26"/>
    <p:sldId id="263" r:id="rId27"/>
    <p:sldId id="270" r:id="rId28"/>
    <p:sldId id="27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B15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32" autoAdjust="0"/>
  </p:normalViewPr>
  <p:slideViewPr>
    <p:cSldViewPr snapToGrid="0">
      <p:cViewPr varScale="1">
        <p:scale>
          <a:sx n="105" d="100"/>
          <a:sy n="105" d="100"/>
        </p:scale>
        <p:origin x="834" y="102"/>
      </p:cViewPr>
      <p:guideLst/>
    </p:cSldViewPr>
  </p:slideViewPr>
  <p:outlineViewPr>
    <p:cViewPr>
      <p:scale>
        <a:sx n="33" d="100"/>
        <a:sy n="33" d="100"/>
      </p:scale>
      <p:origin x="0" y="-6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85B12-75ED-4872-9FAE-58514D644F4E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B2F0A-624A-46AA-84C4-2B67BBB10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86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B2F0A-624A-46AA-84C4-2B67BBB109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89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average gift is about $100.  Our median gift was $25.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B2F0A-624A-46AA-84C4-2B67BBB109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01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B2F0A-624A-46AA-84C4-2B67BBB109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50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book I recently read even included the step to stalk other successful campaigns!  (number of backers, donor rewards, videos, emotional connection, timeline,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B2F0A-624A-46AA-84C4-2B67BBB109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42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B2F0A-624A-46AA-84C4-2B67BBB109C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05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EENC’s median gift: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B2F0A-624A-46AA-84C4-2B67BBB109C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29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I get KY’s photos?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B2F0A-624A-46AA-84C4-2B67BBB109C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3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year, we did a “donors choose” model for deciding – anyone who donated any amount got one vote per team member they donated 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B2F0A-624A-46AA-84C4-2B67BBB109C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90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sure to respect donor anonymity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B2F0A-624A-46AA-84C4-2B67BBB109C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90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mjt.feedpress.com/lnk/AGoAAAVEr8AAAbSMMaYAAG4i4XsAAAAIJGQAHhhaAAaIAgBcR2hPNRAgtrMSRhuighnFO7lSdAAF1JY/2/lJxZDcdZ2pwppE4ZIFQAbA/aHR0cHM6Ly9ibG9vbWVyYW5nLmNvL2Jsb2cvaG93LXRvLXB1dC1qb3ktaW50by1tYWpvci1naWZ0LXNvbGljaXRhdGlvbi1hbmQtcGhpbGFudGhyb3B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EENCfriends/videos/1986014271701105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mjt.feedpress.com/lnk/AGoAAAVEr8AAAbSMMaYAAG4i4XsAAAAIJGQAHhhaAAaIAgBcR2hPNRAgtrMSRhuighnFO7lSdAAF1JY/2/lJxZDcdZ2pwppE4ZIFQAbA/aHR0cHM6Ly9ibG9vbWVyYW5nLmNvL2Jsb2cvaG93LXRvLXB1dC1qb3ktaW50by1tYWpvci1naWZ0LXNvbGljaXRhdGlvbi1hbmQtcGhpbGFudGhyb3B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77A91-B9AB-4923-9C3C-48987E3C9F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 to Crowdfunding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93C33-03C8-40A6-8F39-377DA4D89B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EENC’s Strategies to raise $37K in 6 weeks</a:t>
            </a:r>
          </a:p>
        </p:txBody>
      </p:sp>
    </p:spTree>
    <p:extLst>
      <p:ext uri="{BB962C8B-B14F-4D97-AF65-F5344CB8AC3E}">
        <p14:creationId xmlns:p14="http://schemas.microsoft.com/office/powerpoint/2010/main" val="2070542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1A1A5-4166-4F92-9EF3-99F3F5039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that you know what </a:t>
            </a:r>
            <a:r>
              <a:rPr lang="en-US" i="1" dirty="0"/>
              <a:t>not</a:t>
            </a:r>
            <a:r>
              <a:rPr lang="en-US" dirty="0"/>
              <a:t> 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02A0E-6C98-4FB9-810E-9D24D048E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do you think of when you hear the word “philanthropy”?</a:t>
            </a:r>
          </a:p>
          <a:p>
            <a:pPr lvl="1"/>
            <a:r>
              <a:rPr lang="en-US" dirty="0"/>
              <a:t>“The desire to promote the welfare of others, expressed especially by the generous donation of money to good causes.” (English Oxford Dictionary)</a:t>
            </a:r>
            <a:endParaRPr lang="en-US" b="1" dirty="0"/>
          </a:p>
          <a:p>
            <a:r>
              <a:rPr lang="en-US" b="1" dirty="0"/>
              <a:t>When did you give when you felt </a:t>
            </a:r>
            <a:r>
              <a:rPr lang="en-US" b="1" i="1" dirty="0"/>
              <a:t>joyful</a:t>
            </a:r>
            <a:r>
              <a:rPr lang="en-US" b="1" dirty="0"/>
              <a:t> afterwards?</a:t>
            </a:r>
          </a:p>
          <a:p>
            <a:pPr lvl="1"/>
            <a:r>
              <a:rPr lang="en-US" i="1" dirty="0"/>
              <a:t>Not</a:t>
            </a:r>
            <a:r>
              <a:rPr lang="en-US" dirty="0"/>
              <a:t> asking donor prospects for gifts denies them the joy of giving. 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i="1" dirty="0"/>
              <a:t>Credit: </a:t>
            </a:r>
            <a:r>
              <a:rPr lang="en-US" sz="2000" i="1" dirty="0" err="1"/>
              <a:t>Bloomerang’s</a:t>
            </a:r>
            <a:r>
              <a:rPr lang="en-US" sz="2000" i="1" dirty="0"/>
              <a:t> </a:t>
            </a:r>
            <a:r>
              <a:rPr lang="en-US" sz="2000" i="1" dirty="0">
                <a:hlinkClick r:id="rId2"/>
              </a:rPr>
              <a:t>How to Put Joy into Major Gift Solicitation and Philanthropy</a:t>
            </a:r>
            <a:r>
              <a:rPr lang="en-US" sz="2000" i="1" dirty="0"/>
              <a:t> by Claire </a:t>
            </a:r>
            <a:r>
              <a:rPr lang="en-US" sz="2000" i="1" dirty="0" err="1"/>
              <a:t>Axelrad</a:t>
            </a:r>
            <a:r>
              <a:rPr lang="en-US" sz="2000" dirty="0"/>
              <a:t> </a:t>
            </a:r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71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72" name="Rectangle 71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7507D55-E475-4AC1-91FF-20F3B2BC4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Get your board </a:t>
            </a:r>
            <a:br>
              <a:rPr lang="en-US" sz="4000" dirty="0"/>
            </a:br>
            <a:r>
              <a:rPr lang="en-US" sz="4000" dirty="0"/>
              <a:t>on board</a:t>
            </a:r>
            <a:endParaRPr lang="en-US" sz="41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i.imgflip.com/2sllj3.jpg">
            <a:extLst>
              <a:ext uri="{FF2B5EF4-FFF2-40B4-BE49-F238E27FC236}">
                <a16:creationId xmlns:a16="http://schemas.microsoft.com/office/drawing/2014/main" id="{6CE9871C-49AC-40AC-8B82-ECD9DF153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0" r="16797" b="-2"/>
          <a:stretch/>
        </p:blipFill>
        <p:spPr bwMode="auto">
          <a:xfrm>
            <a:off x="1191491" y="1207799"/>
            <a:ext cx="4294907" cy="427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E00E6-EAB6-4D56-8383-9BFB5154B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1" y="2556932"/>
            <a:ext cx="5404861" cy="35385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Gather your team</a:t>
            </a:r>
          </a:p>
          <a:p>
            <a:pPr lvl="1"/>
            <a:r>
              <a:rPr lang="en-US" sz="1600" dirty="0"/>
              <a:t>The more teammates, the more people you have helping you toward your goal!</a:t>
            </a:r>
          </a:p>
          <a:p>
            <a:pPr lvl="1"/>
            <a:r>
              <a:rPr lang="en-US" sz="1600" dirty="0"/>
              <a:t>Strive for 100% board member participation</a:t>
            </a:r>
          </a:p>
          <a:p>
            <a:r>
              <a:rPr lang="en-US" sz="2000" dirty="0"/>
              <a:t>You do NOT need everyone to be super tech savvy – but you DO need them to be willing to ask.</a:t>
            </a:r>
          </a:p>
          <a:p>
            <a:r>
              <a:rPr lang="en-US" sz="2000" dirty="0"/>
              <a:t>Address “conflict of interest” concerns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 marL="0" indent="0">
              <a:lnSpc>
                <a:spcPct val="90000"/>
              </a:lnSpc>
              <a:buNone/>
            </a:pPr>
            <a:endParaRPr lang="en-US" sz="13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2718B5-9846-48A5-AC56-B8B82A92A714}"/>
              </a:ext>
            </a:extLst>
          </p:cNvPr>
          <p:cNvSpPr txBox="1"/>
          <p:nvPr/>
        </p:nvSpPr>
        <p:spPr>
          <a:xfrm>
            <a:off x="1902691" y="5708073"/>
            <a:ext cx="2798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OK, this one I made…</a:t>
            </a:r>
          </a:p>
        </p:txBody>
      </p:sp>
    </p:spTree>
    <p:extLst>
      <p:ext uri="{BB962C8B-B14F-4D97-AF65-F5344CB8AC3E}">
        <p14:creationId xmlns:p14="http://schemas.microsoft.com/office/powerpoint/2010/main" val="51689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E6E1520-2FF6-4854-9AF4-AEF2311B5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BA5D1594-F7BA-4C1C-9385-FD09BD2A6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51BC212-81ED-4D4F-A9E1-FE62C9B06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2993D6C-D352-4196-8909-21BFE98637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C52BDAD-556E-4C4C-B776-FD44D9082A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6D91A09-3DF6-490E-955F-8671B86A13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DEAA77F7-514B-46E6-980A-60EF524833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FACC610-D23E-43E9-86FB-5B46DBE63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Setting Your Goals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D0FF6F-093D-47AB-9CBA-8BBEF7F73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63510C-FF2B-41B2-AEFC-A952A7507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0BF52-C089-45A1-A863-635CCC0F2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9812" y="2556931"/>
            <a:ext cx="4153706" cy="345323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What is realistic for your team?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How does that overall goal impact your individual team members?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How much do you need for your budget?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What specifically do you need to fund?</a:t>
            </a:r>
          </a:p>
        </p:txBody>
      </p:sp>
    </p:spTree>
    <p:extLst>
      <p:ext uri="{BB962C8B-B14F-4D97-AF65-F5344CB8AC3E}">
        <p14:creationId xmlns:p14="http://schemas.microsoft.com/office/powerpoint/2010/main" val="1888970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720FB-DF29-495D-B685-4065499E1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933" y="2556932"/>
            <a:ext cx="4429356" cy="33189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Pick your platform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We have used </a:t>
            </a:r>
            <a:r>
              <a:rPr lang="en-US" sz="1900" dirty="0" err="1"/>
              <a:t>MightyCause</a:t>
            </a:r>
            <a:r>
              <a:rPr lang="en-US" sz="1900" dirty="0"/>
              <a:t> – but there are TONS of options.  You can even just use Facebook.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Pay attention to: fees, how easy it is for donors to use, how easy it is for board members to use, what features do you actually need, how it looks</a:t>
            </a:r>
          </a:p>
          <a:p>
            <a:pPr>
              <a:lnSpc>
                <a:spcPct val="90000"/>
              </a:lnSpc>
            </a:pPr>
            <a:r>
              <a:rPr lang="en-US" sz="2200" u="sng" dirty="0"/>
              <a:t>Find a match!</a:t>
            </a:r>
            <a:r>
              <a:rPr lang="en-US" sz="2200" dirty="0"/>
              <a:t> - Individual or team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Pick your timeline – 6 weeks is a good length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721167-75BA-45E3-AD8B-E87194806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318" y="812087"/>
            <a:ext cx="5741585" cy="523382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8668731-6FB3-45E1-B210-4C5D7E3F3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4154886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Before your campaign</a:t>
            </a:r>
          </a:p>
        </p:txBody>
      </p:sp>
    </p:spTree>
    <p:extLst>
      <p:ext uri="{BB962C8B-B14F-4D97-AF65-F5344CB8AC3E}">
        <p14:creationId xmlns:p14="http://schemas.microsoft.com/office/powerpoint/2010/main" val="981716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7C613-9203-43D2-87B9-D7F1FE67E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1C08F-B8B6-45A0-AA5F-AA3278C88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D7D2D2-36AE-40E3-ACF4-CF53B1850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303" y="71281"/>
            <a:ext cx="9445212" cy="678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0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C68FE-CA21-487C-9EFA-F6A730452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65397"/>
            <a:ext cx="9601196" cy="807757"/>
          </a:xfrm>
        </p:spPr>
        <p:txBody>
          <a:bodyPr/>
          <a:lstStyle/>
          <a:p>
            <a:r>
              <a:rPr lang="en-US" dirty="0"/>
              <a:t>Build Your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CD6EB-7CFA-4D60-B209-41B69A59A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3E7650-17AC-43AA-8653-BD2DDD18A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7570" y="1716933"/>
            <a:ext cx="8090064" cy="5114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4A946D-A75C-4418-B85B-C4D4443AA9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444"/>
          <a:stretch/>
        </p:blipFill>
        <p:spPr>
          <a:xfrm>
            <a:off x="7332494" y="1702340"/>
            <a:ext cx="4856267" cy="513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39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CA5E3-F2B7-47A5-B649-AE0CD4F6E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5521958" cy="1303867"/>
          </a:xfrm>
        </p:spPr>
        <p:txBody>
          <a:bodyPr/>
          <a:lstStyle/>
          <a:p>
            <a:r>
              <a:rPr lang="en-US" dirty="0"/>
              <a:t>Tell your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094BE-3668-474B-BE95-63EAC86ED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521958" cy="33189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Why it matters – to you!</a:t>
            </a:r>
          </a:p>
          <a:p>
            <a:r>
              <a:rPr lang="en-US" dirty="0"/>
              <a:t>3 things you accomplished last year</a:t>
            </a:r>
          </a:p>
          <a:p>
            <a:r>
              <a:rPr lang="en-US" dirty="0"/>
              <a:t>3 things you’ll do this year</a:t>
            </a:r>
          </a:p>
          <a:p>
            <a:r>
              <a:rPr lang="en-US" dirty="0"/>
              <a:t>Make personal asks.  No “blanket” emails.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If you hit your goal(s) early, set the bar higher!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945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11FE44B-46D1-485F-88E0-F790CE427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57D4B92A-5EF4-4B95-8004-943EE0628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C93532B-75B6-4775-9B2B-2064D7177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CA6CE258-75E4-4B8E-9C2C-620A11F97F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8AEEA47-89DA-4860-87E2-DC953998E6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5DDD0F81-BADD-46AE-BDB8-65D419C01D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08A4150D-E0D7-4796-8DF9-4BB3BA13E3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6CFCD30-F107-4509-A617-593D6FD21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3660056" cy="1325372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Get Excited for Your Kickoff!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72FA93-03B0-4857-8946-E04C5E7E26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FA1FA-5344-4C87-8016-26C5F32FC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4254268" cy="338209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first week will be your biggest, so make it count!!</a:t>
            </a:r>
          </a:p>
          <a:p>
            <a:r>
              <a:rPr lang="en-US" dirty="0"/>
              <a:t>Hashtag/Consistent Messaging</a:t>
            </a:r>
          </a:p>
          <a:p>
            <a:r>
              <a:rPr lang="en-US" dirty="0"/>
              <a:t>Get the word OUT! </a:t>
            </a:r>
          </a:p>
          <a:p>
            <a:pPr lvl="1"/>
            <a:r>
              <a:rPr lang="en-US" sz="2400" dirty="0"/>
              <a:t>Social Media - “Like” each others posts</a:t>
            </a:r>
          </a:p>
          <a:p>
            <a:pPr lvl="1"/>
            <a:r>
              <a:rPr lang="en-US" sz="2400" dirty="0"/>
              <a:t>Email</a:t>
            </a:r>
          </a:p>
          <a:p>
            <a:pPr lvl="1"/>
            <a:r>
              <a:rPr lang="en-US" sz="2400" dirty="0"/>
              <a:t>Website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6602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4767B-F9F8-48E0-A177-46A75BC88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During the Campaign (Team)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5D73E-94DB-44C4-A2A2-786D9D930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 cheerleader!</a:t>
            </a:r>
          </a:p>
          <a:p>
            <a:pPr lvl="1"/>
            <a:r>
              <a:rPr lang="en-US" dirty="0"/>
              <a:t>Weekly emails, motivators, etc.</a:t>
            </a:r>
          </a:p>
          <a:p>
            <a:r>
              <a:rPr lang="en-US" dirty="0"/>
              <a:t>Set deadlines within the overall campaign.</a:t>
            </a:r>
          </a:p>
          <a:p>
            <a:pPr lvl="1"/>
            <a:r>
              <a:rPr lang="en-US" dirty="0"/>
              <a:t>Ex: 1 week for match, 2 weeks for vote</a:t>
            </a:r>
          </a:p>
          <a:p>
            <a:r>
              <a:rPr lang="en-US" dirty="0"/>
              <a:t>Celebrate your milestones</a:t>
            </a:r>
          </a:p>
          <a:p>
            <a:pPr lvl="1"/>
            <a:r>
              <a:rPr lang="en-US" dirty="0"/>
              <a:t>Keep finding something to draw in donors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777D1F-B80B-4F96-AABD-E2061E2E0444}"/>
              </a:ext>
            </a:extLst>
          </p:cNvPr>
          <p:cNvSpPr txBox="1"/>
          <p:nvPr/>
        </p:nvSpPr>
        <p:spPr>
          <a:xfrm>
            <a:off x="7793178" y="6003207"/>
            <a:ext cx="2798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And I did this one too…</a:t>
            </a:r>
          </a:p>
        </p:txBody>
      </p:sp>
      <p:pic>
        <p:nvPicPr>
          <p:cNvPr id="1026" name="Picture 2" descr="https://i.imgflip.com/2t3elx.jpg">
            <a:extLst>
              <a:ext uri="{FF2B5EF4-FFF2-40B4-BE49-F238E27FC236}">
                <a16:creationId xmlns:a16="http://schemas.microsoft.com/office/drawing/2014/main" id="{3C43A72E-7C14-473C-8E71-A0D9C2C1A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337" y="2556932"/>
            <a:ext cx="4503160" cy="339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552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0C42D-765D-4EFE-B005-9013AFC0F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During the Campaign (Individual)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A89E6-5875-45C4-9F16-18406E3AB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1097" y="2556931"/>
            <a:ext cx="4811777" cy="3834537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dirty="0"/>
              <a:t>Set your goal</a:t>
            </a:r>
          </a:p>
          <a:p>
            <a:pPr lvl="1">
              <a:spcAft>
                <a:spcPts val="0"/>
              </a:spcAft>
            </a:pPr>
            <a:r>
              <a:rPr lang="en-US" dirty="0"/>
              <a:t>If you make it, set it higher!</a:t>
            </a:r>
          </a:p>
          <a:p>
            <a:pPr>
              <a:spcAft>
                <a:spcPts val="0"/>
              </a:spcAft>
            </a:pPr>
            <a:r>
              <a:rPr lang="en-US" dirty="0"/>
              <a:t>Commit to it.  </a:t>
            </a:r>
          </a:p>
          <a:p>
            <a:pPr lvl="1">
              <a:spcAft>
                <a:spcPts val="0"/>
              </a:spcAft>
            </a:pPr>
            <a:r>
              <a:rPr lang="en-US" dirty="0"/>
              <a:t>Be ready to be engaged the. whole. time.</a:t>
            </a:r>
          </a:p>
          <a:p>
            <a:pPr>
              <a:spcAft>
                <a:spcPts val="0"/>
              </a:spcAft>
            </a:pPr>
            <a:r>
              <a:rPr lang="en-US" dirty="0"/>
              <a:t>Who to ask?  Everyone you know! </a:t>
            </a:r>
          </a:p>
          <a:p>
            <a:pPr lvl="1">
              <a:spcAft>
                <a:spcPts val="0"/>
              </a:spcAft>
            </a:pPr>
            <a:r>
              <a:rPr lang="en-US" dirty="0"/>
              <a:t>Friends, family, coworkers, previous donors to your org, etc. – NOT just “people with money”</a:t>
            </a:r>
          </a:p>
          <a:p>
            <a:pPr lvl="1">
              <a:spcAft>
                <a:spcPts val="0"/>
              </a:spcAft>
            </a:pPr>
            <a:r>
              <a:rPr lang="en-US" dirty="0"/>
              <a:t>EVERY gift is important!!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236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3E4DA-97A4-4F70-8CB3-A11B8CF34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Introductions!</a:t>
            </a:r>
          </a:p>
        </p:txBody>
      </p:sp>
      <p:pic>
        <p:nvPicPr>
          <p:cNvPr id="7" name="Picture 6" descr="A group of people in a park&#10;&#10;Description automatically generated">
            <a:extLst>
              <a:ext uri="{FF2B5EF4-FFF2-40B4-BE49-F238E27FC236}">
                <a16:creationId xmlns:a16="http://schemas.microsoft.com/office/drawing/2014/main" id="{EBBCD4D0-88A8-4100-BA0B-445F4B79DC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96"/>
          <a:stretch/>
        </p:blipFill>
        <p:spPr>
          <a:xfrm>
            <a:off x="6010275" y="2557993"/>
            <a:ext cx="5067300" cy="3374971"/>
          </a:xfrm>
          <a:prstGeom prst="rect">
            <a:avLst/>
          </a:prstGeom>
        </p:spPr>
      </p:pic>
      <p:pic>
        <p:nvPicPr>
          <p:cNvPr id="11" name="Content Placeholder 10" descr="A close up of a sign&#10;&#10;Description automatically generated">
            <a:extLst>
              <a:ext uri="{FF2B5EF4-FFF2-40B4-BE49-F238E27FC236}">
                <a16:creationId xmlns:a16="http://schemas.microsoft.com/office/drawing/2014/main" id="{5820263A-8CEE-489B-9F22-FF6A3B8DA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85101" y="2557993"/>
            <a:ext cx="3317875" cy="3317875"/>
          </a:xfrm>
        </p:spPr>
      </p:pic>
    </p:spTree>
    <p:extLst>
      <p:ext uri="{BB962C8B-B14F-4D97-AF65-F5344CB8AC3E}">
        <p14:creationId xmlns:p14="http://schemas.microsoft.com/office/powerpoint/2010/main" val="3067782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26797-380D-4761-91D2-3A817C7A0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Asking.  A Lot.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3B987-D6F2-4CE9-A0EA-1CBD50579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799" y="2556932"/>
            <a:ext cx="6019797" cy="33189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Again, and again, and again, and again, and again, and again, and…</a:t>
            </a:r>
          </a:p>
          <a:p>
            <a:r>
              <a:rPr lang="en-US" dirty="0"/>
              <a:t>People need to see things 3x before they respond.</a:t>
            </a:r>
          </a:p>
          <a:p>
            <a:r>
              <a:rPr lang="en-US" dirty="0"/>
              <a:t>Use the mode that works for your donors (text, phone, email, social media, etc.)</a:t>
            </a:r>
          </a:p>
          <a:p>
            <a:r>
              <a:rPr lang="en-US" dirty="0"/>
              <a:t>Can you provide a personal incentive? (ex: $25 donation gets you something crafty!)</a:t>
            </a:r>
          </a:p>
        </p:txBody>
      </p:sp>
    </p:spTree>
    <p:extLst>
      <p:ext uri="{BB962C8B-B14F-4D97-AF65-F5344CB8AC3E}">
        <p14:creationId xmlns:p14="http://schemas.microsoft.com/office/powerpoint/2010/main" val="3667754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3D795-C4F1-473A-BC74-4CA269272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it a team thing.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58745-11C0-440F-BCF8-F571E1680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46360"/>
            <a:ext cx="4135015" cy="3229507"/>
          </a:xfrm>
        </p:spPr>
        <p:txBody>
          <a:bodyPr>
            <a:normAutofit/>
          </a:bodyPr>
          <a:lstStyle/>
          <a:p>
            <a:r>
              <a:rPr lang="en-US" sz="2800" dirty="0"/>
              <a:t>Prizes for most donors</a:t>
            </a:r>
          </a:p>
          <a:p>
            <a:r>
              <a:rPr lang="en-US" sz="2800" dirty="0"/>
              <a:t>Prizes for most money raised</a:t>
            </a:r>
          </a:p>
          <a:p>
            <a:r>
              <a:rPr lang="en-US" sz="2800" dirty="0"/>
              <a:t>Set a celebration for meeting individual AND team goals</a:t>
            </a:r>
          </a:p>
        </p:txBody>
      </p:sp>
    </p:spTree>
    <p:extLst>
      <p:ext uri="{BB962C8B-B14F-4D97-AF65-F5344CB8AC3E}">
        <p14:creationId xmlns:p14="http://schemas.microsoft.com/office/powerpoint/2010/main" val="49392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CDC813-F7BD-4D40-8885-329DA00A6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/>
              <a:t>EENC’s “Big Thing”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standing on a beach&#10;&#10;Description automatically generated">
            <a:extLst>
              <a:ext uri="{FF2B5EF4-FFF2-40B4-BE49-F238E27FC236}">
                <a16:creationId xmlns:a16="http://schemas.microsoft.com/office/drawing/2014/main" id="{6EBF34EF-7171-49EE-8532-A673E9DE68E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533"/>
          <a:stretch/>
        </p:blipFill>
        <p:spPr>
          <a:xfrm>
            <a:off x="1254763" y="1275306"/>
            <a:ext cx="5621750" cy="410949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57F62-1F10-48A0-8C53-8A28C591A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7450" y="2556932"/>
            <a:ext cx="4232550" cy="3691468"/>
          </a:xfrm>
        </p:spPr>
        <p:txBody>
          <a:bodyPr>
            <a:normAutofit/>
          </a:bodyPr>
          <a:lstStyle/>
          <a:p>
            <a:r>
              <a:rPr lang="en-US" sz="2200" dirty="0"/>
              <a:t>2017: Polar Plunge </a:t>
            </a:r>
          </a:p>
          <a:p>
            <a:r>
              <a:rPr lang="en-US" sz="2200" dirty="0"/>
              <a:t>2018: Grey Squirrel Flash Mob</a:t>
            </a:r>
          </a:p>
          <a:p>
            <a:r>
              <a:rPr lang="en-US" sz="2200" dirty="0"/>
              <a:t>What makes it work?</a:t>
            </a:r>
          </a:p>
          <a:p>
            <a:pPr lvl="1"/>
            <a:r>
              <a:rPr lang="en-US" sz="1800" dirty="0"/>
              <a:t>Ridiculous (and fun for the board)</a:t>
            </a:r>
          </a:p>
          <a:p>
            <a:pPr lvl="1"/>
            <a:r>
              <a:rPr lang="en-US" sz="1800" dirty="0"/>
              <a:t>Makes a good video. We share it everywhere. </a:t>
            </a:r>
          </a:p>
          <a:p>
            <a:pPr lvl="1"/>
            <a:r>
              <a:rPr lang="en-US" sz="1800" dirty="0"/>
              <a:t>Donors love it. People will donate just to make you do it.</a:t>
            </a:r>
          </a:p>
          <a:p>
            <a:pPr lvl="1"/>
            <a:r>
              <a:rPr lang="en-US" sz="1800" dirty="0"/>
              <a:t>Reenactment potential?</a:t>
            </a:r>
          </a:p>
        </p:txBody>
      </p:sp>
    </p:spTree>
    <p:extLst>
      <p:ext uri="{BB962C8B-B14F-4D97-AF65-F5344CB8AC3E}">
        <p14:creationId xmlns:p14="http://schemas.microsoft.com/office/powerpoint/2010/main" val="1808048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50354-3CD3-466E-826F-E887849D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7CD73-A95A-40D8-A92C-DD99BCE80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247AAB-4ADD-4DA7-9576-A18F687C4C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614"/>
          <a:stretch/>
        </p:blipFill>
        <p:spPr>
          <a:xfrm>
            <a:off x="957133" y="599166"/>
            <a:ext cx="5502855" cy="5659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E66DCF-2A10-4968-946B-416891845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838" y="599166"/>
            <a:ext cx="4728724" cy="566128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5142F72-0159-4A89-9768-1B06647EB4F6}"/>
              </a:ext>
            </a:extLst>
          </p:cNvPr>
          <p:cNvSpPr/>
          <p:nvPr/>
        </p:nvSpPr>
        <p:spPr>
          <a:xfrm>
            <a:off x="984617" y="5875868"/>
            <a:ext cx="729673" cy="349441"/>
          </a:xfrm>
          <a:prstGeom prst="ellipse">
            <a:avLst/>
          </a:prstGeom>
          <a:solidFill>
            <a:srgbClr val="FF33CC">
              <a:alpha val="16863"/>
            </a:srgbClr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43BA1A-022D-4310-85BE-0797C057EBB3}"/>
              </a:ext>
            </a:extLst>
          </p:cNvPr>
          <p:cNvSpPr/>
          <p:nvPr/>
        </p:nvSpPr>
        <p:spPr>
          <a:xfrm>
            <a:off x="6241634" y="5273666"/>
            <a:ext cx="1428673" cy="602202"/>
          </a:xfrm>
          <a:prstGeom prst="ellipse">
            <a:avLst/>
          </a:prstGeom>
          <a:solidFill>
            <a:srgbClr val="FF33CC">
              <a:alpha val="16863"/>
            </a:srgbClr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FBD3BA5-40ED-41FD-9C94-025B3786B4BF}"/>
              </a:ext>
            </a:extLst>
          </p:cNvPr>
          <p:cNvSpPr/>
          <p:nvPr/>
        </p:nvSpPr>
        <p:spPr>
          <a:xfrm>
            <a:off x="10433255" y="5839695"/>
            <a:ext cx="729673" cy="349441"/>
          </a:xfrm>
          <a:prstGeom prst="ellipse">
            <a:avLst/>
          </a:prstGeom>
          <a:solidFill>
            <a:srgbClr val="FF33CC">
              <a:alpha val="16863"/>
            </a:srgbClr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16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D5674-8B9D-46C4-995B-0B7BFBF07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(video removed for file size </a:t>
            </a:r>
            <a:r>
              <a:rPr lang="en-US" dirty="0">
                <a:sym typeface="Wingdings" panose="05000000000000000000" pitchFamily="2" charset="2"/>
              </a:rPr>
              <a:t>)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047CC-C32B-400A-8EC4-A495B4EA4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https://www.facebook.com/EENCfriends/videos/1986014271701105/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0773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2ABD4-E71E-4B85-ACFC-DB6192E87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Say 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A7412-DD7C-42BF-AD38-57EAA6879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727" y="2556932"/>
            <a:ext cx="5741353" cy="33189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If they donate to your page, </a:t>
            </a:r>
            <a:r>
              <a:rPr lang="en-US" u="sng" dirty="0"/>
              <a:t>you</a:t>
            </a:r>
            <a:r>
              <a:rPr lang="en-US" dirty="0"/>
              <a:t> thank them! ASAP.</a:t>
            </a:r>
          </a:p>
          <a:p>
            <a:r>
              <a:rPr lang="en-US" dirty="0"/>
              <a:t>Facebook thanks</a:t>
            </a:r>
          </a:p>
          <a:p>
            <a:r>
              <a:rPr lang="en-US" dirty="0"/>
              <a:t>Staff/board thanks</a:t>
            </a:r>
          </a:p>
          <a:p>
            <a:pPr lvl="1"/>
            <a:r>
              <a:rPr lang="en-US" dirty="0"/>
              <a:t>Digital – email, social media</a:t>
            </a:r>
          </a:p>
          <a:p>
            <a:pPr lvl="1"/>
            <a:r>
              <a:rPr lang="en-US" dirty="0"/>
              <a:t>Signed cards</a:t>
            </a:r>
          </a:p>
          <a:p>
            <a:pPr lvl="1"/>
            <a:r>
              <a:rPr lang="en-US" dirty="0"/>
              <a:t>Website, annual report, newsletters, etc.</a:t>
            </a:r>
          </a:p>
          <a:p>
            <a:r>
              <a:rPr lang="en-US" dirty="0"/>
              <a:t>Best practices: 7 times</a:t>
            </a:r>
          </a:p>
        </p:txBody>
      </p:sp>
    </p:spTree>
    <p:extLst>
      <p:ext uri="{BB962C8B-B14F-4D97-AF65-F5344CB8AC3E}">
        <p14:creationId xmlns:p14="http://schemas.microsoft.com/office/powerpoint/2010/main" val="1165447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83E87-15B1-4146-A63E-8D6E5E878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the campaign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31EC7-FE13-4C13-A71E-6DF89C3C7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396" y="2556931"/>
            <a:ext cx="5686424" cy="361304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Celebrate with your team AND your donors!</a:t>
            </a:r>
          </a:p>
          <a:p>
            <a:r>
              <a:rPr lang="en-US" sz="2800" dirty="0"/>
              <a:t>Get to know your donors and what drives them</a:t>
            </a:r>
          </a:p>
          <a:p>
            <a:r>
              <a:rPr lang="en-US" sz="2800" dirty="0"/>
              <a:t>Try to connect people to the mission, not the person</a:t>
            </a:r>
          </a:p>
          <a:p>
            <a:r>
              <a:rPr lang="en-US" sz="2800" dirty="0"/>
              <a:t>DO NOT IGNORE THEM AFTER THE CAMPAIGN!!!!!!!!</a:t>
            </a:r>
          </a:p>
        </p:txBody>
      </p:sp>
    </p:spTree>
    <p:extLst>
      <p:ext uri="{BB962C8B-B14F-4D97-AF65-F5344CB8AC3E}">
        <p14:creationId xmlns:p14="http://schemas.microsoft.com/office/powerpoint/2010/main" val="40753173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CD981C6-3EC5-4C3F-97F0-FE195DDA3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093D8CF8-345C-4770-ACE7-5B9922492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1AADDD6-E336-430F-A143-E1449FFBDE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D3D05261-D481-47F2-AC96-E7DCF933D2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64A2D2E-27E9-4C54-AD41-D18C3AE905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3335F48-A05B-443B-AB98-E17241148C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B1A363B-5FCE-4BA3-86EA-4A95DF5B3F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6095076-C0F2-4113-8D91-94E230E33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Building momentum	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202298-0030-4CC3-9BE1-94DE4227F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3E9AB96-F9B3-463D-BA23-961C1B0E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ECD4C-FEE4-415A-AC91-F367CAD1B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Record keeping is key!!</a:t>
            </a:r>
          </a:p>
          <a:p>
            <a:r>
              <a:rPr lang="en-US" dirty="0"/>
              <a:t>Keep them engaged between campaigns (relational, not transactional)</a:t>
            </a:r>
          </a:p>
          <a:p>
            <a:r>
              <a:rPr lang="en-US" dirty="0"/>
              <a:t>Ask previous teammates to participate again</a:t>
            </a:r>
          </a:p>
          <a:p>
            <a:r>
              <a:rPr lang="en-US" dirty="0"/>
              <a:t>Email repeat participants their last year’s donors list</a:t>
            </a:r>
          </a:p>
        </p:txBody>
      </p:sp>
    </p:spTree>
    <p:extLst>
      <p:ext uri="{BB962C8B-B14F-4D97-AF65-F5344CB8AC3E}">
        <p14:creationId xmlns:p14="http://schemas.microsoft.com/office/powerpoint/2010/main" val="1944357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DC37420-625C-4DFF-AE5A-A1FA41899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10583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4409B9A1-8522-4636-8456-8C672CD8B765}"/>
              </a:ext>
            </a:extLst>
          </p:cNvPr>
          <p:cNvSpPr txBox="1">
            <a:spLocks/>
          </p:cNvSpPr>
          <p:nvPr/>
        </p:nvSpPr>
        <p:spPr>
          <a:xfrm>
            <a:off x="6094412" y="2658531"/>
            <a:ext cx="5004945" cy="283091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Lauren Pyle</a:t>
            </a:r>
          </a:p>
          <a:p>
            <a:r>
              <a:rPr lang="en-US" sz="3200" dirty="0"/>
              <a:t>EENC</a:t>
            </a:r>
          </a:p>
          <a:p>
            <a:r>
              <a:rPr lang="en-US" sz="3200" dirty="0"/>
              <a:t>eencexecdirector@gmail.com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3161BC-E261-4CE6-B184-8D45D71F2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88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D7D2E-0994-4D53-9991-2CFCD3CE0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Spoiler! We didn’t do it in the first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9DFCB-5F75-4BCF-B2EA-A58D51BFD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19" y="2556932"/>
            <a:ext cx="5135877" cy="3685248"/>
          </a:xfrm>
        </p:spPr>
        <p:txBody>
          <a:bodyPr>
            <a:normAutofit/>
          </a:bodyPr>
          <a:lstStyle/>
          <a:p>
            <a:r>
              <a:rPr lang="en-US" dirty="0"/>
              <a:t>Crowdfunding is work, but it can be a great strategy to engage individual donors and bring in serious $$$$ for your affiliate.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000" i="1" dirty="0"/>
              <a:t>Disclaimer: I’d like to thank the original creators of the vast majority of these memes (not me) for sharing them with the universe.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928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11FE44B-46D1-485F-88E0-F790CE427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4" name="Rectangle 13">
              <a:extLst>
                <a:ext uri="{FF2B5EF4-FFF2-40B4-BE49-F238E27FC236}">
                  <a16:creationId xmlns:a16="http://schemas.microsoft.com/office/drawing/2014/main" id="{57D4B92A-5EF4-4B95-8004-943EE0628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C93532B-75B6-4775-9B2B-2064D7177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CA6CE258-75E4-4B8E-9C2C-620A11F97F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8AEEA47-89DA-4860-87E2-DC953998E6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DDD0F81-BADD-46AE-BDB8-65D419C01D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08A4150D-E0D7-4796-8DF9-4BB3BA13E3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E3CD32-1419-487A-BB62-20A71DB2B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en-US" sz="3600" dirty="0"/>
              <a:t>So what is crowdfunding?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272FA93-03B0-4857-8946-E04C5E7E26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0D52E5-18DE-4EBC-B7E5-1CAD2BAF3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2556931"/>
            <a:ext cx="4585963" cy="3540323"/>
          </a:xfrm>
        </p:spPr>
        <p:txBody>
          <a:bodyPr>
            <a:normAutofit/>
          </a:bodyPr>
          <a:lstStyle/>
          <a:p>
            <a:r>
              <a:rPr lang="en-US" b="1" dirty="0"/>
              <a:t>“Crowdfunding</a:t>
            </a:r>
            <a:r>
              <a:rPr lang="en-US" dirty="0"/>
              <a:t> is the practice of funding a project or venture by raising small amounts of money from a large number of people, typically via the Internet” </a:t>
            </a:r>
            <a:r>
              <a:rPr lang="en-US" i="1" dirty="0"/>
              <a:t>Wikipedia</a:t>
            </a:r>
          </a:p>
          <a:p>
            <a:r>
              <a:rPr lang="en-US" dirty="0"/>
              <a:t>AKA Peer-to-peer or </a:t>
            </a:r>
            <a:r>
              <a:rPr lang="en-US" dirty="0" err="1"/>
              <a:t>kickstarter</a:t>
            </a:r>
            <a:r>
              <a:rPr lang="en-US" dirty="0"/>
              <a:t> campaigns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3F2B33-0991-4CEF-AA92-F3FAAADEDB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7152" y="1543680"/>
            <a:ext cx="6161024" cy="3755199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94D633FF-4C2F-4167-9538-5551381C35A8}"/>
              </a:ext>
            </a:extLst>
          </p:cNvPr>
          <p:cNvSpPr txBox="1">
            <a:spLocks/>
          </p:cNvSpPr>
          <p:nvPr/>
        </p:nvSpPr>
        <p:spPr>
          <a:xfrm>
            <a:off x="5416613" y="5315582"/>
            <a:ext cx="5941561" cy="28278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200" i="1" dirty="0"/>
              <a:t>https://www.wildapricot.com/blogs/newsblog/2017/04/12/peer-to-peer-fundraising</a:t>
            </a:r>
          </a:p>
        </p:txBody>
      </p:sp>
    </p:spTree>
    <p:extLst>
      <p:ext uri="{BB962C8B-B14F-4D97-AF65-F5344CB8AC3E}">
        <p14:creationId xmlns:p14="http://schemas.microsoft.com/office/powerpoint/2010/main" val="2036326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9274B-F776-498E-BD1F-E0D4ECD02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EENC’s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985B6-1C57-4470-AD91-BDD1BF9E6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076" y="2556932"/>
            <a:ext cx="5619565" cy="3318936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2015 - $2,382 </a:t>
            </a:r>
            <a:r>
              <a:rPr lang="en-US" sz="2800" dirty="0"/>
              <a:t>	 </a:t>
            </a:r>
            <a:r>
              <a:rPr lang="en-US" sz="2800" dirty="0">
                <a:solidFill>
                  <a:schemeClr val="accent6"/>
                </a:solidFill>
              </a:rPr>
              <a:t>$2K goal</a:t>
            </a:r>
            <a:endParaRPr lang="en-US" sz="2800" dirty="0"/>
          </a:p>
          <a:p>
            <a:r>
              <a:rPr lang="en-US" sz="3200" dirty="0"/>
              <a:t>2016 - $9,105</a:t>
            </a:r>
            <a:r>
              <a:rPr lang="en-US" sz="2800" dirty="0"/>
              <a:t> 	 </a:t>
            </a:r>
            <a:r>
              <a:rPr lang="en-US" sz="2800" dirty="0">
                <a:solidFill>
                  <a:schemeClr val="accent6"/>
                </a:solidFill>
              </a:rPr>
              <a:t>$7.5K goal</a:t>
            </a:r>
          </a:p>
          <a:p>
            <a:r>
              <a:rPr lang="en-US" sz="3200" dirty="0"/>
              <a:t>2017 - $20,296    </a:t>
            </a:r>
            <a:r>
              <a:rPr lang="en-US" sz="2800" dirty="0">
                <a:solidFill>
                  <a:schemeClr val="accent6"/>
                </a:solidFill>
              </a:rPr>
              <a:t>$12K </a:t>
            </a:r>
            <a:r>
              <a:rPr lang="en-US" sz="2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2800" dirty="0">
                <a:solidFill>
                  <a:schemeClr val="accent6"/>
                </a:solidFill>
              </a:rPr>
              <a:t>$20K goal</a:t>
            </a:r>
          </a:p>
          <a:p>
            <a:r>
              <a:rPr lang="en-US" sz="3200" dirty="0"/>
              <a:t>2018 - $36,975    </a:t>
            </a:r>
            <a:r>
              <a:rPr lang="en-US" sz="2800" dirty="0">
                <a:solidFill>
                  <a:schemeClr val="accent6"/>
                </a:solidFill>
              </a:rPr>
              <a:t>$20K </a:t>
            </a:r>
            <a:r>
              <a:rPr lang="en-US" sz="2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2800" dirty="0">
                <a:solidFill>
                  <a:schemeClr val="accent6"/>
                </a:solidFill>
              </a:rPr>
              <a:t>$35K goal</a:t>
            </a:r>
          </a:p>
          <a:p>
            <a:pPr marL="457200" lvl="1" indent="0">
              <a:buNone/>
            </a:pPr>
            <a:r>
              <a:rPr lang="en-US" sz="2400" i="1" dirty="0"/>
              <a:t>From 213 donations!</a:t>
            </a:r>
          </a:p>
          <a:p>
            <a:endParaRPr 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14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0F82E3E-E291-4077-9561-D03BD8817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64A9319-91FB-4B4F-815A-A046C6378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365E65E-138F-4485-AA9E-188DF346C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2DE2924-A79E-4612-8899-041380003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94B8494-882E-4FE9-BFAD-265155874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A5BFCFB-CCDF-43A8-888F-E16CF73D2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7A84A88-56D8-46EF-B003-C467C54DD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8" name="Rectangle 17">
              <a:extLst>
                <a:ext uri="{FF2B5EF4-FFF2-40B4-BE49-F238E27FC236}">
                  <a16:creationId xmlns:a16="http://schemas.microsoft.com/office/drawing/2014/main" id="{BE02409C-AAC9-4B71-B433-1F04779899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04F123D-B711-484C-90B7-7E3EEA540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F5BA041-244A-457E-846E-ED0CBCD0EB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1C4581C-A5C4-46B6-994D-8E954AC8A0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50DE8B2-6159-4CEA-9388-88C104386F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06A4A158-2E58-432F-839F-5B3A8133BD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38F1BC5-9492-42D1-B4C8-AA9807A48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290" y="1041401"/>
            <a:ext cx="3079006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/>
              <a:t>Waaaaaay before your campaign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067E5-347F-48C4-82DB-0DEFBE388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9431" y="3657596"/>
            <a:ext cx="3092865" cy="19334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Develop a culture of philanthropy - because it’s not about “who knows rich people”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057C70-1B97-42CE-9C74-A2B72760F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6432130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EC6C006-F859-490E-A780-57D4CC530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9431" y="3509772"/>
            <a:ext cx="3074977" cy="1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914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D6AD3-5E3C-4DFA-9016-48DF0D387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talk about money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F86D0-3DEB-4F80-8482-03F271F26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927" y="2556932"/>
            <a:ext cx="5428670" cy="33189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Shift from transactional to transformational relationship building</a:t>
            </a:r>
          </a:p>
          <a:p>
            <a:pPr lvl="1"/>
            <a:r>
              <a:rPr lang="en-US" dirty="0"/>
              <a:t>If board and team can understand the value and importance of development, it’s easier for everyone to make an ask.</a:t>
            </a:r>
          </a:p>
          <a:p>
            <a:r>
              <a:rPr lang="en-US" dirty="0"/>
              <a:t>Follow a development blog (or four), read online articles, hire a consultant, read books – do what works for you and your team.</a:t>
            </a:r>
          </a:p>
        </p:txBody>
      </p:sp>
      <p:pic>
        <p:nvPicPr>
          <p:cNvPr id="1026" name="Picture 2" descr="https://i.imgflip.com/2t3bge.jpg">
            <a:extLst>
              <a:ext uri="{FF2B5EF4-FFF2-40B4-BE49-F238E27FC236}">
                <a16:creationId xmlns:a16="http://schemas.microsoft.com/office/drawing/2014/main" id="{80065E42-2D80-4DC6-B669-C16FFB55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27" y="2736128"/>
            <a:ext cx="4651662" cy="290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033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F396D-6472-4BA5-8F09-6831F8810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First, Know Thyself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63B7E3C-945E-4A75-B8B1-B300AAE640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294" t="-239" r="19384" b="242"/>
          <a:stretch/>
        </p:blipFill>
        <p:spPr>
          <a:xfrm>
            <a:off x="7106609" y="2557993"/>
            <a:ext cx="3712831" cy="3317875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36A9E06-ED3A-4078-9756-F927221871F3}"/>
              </a:ext>
            </a:extLst>
          </p:cNvPr>
          <p:cNvSpPr txBox="1">
            <a:spLocks/>
          </p:cNvSpPr>
          <p:nvPr/>
        </p:nvSpPr>
        <p:spPr>
          <a:xfrm>
            <a:off x="1295401" y="2556932"/>
            <a:ext cx="5267324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do </a:t>
            </a:r>
            <a:r>
              <a:rPr lang="en-US" i="1" dirty="0"/>
              <a:t>you</a:t>
            </a:r>
            <a:r>
              <a:rPr lang="en-US" dirty="0"/>
              <a:t> feel about fundraising?</a:t>
            </a:r>
          </a:p>
          <a:p>
            <a:pPr lvl="1"/>
            <a:r>
              <a:rPr lang="en-US" dirty="0"/>
              <a:t>Why?</a:t>
            </a:r>
          </a:p>
          <a:p>
            <a:r>
              <a:rPr lang="en-US" dirty="0"/>
              <a:t>How does your board feel?</a:t>
            </a:r>
          </a:p>
          <a:p>
            <a:pPr lvl="1"/>
            <a:r>
              <a:rPr lang="en-US" dirty="0"/>
              <a:t>Why?</a:t>
            </a:r>
          </a:p>
          <a:p>
            <a:r>
              <a:rPr lang="en-US" dirty="0"/>
              <a:t>What needs to happen to get everyone to the same place?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04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9A767-B10A-4A31-B177-4352C2E9F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did you give when you felt </a:t>
            </a:r>
            <a:r>
              <a:rPr lang="en-US" i="1" dirty="0"/>
              <a:t>bad</a:t>
            </a:r>
            <a:r>
              <a:rPr lang="en-US" dirty="0"/>
              <a:t> afterwards?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9544B-43F6-42EB-8A3B-B57A8748F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6772274" cy="3442652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/>
              <a:t>I was coerced</a:t>
            </a:r>
          </a:p>
          <a:p>
            <a:r>
              <a:rPr lang="en-US" sz="3200" dirty="0"/>
              <a:t>I gave because I felt guilty</a:t>
            </a:r>
          </a:p>
          <a:p>
            <a:r>
              <a:rPr lang="en-US" sz="3200" dirty="0"/>
              <a:t>I didn’t really care about the cause</a:t>
            </a:r>
          </a:p>
          <a:p>
            <a:r>
              <a:rPr lang="en-US" sz="3200" dirty="0"/>
              <a:t>I wasn’t thanked; didn’t feel appreciated</a:t>
            </a:r>
          </a:p>
          <a:p>
            <a:r>
              <a:rPr lang="en-US" sz="3200" dirty="0"/>
              <a:t>I didn’t see the impact of my gift</a:t>
            </a:r>
          </a:p>
          <a:p>
            <a:r>
              <a:rPr lang="en-US" sz="3200" dirty="0"/>
              <a:t>I felt it was just a drop in the bucket</a:t>
            </a:r>
          </a:p>
          <a:p>
            <a:r>
              <a:rPr lang="en-US" sz="3200" dirty="0"/>
              <a:t>I didn’t feel they really needed the money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/>
              <a:t>Credit: </a:t>
            </a:r>
            <a:r>
              <a:rPr lang="en-US" i="1" dirty="0" err="1"/>
              <a:t>Bloomerang’s</a:t>
            </a:r>
            <a:r>
              <a:rPr lang="en-US" i="1" dirty="0"/>
              <a:t> </a:t>
            </a:r>
            <a:r>
              <a:rPr lang="en-US" i="1" dirty="0">
                <a:hlinkClick r:id="rId2"/>
              </a:rPr>
              <a:t>How to Put Joy into Major Gift Solicitation and Philanthropy</a:t>
            </a:r>
            <a:r>
              <a:rPr lang="en-US" i="1" dirty="0"/>
              <a:t> by Claire </a:t>
            </a:r>
            <a:r>
              <a:rPr lang="en-US" i="1" dirty="0" err="1"/>
              <a:t>Axelrad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7046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1134</Words>
  <Application>Microsoft Office PowerPoint</Application>
  <PresentationFormat>Widescreen</PresentationFormat>
  <Paragraphs>151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Garamond</vt:lpstr>
      <vt:lpstr>Organic</vt:lpstr>
      <vt:lpstr>Intro to Crowdfunding</vt:lpstr>
      <vt:lpstr>Introductions!</vt:lpstr>
      <vt:lpstr>Spoiler! We didn’t do it in the first year</vt:lpstr>
      <vt:lpstr>So what is crowdfunding?</vt:lpstr>
      <vt:lpstr>EENC’s History</vt:lpstr>
      <vt:lpstr>Waaaaaay before your campaign</vt:lpstr>
      <vt:lpstr>Let’s talk about money</vt:lpstr>
      <vt:lpstr>First, Know Thyself</vt:lpstr>
      <vt:lpstr>When did you give when you felt bad afterwards?</vt:lpstr>
      <vt:lpstr>Now that you know what not to do</vt:lpstr>
      <vt:lpstr>Get your board  on board</vt:lpstr>
      <vt:lpstr>Setting Your Goals</vt:lpstr>
      <vt:lpstr>Before your campaign</vt:lpstr>
      <vt:lpstr>PowerPoint Presentation</vt:lpstr>
      <vt:lpstr>Build Your Page</vt:lpstr>
      <vt:lpstr>Tell your story</vt:lpstr>
      <vt:lpstr>Get Excited for Your Kickoff!</vt:lpstr>
      <vt:lpstr>During the Campaign (Team)</vt:lpstr>
      <vt:lpstr>During the Campaign (Individual)</vt:lpstr>
      <vt:lpstr>Keep Asking.  A Lot.</vt:lpstr>
      <vt:lpstr>Make it a team thing.</vt:lpstr>
      <vt:lpstr>EENC’s “Big Thing”</vt:lpstr>
      <vt:lpstr>PowerPoint Presentation</vt:lpstr>
      <vt:lpstr>(video removed for file size )</vt:lpstr>
      <vt:lpstr>Say Thank You!</vt:lpstr>
      <vt:lpstr>After the campaign</vt:lpstr>
      <vt:lpstr>Building momentum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Crowdfunding</dc:title>
  <dc:creator>Lauren Pyle</dc:creator>
  <cp:lastModifiedBy>Lauren Pyle</cp:lastModifiedBy>
  <cp:revision>12</cp:revision>
  <dcterms:created xsi:type="dcterms:W3CDTF">2019-02-01T14:42:39Z</dcterms:created>
  <dcterms:modified xsi:type="dcterms:W3CDTF">2019-02-11T14:28:24Z</dcterms:modified>
</cp:coreProperties>
</file>