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7" r:id="rId3"/>
    <p:sldId id="257" r:id="rId4"/>
    <p:sldId id="271" r:id="rId5"/>
    <p:sldId id="259" r:id="rId6"/>
    <p:sldId id="258" r:id="rId7"/>
    <p:sldId id="260" r:id="rId8"/>
    <p:sldId id="266" r:id="rId9"/>
    <p:sldId id="268" r:id="rId10"/>
    <p:sldId id="269" r:id="rId11"/>
    <p:sldId id="275" r:id="rId12"/>
    <p:sldId id="272" r:id="rId13"/>
    <p:sldId id="277" r:id="rId14"/>
    <p:sldId id="276" r:id="rId15"/>
    <p:sldId id="27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emiah Osborne-Gowey"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56" autoAdjust="0"/>
  </p:normalViewPr>
  <p:slideViewPr>
    <p:cSldViewPr snapToGrid="0" snapToObjects="1" showGuides="1">
      <p:cViewPr varScale="1">
        <p:scale>
          <a:sx n="57" d="100"/>
          <a:sy n="57" d="100"/>
        </p:scale>
        <p:origin x="1540" y="32"/>
      </p:cViewPr>
      <p:guideLst>
        <p:guide orient="horz" pos="2160"/>
        <p:guide pos="288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4191E1-3E86-4BE3-B880-C172282CDDE8}" type="doc">
      <dgm:prSet loTypeId="urn:microsoft.com/office/officeart/2005/8/layout/cycle1" loCatId="cycle" qsTypeId="urn:microsoft.com/office/officeart/2005/8/quickstyle/simple5" qsCatId="simple" csTypeId="urn:microsoft.com/office/officeart/2005/8/colors/accent6_2" csCatId="accent6" phldr="1"/>
      <dgm:spPr/>
      <dgm:t>
        <a:bodyPr/>
        <a:lstStyle/>
        <a:p>
          <a:endParaRPr lang="en-US"/>
        </a:p>
      </dgm:t>
    </dgm:pt>
    <dgm:pt modelId="{E1F037DA-94E4-41C5-B120-E889AEB16EA6}">
      <dgm:prSet phldrT="[Text]" custT="1"/>
      <dgm:spPr>
        <a:xfrm>
          <a:off x="792" y="1069708"/>
          <a:ext cx="1416583" cy="1416583"/>
        </a:xfrm>
        <a:noFill/>
        <a:ln>
          <a:noFill/>
        </a:ln>
        <a:effectLst/>
      </dgm:spPr>
      <dgm:t>
        <a:bodyPr/>
        <a:lstStyle/>
        <a:p>
          <a:r>
            <a:rPr lang="en-US" sz="2000" dirty="0">
              <a:solidFill>
                <a:sysClr val="windowText" lastClr="000000">
                  <a:hueOff val="0"/>
                  <a:satOff val="0"/>
                  <a:lumOff val="0"/>
                  <a:alphaOff val="0"/>
                </a:sysClr>
              </a:solidFill>
              <a:latin typeface="Calibri"/>
              <a:ea typeface="+mn-ea"/>
              <a:cs typeface="+mn-cs"/>
            </a:rPr>
            <a:t>Institutional Practices</a:t>
          </a:r>
        </a:p>
      </dgm:t>
    </dgm:pt>
    <dgm:pt modelId="{C078BD46-C046-427C-AA97-65D7072E7EB7}" type="sibTrans" cxnId="{614051E0-05D6-4AE5-9525-F428823AB2B0}">
      <dgm:prSet/>
      <dgm:spPr>
        <a:xfrm>
          <a:off x="411385" y="318916"/>
          <a:ext cx="2914137" cy="2914137"/>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B9D125FB-4389-4A80-A173-3EF35DD9CC1F}" type="parTrans" cxnId="{614051E0-05D6-4AE5-9525-F428823AB2B0}">
      <dgm:prSet/>
      <dgm:spPr/>
      <dgm:t>
        <a:bodyPr/>
        <a:lstStyle/>
        <a:p>
          <a:endParaRPr lang="en-US"/>
        </a:p>
      </dgm:t>
    </dgm:pt>
    <dgm:pt modelId="{CA0D95C6-FBB9-45F7-A7F2-66993A4EF0D0}">
      <dgm:prSet phldrT="[Text]" custT="1"/>
      <dgm:spPr>
        <a:xfrm>
          <a:off x="2317216" y="1006771"/>
          <a:ext cx="1416583" cy="1416583"/>
        </a:xfrm>
        <a:noFill/>
        <a:ln>
          <a:noFill/>
        </a:ln>
        <a:effectLst/>
      </dgm:spPr>
      <dgm:t>
        <a:bodyPr/>
        <a:lstStyle/>
        <a:p>
          <a:endParaRPr lang="en-US" sz="2000" dirty="0">
            <a:solidFill>
              <a:sysClr val="windowText" lastClr="000000">
                <a:hueOff val="0"/>
                <a:satOff val="0"/>
                <a:lumOff val="0"/>
                <a:alphaOff val="0"/>
              </a:sysClr>
            </a:solidFill>
            <a:latin typeface="Calibri"/>
            <a:ea typeface="+mn-ea"/>
            <a:cs typeface="+mn-cs"/>
          </a:endParaRPr>
        </a:p>
        <a:p>
          <a:r>
            <a:rPr lang="en-US" sz="2000" dirty="0">
              <a:solidFill>
                <a:sysClr val="windowText" lastClr="000000">
                  <a:hueOff val="0"/>
                  <a:satOff val="0"/>
                  <a:lumOff val="0"/>
                  <a:alphaOff val="0"/>
                </a:sysClr>
              </a:solidFill>
              <a:latin typeface="Calibri"/>
              <a:ea typeface="+mn-ea"/>
              <a:cs typeface="+mn-cs"/>
            </a:rPr>
            <a:t>Change Agents &amp; </a:t>
          </a:r>
          <a:r>
            <a:rPr lang="en-US" sz="2000" dirty="0" err="1">
              <a:solidFill>
                <a:sysClr val="windowText" lastClr="000000">
                  <a:hueOff val="0"/>
                  <a:satOff val="0"/>
                  <a:lumOff val="0"/>
                  <a:alphaOff val="0"/>
                </a:sysClr>
              </a:solidFill>
              <a:latin typeface="Calibri"/>
              <a:ea typeface="+mn-ea"/>
              <a:cs typeface="+mn-cs"/>
            </a:rPr>
            <a:t>Netweavers</a:t>
          </a:r>
          <a:endParaRPr lang="en-US" sz="2000" dirty="0">
            <a:solidFill>
              <a:sysClr val="windowText" lastClr="000000">
                <a:hueOff val="0"/>
                <a:satOff val="0"/>
                <a:lumOff val="0"/>
                <a:alphaOff val="0"/>
              </a:sysClr>
            </a:solidFill>
            <a:latin typeface="Calibri"/>
            <a:ea typeface="+mn-ea"/>
            <a:cs typeface="+mn-cs"/>
          </a:endParaRPr>
        </a:p>
      </dgm:t>
    </dgm:pt>
    <dgm:pt modelId="{FF57D11A-B7F1-44D5-92E6-E8CACEC4F2B1}" type="sibTrans" cxnId="{A9AB5014-BBC5-42E4-A56A-8851EE9BC43A}">
      <dgm:prSet/>
      <dgm:spPr>
        <a:xfrm>
          <a:off x="411442" y="323020"/>
          <a:ext cx="2914137" cy="2914137"/>
        </a:xfr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342F4B2A-CFF7-4F57-AB51-5E35606358D3}" type="parTrans" cxnId="{A9AB5014-BBC5-42E4-A56A-8851EE9BC43A}">
      <dgm:prSet/>
      <dgm:spPr/>
      <dgm:t>
        <a:bodyPr/>
        <a:lstStyle/>
        <a:p>
          <a:endParaRPr lang="en-US"/>
        </a:p>
      </dgm:t>
    </dgm:pt>
    <dgm:pt modelId="{0A14FBB3-F19A-4561-8DD6-9D3853E88C09}" type="pres">
      <dgm:prSet presAssocID="{E34191E1-3E86-4BE3-B880-C172282CDDE8}" presName="cycle" presStyleCnt="0">
        <dgm:presLayoutVars>
          <dgm:dir/>
          <dgm:resizeHandles val="exact"/>
        </dgm:presLayoutVars>
      </dgm:prSet>
      <dgm:spPr/>
    </dgm:pt>
    <dgm:pt modelId="{BB619598-A6A8-4AD6-AF67-F55DFC6C58A3}" type="pres">
      <dgm:prSet presAssocID="{CA0D95C6-FBB9-45F7-A7F2-66993A4EF0D0}" presName="dummy" presStyleCnt="0"/>
      <dgm:spPr/>
    </dgm:pt>
    <dgm:pt modelId="{B8361826-1AA2-4AB3-AA43-6E53A14F9B27}" type="pres">
      <dgm:prSet presAssocID="{CA0D95C6-FBB9-45F7-A7F2-66993A4EF0D0}" presName="node" presStyleLbl="revTx" presStyleIdx="0" presStyleCnt="2" custScaleX="142304" custRadScaleRad="117243" custRadScaleInc="-4429">
        <dgm:presLayoutVars>
          <dgm:bulletEnabled val="1"/>
        </dgm:presLayoutVars>
      </dgm:prSet>
      <dgm:spPr>
        <a:prstGeom prst="rect">
          <a:avLst/>
        </a:prstGeom>
      </dgm:spPr>
    </dgm:pt>
    <dgm:pt modelId="{F873EC43-D14F-4247-909E-789806E85D60}" type="pres">
      <dgm:prSet presAssocID="{FF57D11A-B7F1-44D5-92E6-E8CACEC4F2B1}" presName="sibTrans" presStyleLbl="node1" presStyleIdx="0" presStyleCnt="2"/>
      <dgm:spPr>
        <a:prstGeom prst="circularArrow">
          <a:avLst>
            <a:gd name="adj1" fmla="val 9479"/>
            <a:gd name="adj2" fmla="val 684617"/>
            <a:gd name="adj3" fmla="val 7860255"/>
            <a:gd name="adj4" fmla="val 2025064"/>
            <a:gd name="adj5" fmla="val 11059"/>
          </a:avLst>
        </a:prstGeom>
      </dgm:spPr>
    </dgm:pt>
    <dgm:pt modelId="{2BF0B664-4B66-43FD-9251-00AB9FE4512E}" type="pres">
      <dgm:prSet presAssocID="{E1F037DA-94E4-41C5-B120-E889AEB16EA6}" presName="dummy" presStyleCnt="0"/>
      <dgm:spPr/>
    </dgm:pt>
    <dgm:pt modelId="{A855235C-1739-450D-BFDE-5627C54031D3}" type="pres">
      <dgm:prSet presAssocID="{E1F037DA-94E4-41C5-B120-E889AEB16EA6}" presName="node" presStyleLbl="revTx" presStyleIdx="1" presStyleCnt="2" custScaleX="119995">
        <dgm:presLayoutVars>
          <dgm:bulletEnabled val="1"/>
        </dgm:presLayoutVars>
      </dgm:prSet>
      <dgm:spPr>
        <a:prstGeom prst="rect">
          <a:avLst/>
        </a:prstGeom>
      </dgm:spPr>
    </dgm:pt>
    <dgm:pt modelId="{73708FA4-04BC-4ADE-B276-0394EDE0EAB2}" type="pres">
      <dgm:prSet presAssocID="{C078BD46-C046-427C-AA97-65D7072E7EB7}" presName="sibTrans" presStyleLbl="node1" presStyleIdx="1" presStyleCnt="2"/>
      <dgm:spPr>
        <a:prstGeom prst="circularArrow">
          <a:avLst>
            <a:gd name="adj1" fmla="val 9479"/>
            <a:gd name="adj2" fmla="val 684617"/>
            <a:gd name="adj3" fmla="val 18417360"/>
            <a:gd name="adj4" fmla="val 13055404"/>
            <a:gd name="adj5" fmla="val 11059"/>
          </a:avLst>
        </a:prstGeom>
      </dgm:spPr>
    </dgm:pt>
  </dgm:ptLst>
  <dgm:cxnLst>
    <dgm:cxn modelId="{6FC51D05-F6A0-C84D-8E2B-E333917F3CB5}" type="presOf" srcId="{C078BD46-C046-427C-AA97-65D7072E7EB7}" destId="{73708FA4-04BC-4ADE-B276-0394EDE0EAB2}" srcOrd="0" destOrd="0" presId="urn:microsoft.com/office/officeart/2005/8/layout/cycle1"/>
    <dgm:cxn modelId="{A9AB5014-BBC5-42E4-A56A-8851EE9BC43A}" srcId="{E34191E1-3E86-4BE3-B880-C172282CDDE8}" destId="{CA0D95C6-FBB9-45F7-A7F2-66993A4EF0D0}" srcOrd="0" destOrd="0" parTransId="{342F4B2A-CFF7-4F57-AB51-5E35606358D3}" sibTransId="{FF57D11A-B7F1-44D5-92E6-E8CACEC4F2B1}"/>
    <dgm:cxn modelId="{4A220A3B-49A9-264D-A5F5-B9AB645926A9}" type="presOf" srcId="{CA0D95C6-FBB9-45F7-A7F2-66993A4EF0D0}" destId="{B8361826-1AA2-4AB3-AA43-6E53A14F9B27}" srcOrd="0" destOrd="0" presId="urn:microsoft.com/office/officeart/2005/8/layout/cycle1"/>
    <dgm:cxn modelId="{E25F0963-231D-6343-9344-F3DEA5D9BC82}" type="presOf" srcId="{E1F037DA-94E4-41C5-B120-E889AEB16EA6}" destId="{A855235C-1739-450D-BFDE-5627C54031D3}" srcOrd="0" destOrd="0" presId="urn:microsoft.com/office/officeart/2005/8/layout/cycle1"/>
    <dgm:cxn modelId="{08219686-CCAD-434D-9AA3-9B7EA39AAD37}" type="presOf" srcId="{FF57D11A-B7F1-44D5-92E6-E8CACEC4F2B1}" destId="{F873EC43-D14F-4247-909E-789806E85D60}" srcOrd="0" destOrd="0" presId="urn:microsoft.com/office/officeart/2005/8/layout/cycle1"/>
    <dgm:cxn modelId="{B207CA9A-DE00-284A-A4AF-993E14598ADB}" type="presOf" srcId="{E34191E1-3E86-4BE3-B880-C172282CDDE8}" destId="{0A14FBB3-F19A-4561-8DD6-9D3853E88C09}" srcOrd="0" destOrd="0" presId="urn:microsoft.com/office/officeart/2005/8/layout/cycle1"/>
    <dgm:cxn modelId="{614051E0-05D6-4AE5-9525-F428823AB2B0}" srcId="{E34191E1-3E86-4BE3-B880-C172282CDDE8}" destId="{E1F037DA-94E4-41C5-B120-E889AEB16EA6}" srcOrd="1" destOrd="0" parTransId="{B9D125FB-4389-4A80-A173-3EF35DD9CC1F}" sibTransId="{C078BD46-C046-427C-AA97-65D7072E7EB7}"/>
    <dgm:cxn modelId="{B5651AF3-916B-934B-84EF-7A6E14FC46E4}" type="presParOf" srcId="{0A14FBB3-F19A-4561-8DD6-9D3853E88C09}" destId="{BB619598-A6A8-4AD6-AF67-F55DFC6C58A3}" srcOrd="0" destOrd="0" presId="urn:microsoft.com/office/officeart/2005/8/layout/cycle1"/>
    <dgm:cxn modelId="{1EE88E18-6642-1A49-BECA-D564D5B34189}" type="presParOf" srcId="{0A14FBB3-F19A-4561-8DD6-9D3853E88C09}" destId="{B8361826-1AA2-4AB3-AA43-6E53A14F9B27}" srcOrd="1" destOrd="0" presId="urn:microsoft.com/office/officeart/2005/8/layout/cycle1"/>
    <dgm:cxn modelId="{5F21A260-DAA4-CD49-BA2D-485D14F0476E}" type="presParOf" srcId="{0A14FBB3-F19A-4561-8DD6-9D3853E88C09}" destId="{F873EC43-D14F-4247-909E-789806E85D60}" srcOrd="2" destOrd="0" presId="urn:microsoft.com/office/officeart/2005/8/layout/cycle1"/>
    <dgm:cxn modelId="{7E6D528A-7D5F-2541-BE62-DD691333EDC4}" type="presParOf" srcId="{0A14FBB3-F19A-4561-8DD6-9D3853E88C09}" destId="{2BF0B664-4B66-43FD-9251-00AB9FE4512E}" srcOrd="3" destOrd="0" presId="urn:microsoft.com/office/officeart/2005/8/layout/cycle1"/>
    <dgm:cxn modelId="{7B9E9C75-2F76-CF4D-9118-2144B96A71EB}" type="presParOf" srcId="{0A14FBB3-F19A-4561-8DD6-9D3853E88C09}" destId="{A855235C-1739-450D-BFDE-5627C54031D3}" srcOrd="4" destOrd="0" presId="urn:microsoft.com/office/officeart/2005/8/layout/cycle1"/>
    <dgm:cxn modelId="{3ABE2164-802D-254D-A6A9-252105F68186}" type="presParOf" srcId="{0A14FBB3-F19A-4561-8DD6-9D3853E88C09}" destId="{73708FA4-04BC-4ADE-B276-0394EDE0EAB2}" srcOrd="5"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4191E1-3E86-4BE3-B880-C172282CDDE8}" type="doc">
      <dgm:prSet loTypeId="urn:microsoft.com/office/officeart/2005/8/layout/cycle1" loCatId="cycle" qsTypeId="urn:microsoft.com/office/officeart/2005/8/quickstyle/simple5" qsCatId="simple" csTypeId="urn:microsoft.com/office/officeart/2005/8/colors/accent1_2" csCatId="accent1" phldr="1"/>
      <dgm:spPr/>
      <dgm:t>
        <a:bodyPr/>
        <a:lstStyle/>
        <a:p>
          <a:endParaRPr lang="en-US"/>
        </a:p>
      </dgm:t>
    </dgm:pt>
    <dgm:pt modelId="{E1F037DA-94E4-41C5-B120-E889AEB16EA6}">
      <dgm:prSet phldrT="[Text]" custT="1"/>
      <dgm:spPr>
        <a:xfrm>
          <a:off x="792" y="1069708"/>
          <a:ext cx="1416583" cy="1416583"/>
        </a:xfrm>
        <a:noFill/>
        <a:ln>
          <a:noFill/>
        </a:ln>
        <a:effectLst/>
      </dgm:spPr>
      <dgm:t>
        <a:bodyPr/>
        <a:lstStyle/>
        <a:p>
          <a:r>
            <a:rPr lang="en-US" sz="2000" dirty="0">
              <a:solidFill>
                <a:sysClr val="windowText" lastClr="000000">
                  <a:hueOff val="0"/>
                  <a:satOff val="0"/>
                  <a:lumOff val="0"/>
                  <a:alphaOff val="0"/>
                </a:sysClr>
              </a:solidFill>
              <a:latin typeface="Calibri"/>
              <a:ea typeface="+mn-ea"/>
              <a:cs typeface="+mn-cs"/>
            </a:rPr>
            <a:t>Network Members</a:t>
          </a:r>
        </a:p>
      </dgm:t>
    </dgm:pt>
    <dgm:pt modelId="{C078BD46-C046-427C-AA97-65D7072E7EB7}" type="sibTrans" cxnId="{614051E0-05D6-4AE5-9525-F428823AB2B0}">
      <dgm:prSet/>
      <dgm:spPr>
        <a:xfrm>
          <a:off x="409831" y="320931"/>
          <a:ext cx="2914137" cy="291413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B9D125FB-4389-4A80-A173-3EF35DD9CC1F}" type="parTrans" cxnId="{614051E0-05D6-4AE5-9525-F428823AB2B0}">
      <dgm:prSet/>
      <dgm:spPr/>
      <dgm:t>
        <a:bodyPr/>
        <a:lstStyle/>
        <a:p>
          <a:endParaRPr lang="en-US"/>
        </a:p>
      </dgm:t>
    </dgm:pt>
    <dgm:pt modelId="{CA0D95C6-FBB9-45F7-A7F2-66993A4EF0D0}">
      <dgm:prSet phldrT="[Text]" custT="1"/>
      <dgm:spPr>
        <a:xfrm>
          <a:off x="2316423" y="1069708"/>
          <a:ext cx="1416583" cy="1416583"/>
        </a:xfrm>
        <a:noFill/>
        <a:ln>
          <a:noFill/>
        </a:ln>
        <a:effectLst/>
      </dgm:spPr>
      <dgm:t>
        <a:bodyPr/>
        <a:lstStyle/>
        <a:p>
          <a:r>
            <a:rPr lang="en-US" sz="2000" dirty="0">
              <a:solidFill>
                <a:sysClr val="windowText" lastClr="000000">
                  <a:hueOff val="0"/>
                  <a:satOff val="0"/>
                  <a:lumOff val="0"/>
                  <a:alphaOff val="0"/>
                </a:sysClr>
              </a:solidFill>
              <a:latin typeface="Calibri"/>
              <a:ea typeface="+mn-ea"/>
              <a:cs typeface="+mn-cs"/>
            </a:rPr>
            <a:t>Network Leadership &amp; </a:t>
          </a:r>
          <a:r>
            <a:rPr lang="en-US" sz="2000" dirty="0" err="1">
              <a:solidFill>
                <a:sysClr val="windowText" lastClr="000000">
                  <a:hueOff val="0"/>
                  <a:satOff val="0"/>
                  <a:lumOff val="0"/>
                  <a:alphaOff val="0"/>
                </a:sysClr>
              </a:solidFill>
              <a:latin typeface="Calibri"/>
              <a:ea typeface="+mn-ea"/>
              <a:cs typeface="+mn-cs"/>
            </a:rPr>
            <a:t>Netweavers</a:t>
          </a:r>
          <a:endParaRPr lang="en-US" sz="2000" dirty="0">
            <a:solidFill>
              <a:sysClr val="windowText" lastClr="000000">
                <a:hueOff val="0"/>
                <a:satOff val="0"/>
                <a:lumOff val="0"/>
                <a:alphaOff val="0"/>
              </a:sysClr>
            </a:solidFill>
            <a:latin typeface="Calibri"/>
            <a:ea typeface="+mn-ea"/>
            <a:cs typeface="+mn-cs"/>
          </a:endParaRPr>
        </a:p>
      </dgm:t>
    </dgm:pt>
    <dgm:pt modelId="{FF57D11A-B7F1-44D5-92E6-E8CACEC4F2B1}" type="sibTrans" cxnId="{A9AB5014-BBC5-42E4-A56A-8851EE9BC43A}">
      <dgm:prSet/>
      <dgm:spPr>
        <a:xfrm>
          <a:off x="409831" y="320931"/>
          <a:ext cx="2914137" cy="2914137"/>
        </a:xfr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342F4B2A-CFF7-4F57-AB51-5E35606358D3}" type="parTrans" cxnId="{A9AB5014-BBC5-42E4-A56A-8851EE9BC43A}">
      <dgm:prSet/>
      <dgm:spPr/>
      <dgm:t>
        <a:bodyPr/>
        <a:lstStyle/>
        <a:p>
          <a:endParaRPr lang="en-US"/>
        </a:p>
      </dgm:t>
    </dgm:pt>
    <dgm:pt modelId="{0A14FBB3-F19A-4561-8DD6-9D3853E88C09}" type="pres">
      <dgm:prSet presAssocID="{E34191E1-3E86-4BE3-B880-C172282CDDE8}" presName="cycle" presStyleCnt="0">
        <dgm:presLayoutVars>
          <dgm:dir/>
          <dgm:resizeHandles val="exact"/>
        </dgm:presLayoutVars>
      </dgm:prSet>
      <dgm:spPr/>
    </dgm:pt>
    <dgm:pt modelId="{BB619598-A6A8-4AD6-AF67-F55DFC6C58A3}" type="pres">
      <dgm:prSet presAssocID="{CA0D95C6-FBB9-45F7-A7F2-66993A4EF0D0}" presName="dummy" presStyleCnt="0"/>
      <dgm:spPr/>
    </dgm:pt>
    <dgm:pt modelId="{B8361826-1AA2-4AB3-AA43-6E53A14F9B27}" type="pres">
      <dgm:prSet presAssocID="{CA0D95C6-FBB9-45F7-A7F2-66993A4EF0D0}" presName="node" presStyleLbl="revTx" presStyleIdx="0" presStyleCnt="2" custScaleX="156513">
        <dgm:presLayoutVars>
          <dgm:bulletEnabled val="1"/>
        </dgm:presLayoutVars>
      </dgm:prSet>
      <dgm:spPr>
        <a:prstGeom prst="rect">
          <a:avLst/>
        </a:prstGeom>
      </dgm:spPr>
    </dgm:pt>
    <dgm:pt modelId="{F873EC43-D14F-4247-909E-789806E85D60}" type="pres">
      <dgm:prSet presAssocID="{FF57D11A-B7F1-44D5-92E6-E8CACEC4F2B1}" presName="sibTrans" presStyleLbl="node1" presStyleIdx="0" presStyleCnt="2"/>
      <dgm:spPr>
        <a:prstGeom prst="circularArrow">
          <a:avLst>
            <a:gd name="adj1" fmla="val 9479"/>
            <a:gd name="adj2" fmla="val 684617"/>
            <a:gd name="adj3" fmla="val 7852422"/>
            <a:gd name="adj4" fmla="val 2262961"/>
            <a:gd name="adj5" fmla="val 11059"/>
          </a:avLst>
        </a:prstGeom>
      </dgm:spPr>
    </dgm:pt>
    <dgm:pt modelId="{2BF0B664-4B66-43FD-9251-00AB9FE4512E}" type="pres">
      <dgm:prSet presAssocID="{E1F037DA-94E4-41C5-B120-E889AEB16EA6}" presName="dummy" presStyleCnt="0"/>
      <dgm:spPr/>
    </dgm:pt>
    <dgm:pt modelId="{A855235C-1739-450D-BFDE-5627C54031D3}" type="pres">
      <dgm:prSet presAssocID="{E1F037DA-94E4-41C5-B120-E889AEB16EA6}" presName="node" presStyleLbl="revTx" presStyleIdx="1" presStyleCnt="2">
        <dgm:presLayoutVars>
          <dgm:bulletEnabled val="1"/>
        </dgm:presLayoutVars>
      </dgm:prSet>
      <dgm:spPr>
        <a:prstGeom prst="rect">
          <a:avLst/>
        </a:prstGeom>
      </dgm:spPr>
    </dgm:pt>
    <dgm:pt modelId="{73708FA4-04BC-4ADE-B276-0394EDE0EAB2}" type="pres">
      <dgm:prSet presAssocID="{C078BD46-C046-427C-AA97-65D7072E7EB7}" presName="sibTrans" presStyleLbl="node1" presStyleIdx="1" presStyleCnt="2"/>
      <dgm:spPr>
        <a:prstGeom prst="circularArrow">
          <a:avLst>
            <a:gd name="adj1" fmla="val 9479"/>
            <a:gd name="adj2" fmla="val 684617"/>
            <a:gd name="adj3" fmla="val 18652422"/>
            <a:gd name="adj4" fmla="val 13062961"/>
            <a:gd name="adj5" fmla="val 11059"/>
          </a:avLst>
        </a:prstGeom>
      </dgm:spPr>
    </dgm:pt>
  </dgm:ptLst>
  <dgm:cxnLst>
    <dgm:cxn modelId="{A9AB5014-BBC5-42E4-A56A-8851EE9BC43A}" srcId="{E34191E1-3E86-4BE3-B880-C172282CDDE8}" destId="{CA0D95C6-FBB9-45F7-A7F2-66993A4EF0D0}" srcOrd="0" destOrd="0" parTransId="{342F4B2A-CFF7-4F57-AB51-5E35606358D3}" sibTransId="{FF57D11A-B7F1-44D5-92E6-E8CACEC4F2B1}"/>
    <dgm:cxn modelId="{B211D444-DF1E-EF4C-A748-61D9CE2B6CB3}" type="presOf" srcId="{CA0D95C6-FBB9-45F7-A7F2-66993A4EF0D0}" destId="{B8361826-1AA2-4AB3-AA43-6E53A14F9B27}" srcOrd="0" destOrd="0" presId="urn:microsoft.com/office/officeart/2005/8/layout/cycle1"/>
    <dgm:cxn modelId="{5D8FD975-0EA5-EA46-BA5E-AB4AC940026F}" type="presOf" srcId="{C078BD46-C046-427C-AA97-65D7072E7EB7}" destId="{73708FA4-04BC-4ADE-B276-0394EDE0EAB2}" srcOrd="0" destOrd="0" presId="urn:microsoft.com/office/officeart/2005/8/layout/cycle1"/>
    <dgm:cxn modelId="{C5260094-541D-0843-BD6F-DF23AE4AF597}" type="presOf" srcId="{FF57D11A-B7F1-44D5-92E6-E8CACEC4F2B1}" destId="{F873EC43-D14F-4247-909E-789806E85D60}" srcOrd="0" destOrd="0" presId="urn:microsoft.com/office/officeart/2005/8/layout/cycle1"/>
    <dgm:cxn modelId="{D0B452B6-D2EC-4B43-B899-6ADDDCD2199F}" type="presOf" srcId="{E34191E1-3E86-4BE3-B880-C172282CDDE8}" destId="{0A14FBB3-F19A-4561-8DD6-9D3853E88C09}" srcOrd="0" destOrd="0" presId="urn:microsoft.com/office/officeart/2005/8/layout/cycle1"/>
    <dgm:cxn modelId="{5BA267DF-4BD4-BD4E-8A23-B11CE3356687}" type="presOf" srcId="{E1F037DA-94E4-41C5-B120-E889AEB16EA6}" destId="{A855235C-1739-450D-BFDE-5627C54031D3}" srcOrd="0" destOrd="0" presId="urn:microsoft.com/office/officeart/2005/8/layout/cycle1"/>
    <dgm:cxn modelId="{614051E0-05D6-4AE5-9525-F428823AB2B0}" srcId="{E34191E1-3E86-4BE3-B880-C172282CDDE8}" destId="{E1F037DA-94E4-41C5-B120-E889AEB16EA6}" srcOrd="1" destOrd="0" parTransId="{B9D125FB-4389-4A80-A173-3EF35DD9CC1F}" sibTransId="{C078BD46-C046-427C-AA97-65D7072E7EB7}"/>
    <dgm:cxn modelId="{8A82A622-3007-CB4C-82D8-A173C077090E}" type="presParOf" srcId="{0A14FBB3-F19A-4561-8DD6-9D3853E88C09}" destId="{BB619598-A6A8-4AD6-AF67-F55DFC6C58A3}" srcOrd="0" destOrd="0" presId="urn:microsoft.com/office/officeart/2005/8/layout/cycle1"/>
    <dgm:cxn modelId="{8BD5B0CA-BF0D-F147-A69D-8A5919067097}" type="presParOf" srcId="{0A14FBB3-F19A-4561-8DD6-9D3853E88C09}" destId="{B8361826-1AA2-4AB3-AA43-6E53A14F9B27}" srcOrd="1" destOrd="0" presId="urn:microsoft.com/office/officeart/2005/8/layout/cycle1"/>
    <dgm:cxn modelId="{AD9678D3-802B-5940-9986-453DC3D8684F}" type="presParOf" srcId="{0A14FBB3-F19A-4561-8DD6-9D3853E88C09}" destId="{F873EC43-D14F-4247-909E-789806E85D60}" srcOrd="2" destOrd="0" presId="urn:microsoft.com/office/officeart/2005/8/layout/cycle1"/>
    <dgm:cxn modelId="{F27297B4-0C1C-A54D-A567-2554AD3FD235}" type="presParOf" srcId="{0A14FBB3-F19A-4561-8DD6-9D3853E88C09}" destId="{2BF0B664-4B66-43FD-9251-00AB9FE4512E}" srcOrd="3" destOrd="0" presId="urn:microsoft.com/office/officeart/2005/8/layout/cycle1"/>
    <dgm:cxn modelId="{5F2A0F41-C44C-284D-A107-7203A6E30FB1}" type="presParOf" srcId="{0A14FBB3-F19A-4561-8DD6-9D3853E88C09}" destId="{A855235C-1739-450D-BFDE-5627C54031D3}" srcOrd="4" destOrd="0" presId="urn:microsoft.com/office/officeart/2005/8/layout/cycle1"/>
    <dgm:cxn modelId="{56E0302F-647E-A548-BE1C-FBAC78B7C081}" type="presParOf" srcId="{0A14FBB3-F19A-4561-8DD6-9D3853E88C09}" destId="{73708FA4-04BC-4ADE-B276-0394EDE0EAB2}" srcOrd="5"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4191E1-3E86-4BE3-B880-C172282CDDE8}" type="doc">
      <dgm:prSet loTypeId="urn:microsoft.com/office/officeart/2005/8/layout/cycle1" loCatId="cycle" qsTypeId="urn:microsoft.com/office/officeart/2005/8/quickstyle/simple5" qsCatId="simple" csTypeId="urn:microsoft.com/office/officeart/2005/8/colors/accent3_2" csCatId="accent3" phldr="1"/>
      <dgm:spPr/>
      <dgm:t>
        <a:bodyPr/>
        <a:lstStyle/>
        <a:p>
          <a:endParaRPr lang="en-US"/>
        </a:p>
      </dgm:t>
    </dgm:pt>
    <dgm:pt modelId="{E1F037DA-94E4-41C5-B120-E889AEB16EA6}">
      <dgm:prSet phldrT="[Text]" custT="1"/>
      <dgm:spPr>
        <a:xfrm>
          <a:off x="792" y="1069708"/>
          <a:ext cx="1416583" cy="1416583"/>
        </a:xfrm>
        <a:noFill/>
        <a:ln>
          <a:noFill/>
        </a:ln>
        <a:effectLst/>
      </dgm:spPr>
      <dgm:t>
        <a:bodyPr/>
        <a:lstStyle/>
        <a:p>
          <a:r>
            <a:rPr lang="en-US" sz="2000" dirty="0">
              <a:solidFill>
                <a:sysClr val="windowText" lastClr="000000">
                  <a:hueOff val="0"/>
                  <a:satOff val="0"/>
                  <a:lumOff val="0"/>
                  <a:alphaOff val="0"/>
                </a:sysClr>
              </a:solidFill>
              <a:latin typeface="Calibri"/>
              <a:ea typeface="+mn-ea"/>
              <a:cs typeface="+mn-cs"/>
            </a:rPr>
            <a:t>(Inter)National Scale Change Agents</a:t>
          </a:r>
        </a:p>
      </dgm:t>
    </dgm:pt>
    <dgm:pt modelId="{C078BD46-C046-427C-AA97-65D7072E7EB7}" type="sibTrans" cxnId="{614051E0-05D6-4AE5-9525-F428823AB2B0}">
      <dgm:prSet/>
      <dgm:spPr>
        <a:xfrm>
          <a:off x="409831" y="320931"/>
          <a:ext cx="2914137" cy="2914137"/>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B9D125FB-4389-4A80-A173-3EF35DD9CC1F}" type="parTrans" cxnId="{614051E0-05D6-4AE5-9525-F428823AB2B0}">
      <dgm:prSet/>
      <dgm:spPr/>
      <dgm:t>
        <a:bodyPr/>
        <a:lstStyle/>
        <a:p>
          <a:endParaRPr lang="en-US"/>
        </a:p>
      </dgm:t>
    </dgm:pt>
    <dgm:pt modelId="{CA0D95C6-FBB9-45F7-A7F2-66993A4EF0D0}">
      <dgm:prSet phldrT="[Text]" custT="1"/>
      <dgm:spPr>
        <a:xfrm>
          <a:off x="2316423" y="1069708"/>
          <a:ext cx="1416583" cy="1416583"/>
        </a:xfrm>
        <a:noFill/>
        <a:ln>
          <a:noFill/>
        </a:ln>
        <a:effectLst/>
      </dgm:spPr>
      <dgm:t>
        <a:bodyPr/>
        <a:lstStyle/>
        <a:p>
          <a:r>
            <a:rPr lang="en-US" sz="2000" dirty="0">
              <a:solidFill>
                <a:sysClr val="windowText" lastClr="000000">
                  <a:hueOff val="0"/>
                  <a:satOff val="0"/>
                  <a:lumOff val="0"/>
                  <a:alphaOff val="0"/>
                </a:sysClr>
              </a:solidFill>
              <a:latin typeface="Calibri"/>
              <a:ea typeface="+mn-ea"/>
              <a:cs typeface="+mn-cs"/>
            </a:rPr>
            <a:t>(Inter)National Scale  Actions</a:t>
          </a:r>
        </a:p>
      </dgm:t>
    </dgm:pt>
    <dgm:pt modelId="{FF57D11A-B7F1-44D5-92E6-E8CACEC4F2B1}" type="sibTrans" cxnId="{A9AB5014-BBC5-42E4-A56A-8851EE9BC43A}">
      <dgm:prSet/>
      <dgm:spPr>
        <a:xfrm>
          <a:off x="409831" y="320931"/>
          <a:ext cx="2914137" cy="2914137"/>
        </a:xfr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endParaRPr lang="en-US"/>
        </a:p>
      </dgm:t>
    </dgm:pt>
    <dgm:pt modelId="{342F4B2A-CFF7-4F57-AB51-5E35606358D3}" type="parTrans" cxnId="{A9AB5014-BBC5-42E4-A56A-8851EE9BC43A}">
      <dgm:prSet/>
      <dgm:spPr/>
      <dgm:t>
        <a:bodyPr/>
        <a:lstStyle/>
        <a:p>
          <a:endParaRPr lang="en-US"/>
        </a:p>
      </dgm:t>
    </dgm:pt>
    <dgm:pt modelId="{0A14FBB3-F19A-4561-8DD6-9D3853E88C09}" type="pres">
      <dgm:prSet presAssocID="{E34191E1-3E86-4BE3-B880-C172282CDDE8}" presName="cycle" presStyleCnt="0">
        <dgm:presLayoutVars>
          <dgm:dir/>
          <dgm:resizeHandles val="exact"/>
        </dgm:presLayoutVars>
      </dgm:prSet>
      <dgm:spPr/>
    </dgm:pt>
    <dgm:pt modelId="{BB619598-A6A8-4AD6-AF67-F55DFC6C58A3}" type="pres">
      <dgm:prSet presAssocID="{CA0D95C6-FBB9-45F7-A7F2-66993A4EF0D0}" presName="dummy" presStyleCnt="0"/>
      <dgm:spPr/>
    </dgm:pt>
    <dgm:pt modelId="{B8361826-1AA2-4AB3-AA43-6E53A14F9B27}" type="pres">
      <dgm:prSet presAssocID="{CA0D95C6-FBB9-45F7-A7F2-66993A4EF0D0}" presName="node" presStyleLbl="revTx" presStyleIdx="0" presStyleCnt="2" custScaleX="154597">
        <dgm:presLayoutVars>
          <dgm:bulletEnabled val="1"/>
        </dgm:presLayoutVars>
      </dgm:prSet>
      <dgm:spPr>
        <a:prstGeom prst="rect">
          <a:avLst/>
        </a:prstGeom>
      </dgm:spPr>
    </dgm:pt>
    <dgm:pt modelId="{F873EC43-D14F-4247-909E-789806E85D60}" type="pres">
      <dgm:prSet presAssocID="{FF57D11A-B7F1-44D5-92E6-E8CACEC4F2B1}" presName="sibTrans" presStyleLbl="node1" presStyleIdx="0" presStyleCnt="2"/>
      <dgm:spPr>
        <a:prstGeom prst="circularArrow">
          <a:avLst>
            <a:gd name="adj1" fmla="val 9479"/>
            <a:gd name="adj2" fmla="val 684617"/>
            <a:gd name="adj3" fmla="val 7852422"/>
            <a:gd name="adj4" fmla="val 2262961"/>
            <a:gd name="adj5" fmla="val 11059"/>
          </a:avLst>
        </a:prstGeom>
      </dgm:spPr>
    </dgm:pt>
    <dgm:pt modelId="{2BF0B664-4B66-43FD-9251-00AB9FE4512E}" type="pres">
      <dgm:prSet presAssocID="{E1F037DA-94E4-41C5-B120-E889AEB16EA6}" presName="dummy" presStyleCnt="0"/>
      <dgm:spPr/>
    </dgm:pt>
    <dgm:pt modelId="{A855235C-1739-450D-BFDE-5627C54031D3}" type="pres">
      <dgm:prSet presAssocID="{E1F037DA-94E4-41C5-B120-E889AEB16EA6}" presName="node" presStyleLbl="revTx" presStyleIdx="1" presStyleCnt="2" custScaleX="177268">
        <dgm:presLayoutVars>
          <dgm:bulletEnabled val="1"/>
        </dgm:presLayoutVars>
      </dgm:prSet>
      <dgm:spPr>
        <a:prstGeom prst="rect">
          <a:avLst/>
        </a:prstGeom>
      </dgm:spPr>
    </dgm:pt>
    <dgm:pt modelId="{73708FA4-04BC-4ADE-B276-0394EDE0EAB2}" type="pres">
      <dgm:prSet presAssocID="{C078BD46-C046-427C-AA97-65D7072E7EB7}" presName="sibTrans" presStyleLbl="node1" presStyleIdx="1" presStyleCnt="2"/>
      <dgm:spPr>
        <a:prstGeom prst="circularArrow">
          <a:avLst>
            <a:gd name="adj1" fmla="val 9479"/>
            <a:gd name="adj2" fmla="val 684617"/>
            <a:gd name="adj3" fmla="val 18652422"/>
            <a:gd name="adj4" fmla="val 13062961"/>
            <a:gd name="adj5" fmla="val 11059"/>
          </a:avLst>
        </a:prstGeom>
      </dgm:spPr>
    </dgm:pt>
  </dgm:ptLst>
  <dgm:cxnLst>
    <dgm:cxn modelId="{A9AB5014-BBC5-42E4-A56A-8851EE9BC43A}" srcId="{E34191E1-3E86-4BE3-B880-C172282CDDE8}" destId="{CA0D95C6-FBB9-45F7-A7F2-66993A4EF0D0}" srcOrd="0" destOrd="0" parTransId="{342F4B2A-CFF7-4F57-AB51-5E35606358D3}" sibTransId="{FF57D11A-B7F1-44D5-92E6-E8CACEC4F2B1}"/>
    <dgm:cxn modelId="{C27CBE1E-D9AE-C844-AF7E-BDFEFE2F6ED1}" type="presOf" srcId="{E1F037DA-94E4-41C5-B120-E889AEB16EA6}" destId="{A855235C-1739-450D-BFDE-5627C54031D3}" srcOrd="0" destOrd="0" presId="urn:microsoft.com/office/officeart/2005/8/layout/cycle1"/>
    <dgm:cxn modelId="{71AEC254-7ED9-B847-8BF4-757ABA7D140B}" type="presOf" srcId="{E34191E1-3E86-4BE3-B880-C172282CDDE8}" destId="{0A14FBB3-F19A-4561-8DD6-9D3853E88C09}" srcOrd="0" destOrd="0" presId="urn:microsoft.com/office/officeart/2005/8/layout/cycle1"/>
    <dgm:cxn modelId="{1D4B6A9D-06D3-6E42-81A3-185324EA3B8F}" type="presOf" srcId="{C078BD46-C046-427C-AA97-65D7072E7EB7}" destId="{73708FA4-04BC-4ADE-B276-0394EDE0EAB2}" srcOrd="0" destOrd="0" presId="urn:microsoft.com/office/officeart/2005/8/layout/cycle1"/>
    <dgm:cxn modelId="{F7F3EFD6-3249-1A46-BF10-F77025AA6C73}" type="presOf" srcId="{FF57D11A-B7F1-44D5-92E6-E8CACEC4F2B1}" destId="{F873EC43-D14F-4247-909E-789806E85D60}" srcOrd="0" destOrd="0" presId="urn:microsoft.com/office/officeart/2005/8/layout/cycle1"/>
    <dgm:cxn modelId="{614051E0-05D6-4AE5-9525-F428823AB2B0}" srcId="{E34191E1-3E86-4BE3-B880-C172282CDDE8}" destId="{E1F037DA-94E4-41C5-B120-E889AEB16EA6}" srcOrd="1" destOrd="0" parTransId="{B9D125FB-4389-4A80-A173-3EF35DD9CC1F}" sibTransId="{C078BD46-C046-427C-AA97-65D7072E7EB7}"/>
    <dgm:cxn modelId="{E257AAEF-5BE9-6E4B-9168-354F84CBA8E5}" type="presOf" srcId="{CA0D95C6-FBB9-45F7-A7F2-66993A4EF0D0}" destId="{B8361826-1AA2-4AB3-AA43-6E53A14F9B27}" srcOrd="0" destOrd="0" presId="urn:microsoft.com/office/officeart/2005/8/layout/cycle1"/>
    <dgm:cxn modelId="{6C2E3DA5-3663-B44B-9252-A57584863D33}" type="presParOf" srcId="{0A14FBB3-F19A-4561-8DD6-9D3853E88C09}" destId="{BB619598-A6A8-4AD6-AF67-F55DFC6C58A3}" srcOrd="0" destOrd="0" presId="urn:microsoft.com/office/officeart/2005/8/layout/cycle1"/>
    <dgm:cxn modelId="{3025E9C5-EFFD-3442-AEC0-47660DF14454}" type="presParOf" srcId="{0A14FBB3-F19A-4561-8DD6-9D3853E88C09}" destId="{B8361826-1AA2-4AB3-AA43-6E53A14F9B27}" srcOrd="1" destOrd="0" presId="urn:microsoft.com/office/officeart/2005/8/layout/cycle1"/>
    <dgm:cxn modelId="{1AA003F2-E16B-CA4C-A0E0-1EB53E0B7C28}" type="presParOf" srcId="{0A14FBB3-F19A-4561-8DD6-9D3853E88C09}" destId="{F873EC43-D14F-4247-909E-789806E85D60}" srcOrd="2" destOrd="0" presId="urn:microsoft.com/office/officeart/2005/8/layout/cycle1"/>
    <dgm:cxn modelId="{E29EF0EA-2303-5342-A2CD-10DB73C46167}" type="presParOf" srcId="{0A14FBB3-F19A-4561-8DD6-9D3853E88C09}" destId="{2BF0B664-4B66-43FD-9251-00AB9FE4512E}" srcOrd="3" destOrd="0" presId="urn:microsoft.com/office/officeart/2005/8/layout/cycle1"/>
    <dgm:cxn modelId="{42335CAC-E58B-1F4D-A14F-5A0B32B967BD}" type="presParOf" srcId="{0A14FBB3-F19A-4561-8DD6-9D3853E88C09}" destId="{A855235C-1739-450D-BFDE-5627C54031D3}" srcOrd="4" destOrd="0" presId="urn:microsoft.com/office/officeart/2005/8/layout/cycle1"/>
    <dgm:cxn modelId="{1345BA51-22D4-3447-9667-0149B0EB88AD}" type="presParOf" srcId="{0A14FBB3-F19A-4561-8DD6-9D3853E88C09}" destId="{73708FA4-04BC-4ADE-B276-0394EDE0EAB2}" srcOrd="5" destOrd="0" presId="urn:microsoft.com/office/officeart/2005/8/layout/cycle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61826-1AA2-4AB3-AA43-6E53A14F9B27}">
      <dsp:nvSpPr>
        <dsp:cNvPr id="0" name=""/>
        <dsp:cNvSpPr/>
      </dsp:nvSpPr>
      <dsp:spPr>
        <a:xfrm>
          <a:off x="1714300" y="1223051"/>
          <a:ext cx="1783887" cy="12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kern="1200" dirty="0">
            <a:solidFill>
              <a:sysClr val="windowText" lastClr="000000">
                <a:hueOff val="0"/>
                <a:satOff val="0"/>
                <a:lumOff val="0"/>
                <a:alphaOff val="0"/>
              </a:sysClr>
            </a:solidFill>
            <a:latin typeface="Calibri"/>
            <a:ea typeface="+mn-ea"/>
            <a:cs typeface="+mn-cs"/>
          </a:endParaRPr>
        </a:p>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Change Agents &amp; </a:t>
          </a:r>
          <a:r>
            <a:rPr lang="en-US" sz="2000" kern="1200" dirty="0" err="1">
              <a:solidFill>
                <a:sysClr val="windowText" lastClr="000000">
                  <a:hueOff val="0"/>
                  <a:satOff val="0"/>
                  <a:lumOff val="0"/>
                  <a:alphaOff val="0"/>
                </a:sysClr>
              </a:solidFill>
              <a:latin typeface="Calibri"/>
              <a:ea typeface="+mn-ea"/>
              <a:cs typeface="+mn-cs"/>
            </a:rPr>
            <a:t>Netweavers</a:t>
          </a:r>
          <a:endParaRPr lang="en-US" sz="2000" kern="1200" dirty="0">
            <a:solidFill>
              <a:sysClr val="windowText" lastClr="000000">
                <a:hueOff val="0"/>
                <a:satOff val="0"/>
                <a:lumOff val="0"/>
                <a:alphaOff val="0"/>
              </a:sysClr>
            </a:solidFill>
            <a:latin typeface="Calibri"/>
            <a:ea typeface="+mn-ea"/>
            <a:cs typeface="+mn-cs"/>
          </a:endParaRPr>
        </a:p>
      </dsp:txBody>
      <dsp:txXfrm>
        <a:off x="1714300" y="1223051"/>
        <a:ext cx="1783887" cy="1253575"/>
      </dsp:txXfrm>
    </dsp:sp>
    <dsp:sp modelId="{F873EC43-D14F-4247-909E-789806E85D60}">
      <dsp:nvSpPr>
        <dsp:cNvPr id="0" name=""/>
        <dsp:cNvSpPr/>
      </dsp:nvSpPr>
      <dsp:spPr>
        <a:xfrm>
          <a:off x="294229" y="617864"/>
          <a:ext cx="2577807" cy="2577807"/>
        </a:xfrm>
        <a:prstGeom prst="circularArrow">
          <a:avLst>
            <a:gd name="adj1" fmla="val 9479"/>
            <a:gd name="adj2" fmla="val 684617"/>
            <a:gd name="adj3" fmla="val 7860255"/>
            <a:gd name="adj4" fmla="val 2025064"/>
            <a:gd name="adj5" fmla="val 11059"/>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55235C-1739-450D-BFDE-5627C54031D3}">
      <dsp:nvSpPr>
        <dsp:cNvPr id="0" name=""/>
        <dsp:cNvSpPr/>
      </dsp:nvSpPr>
      <dsp:spPr>
        <a:xfrm>
          <a:off x="-194041" y="1278719"/>
          <a:ext cx="1504227" cy="1253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Institutional Practices</a:t>
          </a:r>
        </a:p>
      </dsp:txBody>
      <dsp:txXfrm>
        <a:off x="-194041" y="1278719"/>
        <a:ext cx="1504227" cy="1253575"/>
      </dsp:txXfrm>
    </dsp:sp>
    <dsp:sp modelId="{73708FA4-04BC-4ADE-B276-0394EDE0EAB2}">
      <dsp:nvSpPr>
        <dsp:cNvPr id="0" name=""/>
        <dsp:cNvSpPr/>
      </dsp:nvSpPr>
      <dsp:spPr>
        <a:xfrm>
          <a:off x="294195" y="615386"/>
          <a:ext cx="2577807" cy="2577807"/>
        </a:xfrm>
        <a:prstGeom prst="circularArrow">
          <a:avLst>
            <a:gd name="adj1" fmla="val 9479"/>
            <a:gd name="adj2" fmla="val 684617"/>
            <a:gd name="adj3" fmla="val 18417360"/>
            <a:gd name="adj4" fmla="val 13055404"/>
            <a:gd name="adj5" fmla="val 11059"/>
          </a:avLst>
        </a:prstGeom>
        <a:gradFill rotWithShape="0">
          <a:gsLst>
            <a:gs pos="0">
              <a:srgbClr val="F79646">
                <a:hueOff val="0"/>
                <a:satOff val="0"/>
                <a:lumOff val="0"/>
                <a:alphaOff val="0"/>
                <a:shade val="51000"/>
                <a:satMod val="130000"/>
              </a:srgbClr>
            </a:gs>
            <a:gs pos="80000">
              <a:srgbClr val="F79646">
                <a:hueOff val="0"/>
                <a:satOff val="0"/>
                <a:lumOff val="0"/>
                <a:alphaOff val="0"/>
                <a:shade val="93000"/>
                <a:satMod val="130000"/>
              </a:srgbClr>
            </a:gs>
            <a:gs pos="100000">
              <a:srgbClr val="F7964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61826-1AA2-4AB3-AA43-6E53A14F9B27}">
      <dsp:nvSpPr>
        <dsp:cNvPr id="0" name=""/>
        <dsp:cNvSpPr/>
      </dsp:nvSpPr>
      <dsp:spPr>
        <a:xfrm>
          <a:off x="1582315" y="1211988"/>
          <a:ext cx="2045072" cy="130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Network Leadership &amp; </a:t>
          </a:r>
          <a:r>
            <a:rPr lang="en-US" sz="2000" kern="1200" dirty="0" err="1">
              <a:solidFill>
                <a:sysClr val="windowText" lastClr="000000">
                  <a:hueOff val="0"/>
                  <a:satOff val="0"/>
                  <a:lumOff val="0"/>
                  <a:alphaOff val="0"/>
                </a:sysClr>
              </a:solidFill>
              <a:latin typeface="Calibri"/>
              <a:ea typeface="+mn-ea"/>
              <a:cs typeface="+mn-cs"/>
            </a:rPr>
            <a:t>Netweavers</a:t>
          </a:r>
          <a:endParaRPr lang="en-US" sz="2000" kern="1200" dirty="0">
            <a:solidFill>
              <a:sysClr val="windowText" lastClr="000000">
                <a:hueOff val="0"/>
                <a:satOff val="0"/>
                <a:lumOff val="0"/>
                <a:alphaOff val="0"/>
              </a:sysClr>
            </a:solidFill>
            <a:latin typeface="Calibri"/>
            <a:ea typeface="+mn-ea"/>
            <a:cs typeface="+mn-cs"/>
          </a:endParaRPr>
        </a:p>
      </dsp:txBody>
      <dsp:txXfrm>
        <a:off x="1582315" y="1211988"/>
        <a:ext cx="2045072" cy="1306646"/>
      </dsp:txXfrm>
    </dsp:sp>
    <dsp:sp modelId="{F873EC43-D14F-4247-909E-789806E85D60}">
      <dsp:nvSpPr>
        <dsp:cNvPr id="0" name=""/>
        <dsp:cNvSpPr/>
      </dsp:nvSpPr>
      <dsp:spPr>
        <a:xfrm>
          <a:off x="193938" y="521841"/>
          <a:ext cx="2686941" cy="2686941"/>
        </a:xfrm>
        <a:prstGeom prst="circularArrow">
          <a:avLst>
            <a:gd name="adj1" fmla="val 9479"/>
            <a:gd name="adj2" fmla="val 684617"/>
            <a:gd name="adj3" fmla="val 7852422"/>
            <a:gd name="adj4" fmla="val 2262961"/>
            <a:gd name="adj5" fmla="val 11059"/>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55235C-1739-450D-BFDE-5627C54031D3}">
      <dsp:nvSpPr>
        <dsp:cNvPr id="0" name=""/>
        <dsp:cNvSpPr/>
      </dsp:nvSpPr>
      <dsp:spPr>
        <a:xfrm>
          <a:off x="-183355" y="1211988"/>
          <a:ext cx="1306646" cy="13066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Network Members</a:t>
          </a:r>
        </a:p>
      </dsp:txBody>
      <dsp:txXfrm>
        <a:off x="-183355" y="1211988"/>
        <a:ext cx="1306646" cy="1306646"/>
      </dsp:txXfrm>
    </dsp:sp>
    <dsp:sp modelId="{73708FA4-04BC-4ADE-B276-0394EDE0EAB2}">
      <dsp:nvSpPr>
        <dsp:cNvPr id="0" name=""/>
        <dsp:cNvSpPr/>
      </dsp:nvSpPr>
      <dsp:spPr>
        <a:xfrm>
          <a:off x="193938" y="521841"/>
          <a:ext cx="2686941" cy="2686941"/>
        </a:xfrm>
        <a:prstGeom prst="circularArrow">
          <a:avLst>
            <a:gd name="adj1" fmla="val 9479"/>
            <a:gd name="adj2" fmla="val 684617"/>
            <a:gd name="adj3" fmla="val 18652422"/>
            <a:gd name="adj4" fmla="val 13062961"/>
            <a:gd name="adj5" fmla="val 11059"/>
          </a:avLst>
        </a:prstGeom>
        <a:gradFill rotWithShape="0">
          <a:gsLst>
            <a:gs pos="0">
              <a:srgbClr val="4F81BD">
                <a:hueOff val="0"/>
                <a:satOff val="0"/>
                <a:lumOff val="0"/>
                <a:alphaOff val="0"/>
                <a:shade val="51000"/>
                <a:satMod val="130000"/>
              </a:srgbClr>
            </a:gs>
            <a:gs pos="80000">
              <a:srgbClr val="4F81BD">
                <a:hueOff val="0"/>
                <a:satOff val="0"/>
                <a:lumOff val="0"/>
                <a:alphaOff val="0"/>
                <a:shade val="93000"/>
                <a:satMod val="130000"/>
              </a:srgbClr>
            </a:gs>
            <a:gs pos="100000">
              <a:srgbClr val="4F81B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361826-1AA2-4AB3-AA43-6E53A14F9B27}">
      <dsp:nvSpPr>
        <dsp:cNvPr id="0" name=""/>
        <dsp:cNvSpPr/>
      </dsp:nvSpPr>
      <dsp:spPr>
        <a:xfrm>
          <a:off x="1717204" y="1251741"/>
          <a:ext cx="1871498" cy="12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(Inter)National Scale  Actions</a:t>
          </a:r>
        </a:p>
      </dsp:txBody>
      <dsp:txXfrm>
        <a:off x="1717204" y="1251741"/>
        <a:ext cx="1871498" cy="1210565"/>
      </dsp:txXfrm>
    </dsp:sp>
    <dsp:sp modelId="{F873EC43-D14F-4247-909E-789806E85D60}">
      <dsp:nvSpPr>
        <dsp:cNvPr id="0" name=""/>
        <dsp:cNvSpPr/>
      </dsp:nvSpPr>
      <dsp:spPr>
        <a:xfrm>
          <a:off x="419321" y="612341"/>
          <a:ext cx="2489364" cy="2489364"/>
        </a:xfrm>
        <a:prstGeom prst="circularArrow">
          <a:avLst>
            <a:gd name="adj1" fmla="val 9479"/>
            <a:gd name="adj2" fmla="val 684617"/>
            <a:gd name="adj3" fmla="val 7852422"/>
            <a:gd name="adj4" fmla="val 2262961"/>
            <a:gd name="adj5" fmla="val 11059"/>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855235C-1739-450D-BFDE-5627C54031D3}">
      <dsp:nvSpPr>
        <dsp:cNvPr id="0" name=""/>
        <dsp:cNvSpPr/>
      </dsp:nvSpPr>
      <dsp:spPr>
        <a:xfrm>
          <a:off x="-397919" y="1251741"/>
          <a:ext cx="2145946" cy="1210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ysClr val="windowText" lastClr="000000">
                  <a:hueOff val="0"/>
                  <a:satOff val="0"/>
                  <a:lumOff val="0"/>
                  <a:alphaOff val="0"/>
                </a:sysClr>
              </a:solidFill>
              <a:latin typeface="Calibri"/>
              <a:ea typeface="+mn-ea"/>
              <a:cs typeface="+mn-cs"/>
            </a:rPr>
            <a:t>(Inter)National Scale Change Agents</a:t>
          </a:r>
        </a:p>
      </dsp:txBody>
      <dsp:txXfrm>
        <a:off x="-397919" y="1251741"/>
        <a:ext cx="2145946" cy="1210565"/>
      </dsp:txXfrm>
    </dsp:sp>
    <dsp:sp modelId="{73708FA4-04BC-4ADE-B276-0394EDE0EAB2}">
      <dsp:nvSpPr>
        <dsp:cNvPr id="0" name=""/>
        <dsp:cNvSpPr/>
      </dsp:nvSpPr>
      <dsp:spPr>
        <a:xfrm>
          <a:off x="419321" y="612341"/>
          <a:ext cx="2489364" cy="2489364"/>
        </a:xfrm>
        <a:prstGeom prst="circularArrow">
          <a:avLst>
            <a:gd name="adj1" fmla="val 9479"/>
            <a:gd name="adj2" fmla="val 684617"/>
            <a:gd name="adj3" fmla="val 18652422"/>
            <a:gd name="adj4" fmla="val 13062961"/>
            <a:gd name="adj5" fmla="val 11059"/>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D1B763-139F-6B40-85A4-FB1624D6E4CF}" type="datetimeFigureOut">
              <a:rPr lang="en-US" smtClean="0"/>
              <a:t>2/27/2018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0F22B3-284E-2F40-B3C2-50D30E5ED323}" type="slidenum">
              <a:rPr lang="en-US" smtClean="0"/>
              <a:t>‹#›</a:t>
            </a:fld>
            <a:endParaRPr lang="en-US"/>
          </a:p>
        </p:txBody>
      </p:sp>
    </p:spTree>
    <p:extLst>
      <p:ext uri="{BB962C8B-B14F-4D97-AF65-F5344CB8AC3E}">
        <p14:creationId xmlns:p14="http://schemas.microsoft.com/office/powerpoint/2010/main" val="19534276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Hatitio</a:t>
            </a:r>
            <a:r>
              <a:rPr lang="en-US" dirty="0"/>
              <a:t>! *give</a:t>
            </a:r>
            <a:r>
              <a:rPr lang="en-US" baseline="0" dirty="0"/>
              <a:t> sign for hello*</a:t>
            </a:r>
          </a:p>
          <a:p>
            <a:endParaRPr lang="en-US" baseline="0" dirty="0"/>
          </a:p>
          <a:p>
            <a:r>
              <a:rPr lang="en-US" dirty="0"/>
              <a:t>Hello and good afternoon! </a:t>
            </a:r>
          </a:p>
          <a:p>
            <a:endParaRPr lang="en-US" dirty="0"/>
          </a:p>
          <a:p>
            <a:r>
              <a:rPr lang="en-US" dirty="0"/>
              <a:t>And thank you for joining us here today as</a:t>
            </a:r>
            <a:r>
              <a:rPr lang="en-US" baseline="0" dirty="0"/>
              <a:t> we discuss insights from four case studies of transformative learning networks.</a:t>
            </a:r>
          </a:p>
          <a:p>
            <a:endParaRPr lang="en-US" baseline="0" dirty="0"/>
          </a:p>
          <a:p>
            <a:r>
              <a:rPr lang="en-US" baseline="0" dirty="0"/>
              <a:t>I am Jeremiah Osborne-Gowey, a PhD student here in the Environmental Studies and Environmental Design programs at CU Boulder.</a:t>
            </a:r>
          </a:p>
          <a:p>
            <a:endParaRPr lang="en-US" baseline="0" dirty="0"/>
          </a:p>
          <a:p>
            <a:r>
              <a:rPr lang="en-US" baseline="0" dirty="0"/>
              <a:t>Joining me today is Lee Frankel-Goldwater, also a PhD student in the ENVS program here.</a:t>
            </a:r>
          </a:p>
          <a:p>
            <a:endParaRPr lang="en-US" baseline="0" dirty="0"/>
          </a:p>
          <a:p>
            <a:r>
              <a:rPr lang="en-US" baseline="0" dirty="0"/>
              <a:t>Some of our co-authors that could not be here today include Claire Chase, Julie </a:t>
            </a:r>
            <a:r>
              <a:rPr lang="en-US" baseline="0" dirty="0" err="1"/>
              <a:t>Risien</a:t>
            </a:r>
            <a:r>
              <a:rPr lang="en-US" baseline="0" dirty="0"/>
              <a:t>, Sarah Schweitzer and Dr. Bruce Goldstein.</a:t>
            </a:r>
          </a:p>
          <a:p>
            <a:endParaRPr lang="en-US" baseline="0" dirty="0"/>
          </a:p>
          <a:p>
            <a:r>
              <a:rPr lang="en-US" baseline="0" dirty="0"/>
              <a:t>We all work with Bruce and this project was his brainchild designed to help each of us situate ourselves better in our dissertation research, theoretical framings and methodological approaches to Participatory Action Research.</a:t>
            </a:r>
            <a:endParaRPr lang="en-US" dirty="0"/>
          </a:p>
        </p:txBody>
      </p:sp>
      <p:sp>
        <p:nvSpPr>
          <p:cNvPr id="4" name="Slide Number Placeholder 3"/>
          <p:cNvSpPr>
            <a:spLocks noGrp="1"/>
          </p:cNvSpPr>
          <p:nvPr>
            <p:ph type="sldNum" sz="quarter" idx="10"/>
          </p:nvPr>
        </p:nvSpPr>
        <p:spPr/>
        <p:txBody>
          <a:bodyPr/>
          <a:lstStyle/>
          <a:p>
            <a:fld id="{CA0F22B3-284E-2F40-B3C2-50D30E5ED323}" type="slidenum">
              <a:rPr lang="en-US" smtClean="0"/>
              <a:t>1</a:t>
            </a:fld>
            <a:endParaRPr lang="en-US"/>
          </a:p>
        </p:txBody>
      </p:sp>
    </p:spTree>
    <p:extLst>
      <p:ext uri="{BB962C8B-B14F-4D97-AF65-F5344CB8AC3E}">
        <p14:creationId xmlns:p14="http://schemas.microsoft.com/office/powerpoint/2010/main" val="4069950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NETWEAVING</a:t>
            </a:r>
          </a:p>
          <a:p>
            <a:endParaRPr lang="en-US" dirty="0"/>
          </a:p>
          <a:p>
            <a:r>
              <a:rPr lang="en-US" dirty="0"/>
              <a:t>In participating and</a:t>
            </a:r>
            <a:r>
              <a:rPr lang="en-US" baseline="0" dirty="0"/>
              <a:t> analyzing the networks, we noticed that the conceptualizations and duties of </a:t>
            </a:r>
            <a:r>
              <a:rPr lang="en-US" baseline="0" dirty="0" err="1"/>
              <a:t>netweavers</a:t>
            </a:r>
            <a:r>
              <a:rPr lang="en-US" baseline="0" dirty="0"/>
              <a:t> in each network varied. </a:t>
            </a:r>
          </a:p>
          <a:p>
            <a:endParaRPr lang="en-US" baseline="0" dirty="0"/>
          </a:p>
          <a:p>
            <a:r>
              <a:rPr lang="en-US" baseline="0" dirty="0"/>
              <a:t>Indeed, in the literature there are a variety of descriptions for what a </a:t>
            </a:r>
            <a:r>
              <a:rPr lang="en-US" baseline="0" dirty="0" err="1"/>
              <a:t>netweaver</a:t>
            </a:r>
            <a:r>
              <a:rPr lang="en-US" baseline="0" dirty="0"/>
              <a:t> is, what roles they play, and at what scales they operate.</a:t>
            </a:r>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Despite</a:t>
            </a:r>
            <a:r>
              <a:rPr lang="en-US" baseline="0" dirty="0"/>
              <a:t> these differences, w</a:t>
            </a:r>
            <a:r>
              <a:rPr lang="en-US" dirty="0"/>
              <a:t>e identified some shared characteristics among </a:t>
            </a:r>
            <a:r>
              <a:rPr lang="en-US" dirty="0" err="1"/>
              <a:t>netweavers</a:t>
            </a:r>
            <a:r>
              <a:rPr lang="en-US" dirty="0"/>
              <a:t> in the four networks.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Netweavers</a:t>
            </a:r>
            <a:r>
              <a:rPr lang="en-US" dirty="0"/>
              <a:t> who were more fluid in operating across the different network levels were more capable at facilitating information flow, forging social ties that enabled members to identify shared interests and challenges and engage in group learning, and promoting a shared professional identity.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err="1"/>
              <a:t>Netweavers</a:t>
            </a:r>
            <a:r>
              <a:rPr lang="en-US" baseline="0" dirty="0"/>
              <a:t> were fairly adept at soliciting and open to feedback from network members. Seemed to create a sense of confidence in network members and demonstrated effective cross-scalar integration.</a:t>
            </a:r>
            <a:endParaRPr lang="en-US" dirty="0"/>
          </a:p>
          <a:p>
            <a:endParaRPr lang="en-US" baseline="0" dirty="0"/>
          </a:p>
          <a:p>
            <a:r>
              <a:rPr lang="en-US" dirty="0"/>
              <a:t>For example, CROs in the 100RC can be thought of as </a:t>
            </a:r>
            <a:r>
              <a:rPr lang="en-US" dirty="0" err="1"/>
              <a:t>netweavers</a:t>
            </a:r>
            <a:r>
              <a:rPr lang="en-US" dirty="0"/>
              <a:t> in that they actively work in their cities to bridge gaps in resilience understanding and practice while developing relationships with city administrators, elected officials, and business entities. Similarly, hub leaders in </a:t>
            </a:r>
            <a:r>
              <a:rPr lang="en-US" dirty="0" err="1"/>
              <a:t>FACNet</a:t>
            </a:r>
            <a:r>
              <a:rPr lang="en-US" dirty="0"/>
              <a:t> communities are often referred to as the community “sparkplug” for their efforts at developing and fostering relationships with local officials and the public. </a:t>
            </a:r>
          </a:p>
          <a:p>
            <a:endParaRPr lang="en-US" dirty="0"/>
          </a:p>
          <a:p>
            <a:r>
              <a:rPr lang="en-US" dirty="0"/>
              <a:t>From the network-wide perspective, </a:t>
            </a:r>
            <a:r>
              <a:rPr lang="en-US" dirty="0" err="1"/>
              <a:t>FACNet</a:t>
            </a:r>
            <a:r>
              <a:rPr lang="en-US" dirty="0"/>
              <a:t>, START and NABI have network leaders that actively bridge connections between existing programs and people working in similar domains.</a:t>
            </a:r>
          </a:p>
        </p:txBody>
      </p:sp>
      <p:sp>
        <p:nvSpPr>
          <p:cNvPr id="4" name="Slide Number Placeholder 3"/>
          <p:cNvSpPr>
            <a:spLocks noGrp="1"/>
          </p:cNvSpPr>
          <p:nvPr>
            <p:ph type="sldNum" sz="quarter" idx="10"/>
          </p:nvPr>
        </p:nvSpPr>
        <p:spPr/>
        <p:txBody>
          <a:bodyPr/>
          <a:lstStyle/>
          <a:p>
            <a:fld id="{812720F8-0A8D-48D5-9EA6-305D0F3BEE18}" type="slidenum">
              <a:rPr lang="en-US" smtClean="0"/>
              <a:t>10</a:t>
            </a:fld>
            <a:endParaRPr lang="en-US"/>
          </a:p>
        </p:txBody>
      </p:sp>
    </p:spTree>
    <p:extLst>
      <p:ext uri="{BB962C8B-B14F-4D97-AF65-F5344CB8AC3E}">
        <p14:creationId xmlns:p14="http://schemas.microsoft.com/office/powerpoint/2010/main" val="172015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an</a:t>
            </a:r>
            <a:r>
              <a:rPr lang="en-US" baseline="0" dirty="0"/>
              <a:t> organizational learning standpoint, it was apparent the most effective networks  created multiple opportunities for communication and feedback, both formalized and spontaneous.</a:t>
            </a:r>
          </a:p>
          <a:p>
            <a:endParaRPr lang="en-US" baseline="0" dirty="0"/>
          </a:p>
          <a:p>
            <a:r>
              <a:rPr lang="en-US" baseline="0" dirty="0"/>
              <a:t>For example, in the NABI network, e</a:t>
            </a:r>
            <a:r>
              <a:rPr lang="en-US" dirty="0"/>
              <a:t>ven with formal feedback structures in place, observations indicate that open discussions between the steering committee and network members – which often includes directly asking how can NABI better serve the membership – are equally if not more influential in the network’s decision making process.</a:t>
            </a:r>
          </a:p>
          <a:p>
            <a:endParaRPr lang="en-US" dirty="0"/>
          </a:p>
          <a:p>
            <a:r>
              <a:rPr lang="en-US" dirty="0"/>
              <a:t>In three of the</a:t>
            </a:r>
            <a:r>
              <a:rPr lang="en-US" baseline="0" dirty="0"/>
              <a:t> networks, there seemed to be an understanding that experimentation in how members address issues of the network and domain space was critical for developing shared identity and agency within network members to address network issues and to facilitate effective learning across the network. How various members and sites addressed issues relevant to the network seemed to be more effective where there was flexibility versus prescriptive courses of action.</a:t>
            </a:r>
          </a:p>
          <a:p>
            <a:endParaRPr lang="en-US" dirty="0"/>
          </a:p>
          <a:p>
            <a:r>
              <a:rPr lang="en-US" dirty="0"/>
              <a:t>It was also</a:t>
            </a:r>
            <a:r>
              <a:rPr lang="en-US" baseline="0" dirty="0"/>
              <a:t> important to have regular, network-wide, face-to-face interactions as a way to address network coordination and governance issues but also to formalize learning within the network.</a:t>
            </a:r>
            <a:endParaRPr lang="en-US" dirty="0"/>
          </a:p>
        </p:txBody>
      </p:sp>
      <p:sp>
        <p:nvSpPr>
          <p:cNvPr id="4" name="Slide Number Placeholder 3"/>
          <p:cNvSpPr>
            <a:spLocks noGrp="1"/>
          </p:cNvSpPr>
          <p:nvPr>
            <p:ph type="sldNum" sz="quarter" idx="10"/>
          </p:nvPr>
        </p:nvSpPr>
        <p:spPr/>
        <p:txBody>
          <a:bodyPr/>
          <a:lstStyle/>
          <a:p>
            <a:fld id="{812720F8-0A8D-48D5-9EA6-305D0F3BEE18}" type="slidenum">
              <a:rPr lang="en-US" smtClean="0"/>
              <a:t>11</a:t>
            </a:fld>
            <a:endParaRPr lang="en-US"/>
          </a:p>
        </p:txBody>
      </p:sp>
    </p:spTree>
    <p:extLst>
      <p:ext uri="{BB962C8B-B14F-4D97-AF65-F5344CB8AC3E}">
        <p14:creationId xmlns:p14="http://schemas.microsoft.com/office/powerpoint/2010/main" val="1720151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our cases, the most consistent transformative feature was how interaction between sites supported expression and adoption of a new professional identity.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the NABI network, the emergence of a specialty in broader impacts, along with an expression of its moral purpose, enabled members to identify best practices and support collective efforts to influence national research funding and oversight. </a:t>
            </a:r>
            <a:r>
              <a:rPr lang="en-GB" sz="1200" kern="1200" dirty="0" err="1">
                <a:solidFill>
                  <a:schemeClr val="tx1"/>
                </a:solidFill>
                <a:effectLst/>
                <a:latin typeface="+mn-lt"/>
                <a:ea typeface="+mn-ea"/>
                <a:cs typeface="+mn-cs"/>
              </a:rPr>
              <a:t>FACNet</a:t>
            </a:r>
            <a:r>
              <a:rPr lang="en-GB" sz="1200" kern="1200" dirty="0">
                <a:solidFill>
                  <a:schemeClr val="tx1"/>
                </a:solidFill>
                <a:effectLst/>
                <a:latin typeface="+mn-lt"/>
                <a:ea typeface="+mn-ea"/>
                <a:cs typeface="+mn-cs"/>
              </a:rPr>
              <a:t> also engaged its members in ways that supported a common identity of community fire adaptation organizer, grounded in a social-ecological perspective on community and place. START’s focus on strengthening individual skills and capacities was notable for having an explicitly emancipatory component, addressing entrenched power dynamics and the political constraints on collective action.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contrast to the other cases, we did not observe the potential for collective action and impact in the 100RC network, although there was an explicitly defined shared identity as Chief Resilience Officer (CRO). Members had less peer-to-peer connection than the other networks, and uncertainty about whether CRO’s will continue beyond an initial two year contract may have limited willingness to invest in cultivating relationships.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each network we examined, there were designated </a:t>
            </a:r>
            <a:r>
              <a:rPr lang="en-GB" sz="1200" kern="1200" dirty="0" err="1">
                <a:solidFill>
                  <a:schemeClr val="tx1"/>
                </a:solidFill>
                <a:effectLst/>
                <a:latin typeface="+mn-lt"/>
                <a:ea typeface="+mn-ea"/>
                <a:cs typeface="+mn-cs"/>
              </a:rPr>
              <a:t>netweavers</a:t>
            </a:r>
            <a:r>
              <a:rPr lang="en-GB" sz="1200" kern="1200" dirty="0">
                <a:solidFill>
                  <a:schemeClr val="tx1"/>
                </a:solidFill>
                <a:effectLst/>
                <a:latin typeface="+mn-lt"/>
                <a:ea typeface="+mn-ea"/>
                <a:cs typeface="+mn-cs"/>
              </a:rPr>
              <a:t> who performed a crucial nucleating role by supporting individual members and promoting overall network health. </a:t>
            </a:r>
            <a:r>
              <a:rPr lang="en-GB" sz="1200" kern="1200" dirty="0" err="1">
                <a:solidFill>
                  <a:schemeClr val="tx1"/>
                </a:solidFill>
                <a:effectLst/>
                <a:latin typeface="+mn-lt"/>
                <a:ea typeface="+mn-ea"/>
                <a:cs typeface="+mn-cs"/>
              </a:rPr>
              <a:t>Netweavers</a:t>
            </a:r>
            <a:r>
              <a:rPr lang="en-GB" sz="1200" kern="1200" dirty="0">
                <a:solidFill>
                  <a:schemeClr val="tx1"/>
                </a:solidFill>
                <a:effectLst/>
                <a:latin typeface="+mn-lt"/>
                <a:ea typeface="+mn-ea"/>
                <a:cs typeface="+mn-cs"/>
              </a:rPr>
              <a:t> operated at different scales of network action, from site-based </a:t>
            </a:r>
            <a:r>
              <a:rPr lang="en-GB" sz="1200" kern="1200" dirty="0" err="1">
                <a:solidFill>
                  <a:schemeClr val="tx1"/>
                </a:solidFill>
                <a:effectLst/>
                <a:latin typeface="+mn-lt"/>
                <a:ea typeface="+mn-ea"/>
                <a:cs typeface="+mn-cs"/>
              </a:rPr>
              <a:t>netweaving</a:t>
            </a:r>
            <a:r>
              <a:rPr lang="en-GB" sz="1200" kern="1200" dirty="0">
                <a:solidFill>
                  <a:schemeClr val="tx1"/>
                </a:solidFill>
                <a:effectLst/>
                <a:latin typeface="+mn-lt"/>
                <a:ea typeface="+mn-ea"/>
                <a:cs typeface="+mn-cs"/>
              </a:rPr>
              <a:t> by the 100RC CROs and Relationship Managers, to learning exchanges in </a:t>
            </a:r>
            <a:r>
              <a:rPr lang="en-GB" sz="1200" kern="1200" dirty="0" err="1">
                <a:solidFill>
                  <a:schemeClr val="tx1"/>
                </a:solidFill>
                <a:effectLst/>
                <a:latin typeface="+mn-lt"/>
                <a:ea typeface="+mn-ea"/>
                <a:cs typeface="+mn-cs"/>
              </a:rPr>
              <a:t>FACNet</a:t>
            </a:r>
            <a:r>
              <a:rPr lang="en-GB" sz="1200" kern="1200" dirty="0">
                <a:solidFill>
                  <a:schemeClr val="tx1"/>
                </a:solidFill>
                <a:effectLst/>
                <a:latin typeface="+mn-lt"/>
                <a:ea typeface="+mn-ea"/>
                <a:cs typeface="+mn-cs"/>
              </a:rPr>
              <a:t>, to network-wide </a:t>
            </a:r>
            <a:r>
              <a:rPr lang="en-GB" sz="1200" kern="1200" dirty="0" err="1">
                <a:solidFill>
                  <a:schemeClr val="tx1"/>
                </a:solidFill>
                <a:effectLst/>
                <a:latin typeface="+mn-lt"/>
                <a:ea typeface="+mn-ea"/>
                <a:cs typeface="+mn-cs"/>
              </a:rPr>
              <a:t>netweaving</a:t>
            </a:r>
            <a:r>
              <a:rPr lang="en-GB" sz="1200" kern="1200" dirty="0">
                <a:solidFill>
                  <a:schemeClr val="tx1"/>
                </a:solidFill>
                <a:effectLst/>
                <a:latin typeface="+mn-lt"/>
                <a:ea typeface="+mn-ea"/>
                <a:cs typeface="+mn-cs"/>
              </a:rPr>
              <a:t> in NABI. </a:t>
            </a:r>
            <a:r>
              <a:rPr lang="en-US" sz="1200" kern="1200" dirty="0">
                <a:solidFill>
                  <a:schemeClr val="tx1"/>
                </a:solidFill>
                <a:effectLst/>
                <a:latin typeface="+mn-lt"/>
                <a:ea typeface="+mn-ea"/>
                <a:cs typeface="+mn-cs"/>
              </a:rPr>
              <a:t>Essentially,</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netweavers</a:t>
            </a:r>
            <a:r>
              <a:rPr lang="en-US" sz="1200" kern="1200" baseline="0" dirty="0">
                <a:solidFill>
                  <a:schemeClr val="tx1"/>
                </a:solidFill>
                <a:effectLst/>
                <a:latin typeface="+mn-lt"/>
                <a:ea typeface="+mn-ea"/>
                <a:cs typeface="+mn-cs"/>
              </a:rPr>
              <a:t> in these networks served as a sort of linchpin to the network.</a:t>
            </a:r>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fld id="{812720F8-0A8D-48D5-9EA6-305D0F3BEE18}" type="slidenum">
              <a:rPr lang="en-US" smtClean="0"/>
              <a:t>12</a:t>
            </a:fld>
            <a:endParaRPr lang="en-US"/>
          </a:p>
        </p:txBody>
      </p:sp>
    </p:spTree>
    <p:extLst>
      <p:ext uri="{BB962C8B-B14F-4D97-AF65-F5344CB8AC3E}">
        <p14:creationId xmlns:p14="http://schemas.microsoft.com/office/powerpoint/2010/main" val="1720151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a:p>
            <a:r>
              <a:rPr lang="en-US" dirty="0">
                <a:effectLst/>
              </a:rPr>
              <a:t> ANALYZED THE networks, at different stages of development.</a:t>
            </a:r>
          </a:p>
          <a:p>
            <a:endParaRPr lang="en-US" dirty="0">
              <a:effectLst/>
            </a:endParaRPr>
          </a:p>
          <a:p>
            <a:r>
              <a:rPr lang="en-US" dirty="0">
                <a:effectLst/>
              </a:rPr>
              <a:t>When considering transformative capacity, it is important to consider the age of the network and where it might fall along the “lifecycle of emergence”</a:t>
            </a:r>
          </a:p>
          <a:p>
            <a:endParaRPr lang="en-US" dirty="0">
              <a:effectLst/>
            </a:endParaRPr>
          </a:p>
          <a:p>
            <a:r>
              <a:rPr lang="en-US" dirty="0">
                <a:effectLst/>
              </a:rPr>
              <a:t>The old adage of “hindsight being 20/20” may</a:t>
            </a:r>
            <a:r>
              <a:rPr lang="en-US" baseline="0" dirty="0">
                <a:effectLst/>
              </a:rPr>
              <a:t> also pertain to looking for transformation in learning networks.</a:t>
            </a:r>
          </a:p>
          <a:p>
            <a:endParaRPr lang="en-US" baseline="0" dirty="0">
              <a:effectLst/>
            </a:endParaRPr>
          </a:p>
          <a:p>
            <a:r>
              <a:rPr lang="en-US" dirty="0">
                <a:effectLst/>
              </a:rPr>
              <a:t>While it may be premature to say that broad-scale transformation of the</a:t>
            </a:r>
            <a:r>
              <a:rPr lang="en-US" baseline="0" dirty="0">
                <a:effectLst/>
              </a:rPr>
              <a:t> status quo, at least within the communities of practice and social-ecological circles in which these networks operate, it is important to note that we CAN observe individual and organizational-level changes early on in the life of these networks and that collective actions and incremental change CAN occur on the way to transformation.</a:t>
            </a:r>
          </a:p>
          <a:p>
            <a:endParaRPr lang="en-US" baseline="0" dirty="0">
              <a:effectLst/>
            </a:endParaRPr>
          </a:p>
          <a:p>
            <a:r>
              <a:rPr lang="en-US" baseline="0" dirty="0">
                <a:effectLst/>
              </a:rPr>
              <a:t>For each of the four networks we examined for this project, we observed some of these changes at various levels and scales within in the network. Thus, it seems each network has transformative CAPACITY present that may be fostering and facilitating changes across the network at different levels in and out of the network. Whether complete transformation occurs has yet to be seen.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720F8-0A8D-48D5-9EA6-305D0F3BEE18}" type="slidenum">
              <a:rPr lang="en-US" smtClean="0"/>
              <a:t>13</a:t>
            </a:fld>
            <a:endParaRPr lang="en-US"/>
          </a:p>
        </p:txBody>
      </p:sp>
    </p:spTree>
    <p:extLst>
      <p:ext uri="{BB962C8B-B14F-4D97-AF65-F5344CB8AC3E}">
        <p14:creationId xmlns:p14="http://schemas.microsoft.com/office/powerpoint/2010/main" val="1720151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there is a synthetic conclusion we can provide from this set of comparative case studies, it is that networks function best when they are designed and facilitated with a soft touch. </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People participate in learning networks in order to bring about system change, so they are need to have the freedom to bound and define their system as it is, as well as how they think it ought to be. This </a:t>
            </a:r>
            <a:r>
              <a:rPr lang="en-GB" sz="1200" kern="1200" dirty="0" err="1">
                <a:solidFill>
                  <a:schemeClr val="tx1"/>
                </a:solidFill>
                <a:effectLst/>
                <a:latin typeface="+mn-lt"/>
                <a:ea typeface="+mn-ea"/>
                <a:cs typeface="+mn-cs"/>
              </a:rPr>
              <a:t>sensemaking</a:t>
            </a:r>
            <a:r>
              <a:rPr lang="en-GB" sz="1200" kern="1200" dirty="0">
                <a:solidFill>
                  <a:schemeClr val="tx1"/>
                </a:solidFill>
                <a:effectLst/>
                <a:latin typeface="+mn-lt"/>
                <a:ea typeface="+mn-ea"/>
                <a:cs typeface="+mn-cs"/>
              </a:rPr>
              <a:t> process is often more like storytelling than formal analysis, since network members not only define system parameters, they also define their place and purpose within it, and their role in bringing about a desired transformation. In a multi-sited and multi-level learning network, this is happening in many places at once, amidst many perspectives on how to bound a system in space and time and what actors and organizations to take into consideration, and these perspectives will not be entirely coherent with one another. Alternative system futures are co-constructed in different sites in ways that are grounded in real world conditions, informed by multiple epistemologies, and shaped by power-laden choices about what system, whose resilience, for what purpose and to what aim. Prescribing a specific approach to professional practice across network membership can only short-circuit this process of discovery.</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Well-functioning learning networks do not rely on defining and enforcing a uniform perspective. A well-designed network is essentially heterogeneous – it encompasses multiple perspectives across site and across scale. From this perspective, good </a:t>
            </a:r>
            <a:r>
              <a:rPr lang="en-GB" sz="1200" kern="1200" dirty="0" err="1">
                <a:solidFill>
                  <a:schemeClr val="tx1"/>
                </a:solidFill>
                <a:effectLst/>
                <a:latin typeface="+mn-lt"/>
                <a:ea typeface="+mn-ea"/>
                <a:cs typeface="+mn-cs"/>
              </a:rPr>
              <a:t>netweaving</a:t>
            </a:r>
            <a:r>
              <a:rPr lang="en-GB" sz="1200" kern="1200" dirty="0">
                <a:solidFill>
                  <a:schemeClr val="tx1"/>
                </a:solidFill>
                <a:effectLst/>
                <a:latin typeface="+mn-lt"/>
                <a:ea typeface="+mn-ea"/>
                <a:cs typeface="+mn-cs"/>
              </a:rPr>
              <a:t> employs a soft touch by mediating between different ways of system knowing, being, and organizing without collapsing them into one perspective, and organizational learning enables </a:t>
            </a:r>
            <a:r>
              <a:rPr lang="en-GB" sz="1200" kern="1200" dirty="0" err="1">
                <a:solidFill>
                  <a:schemeClr val="tx1"/>
                </a:solidFill>
                <a:effectLst/>
                <a:latin typeface="+mn-lt"/>
                <a:ea typeface="+mn-ea"/>
                <a:cs typeface="+mn-cs"/>
              </a:rPr>
              <a:t>ongoing</a:t>
            </a:r>
            <a:r>
              <a:rPr lang="en-GB" sz="1200" kern="1200" dirty="0">
                <a:solidFill>
                  <a:schemeClr val="tx1"/>
                </a:solidFill>
                <a:effectLst/>
                <a:latin typeface="+mn-lt"/>
                <a:ea typeface="+mn-ea"/>
                <a:cs typeface="+mn-cs"/>
              </a:rPr>
              <a:t> adaptation, as needs and perspectives evolve and different participants come into the network. Transformative capacity is not just the sum of similar efforts at different sites and scales or a least common denominator between them, but rather is emergent from interaction between the partially-shared understandings within and between sites, and across scales of the learning network.</a:t>
            </a:r>
            <a:r>
              <a:rPr lang="en-US" dirty="0">
                <a:effectLst/>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closing, we want to reiterate that learning networks are but one way of approaching complex social-ecological issues. We’ve covered some reasons why learning networks may be well-situated for addressing these problems but want to encourage you to consider challenging your own underlying assumptions about the networks and organizations to which you belong in addressing systemic issues.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Learning networks stand as an interesting counter-point to other organizational structures for addressing these complex issues.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2720F8-0A8D-48D5-9EA6-305D0F3BEE18}" type="slidenum">
              <a:rPr lang="en-US" smtClean="0"/>
              <a:t>14</a:t>
            </a:fld>
            <a:endParaRPr lang="en-US"/>
          </a:p>
        </p:txBody>
      </p:sp>
    </p:spTree>
    <p:extLst>
      <p:ext uri="{BB962C8B-B14F-4D97-AF65-F5344CB8AC3E}">
        <p14:creationId xmlns:p14="http://schemas.microsoft.com/office/powerpoint/2010/main" val="1720151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F22B3-284E-2F40-B3C2-50D30E5ED323}" type="slidenum">
              <a:rPr lang="en-US" smtClean="0"/>
              <a:t>15</a:t>
            </a:fld>
            <a:endParaRPr lang="en-US"/>
          </a:p>
        </p:txBody>
      </p:sp>
    </p:spTree>
    <p:extLst>
      <p:ext uri="{BB962C8B-B14F-4D97-AF65-F5344CB8AC3E}">
        <p14:creationId xmlns:p14="http://schemas.microsoft.com/office/powerpoint/2010/main" val="3418970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systems that are changing, networks can serve as sort of a middle man.  They build capacity for organizations and institutions by infusing knowledge, capacity and energy.  </a:t>
            </a:r>
          </a:p>
          <a:p>
            <a:endParaRPr lang="en-US" baseline="0" dirty="0"/>
          </a:p>
          <a:p>
            <a:r>
              <a:rPr lang="en-US" baseline="0" dirty="0"/>
              <a:t>They disrupt at national and international scales by advancing and organizing collective knowledge and stimulating action.  </a:t>
            </a:r>
          </a:p>
          <a:p>
            <a:endParaRPr lang="en-US" baseline="0" dirty="0"/>
          </a:p>
          <a:p>
            <a:r>
              <a:rPr lang="en-US" baseline="0" dirty="0"/>
              <a:t>In that middle space they work to cultivate shared knowledge, identity and bring definition to the problems at hand so both place based institutions or organizations and national/international scale organizations can find a shared understanding of both problems and potential solutions.  </a:t>
            </a:r>
          </a:p>
          <a:p>
            <a:endParaRPr lang="en-US" baseline="0" dirty="0"/>
          </a:p>
          <a:p>
            <a:r>
              <a:rPr lang="en-US" baseline="0" dirty="0"/>
              <a:t>They build community and connection between peers, who might not have otherwise found each other and between scales here previous mechanisms were limited or non existent.  They organize and ease the flow of information using that light loose structure.  </a:t>
            </a:r>
          </a:p>
          <a:p>
            <a:endParaRPr lang="en-US" baseline="0" dirty="0"/>
          </a:p>
          <a:p>
            <a:r>
              <a:rPr lang="en-US" baseline="0" dirty="0"/>
              <a:t>By breaking with hierarchical structures they can provide agency to actors across scales to support change. </a:t>
            </a:r>
            <a:endParaRPr lang="en-US" dirty="0"/>
          </a:p>
        </p:txBody>
      </p:sp>
      <p:sp>
        <p:nvSpPr>
          <p:cNvPr id="4" name="Slide Number Placeholder 3"/>
          <p:cNvSpPr>
            <a:spLocks noGrp="1"/>
          </p:cNvSpPr>
          <p:nvPr>
            <p:ph type="sldNum" sz="quarter" idx="10"/>
          </p:nvPr>
        </p:nvSpPr>
        <p:spPr/>
        <p:txBody>
          <a:bodyPr/>
          <a:lstStyle/>
          <a:p>
            <a:fld id="{812720F8-0A8D-48D5-9EA6-305D0F3BEE18}" type="slidenum">
              <a:rPr lang="en-US" smtClean="0"/>
              <a:t>2</a:t>
            </a:fld>
            <a:endParaRPr lang="en-US"/>
          </a:p>
        </p:txBody>
      </p:sp>
    </p:spTree>
    <p:extLst>
      <p:ext uri="{BB962C8B-B14F-4D97-AF65-F5344CB8AC3E}">
        <p14:creationId xmlns:p14="http://schemas.microsoft.com/office/powerpoint/2010/main" val="4106967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Networks are one way to address transformation of complex social challenges that are neither singularly bottom-up nor top-down, but rather cross-scalar in nature, cutting across boundaries and institutional structures, differing geographies and social realities.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Networks are tricky and fragile, subject to many tensions: Agency vs. structure, coherence vs. autonomy, future desired conditions vs. system determinism, partial incommensurability across-scale.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These are but some of the realities often present in networks.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Learning networks can help spring rigidity traps, an inability to apply novelty and innovation in the midst of crisis, and can facilitate the development and dissemination of innovative approaches to complex social-ecological problems.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Through experimentation and innovation generated in the network, learning networks can foster change by influencing planning as well as policy.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Our work here builds on previous from Goldstein and other that suggest </a:t>
            </a:r>
            <a:r>
              <a:rPr lang="en-US" baseline="0" dirty="0" err="1"/>
              <a:t>multiscalar</a:t>
            </a:r>
            <a:r>
              <a:rPr lang="en-US" baseline="0" dirty="0"/>
              <a:t> collaborative planning networks, like the four examined here, can facilitate overcoming these rigidity traps that prevent established institutions from responding to complex cross-scalar social-ecological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Here, we define </a:t>
            </a:r>
            <a:r>
              <a:rPr lang="en-US" u="sng" baseline="0" dirty="0"/>
              <a:t>learning</a:t>
            </a:r>
            <a:r>
              <a:rPr lang="en-US" baseline="0" dirty="0"/>
              <a:t> networks as </a:t>
            </a:r>
            <a:r>
              <a:rPr lang="en-GB" sz="1200" kern="1200" dirty="0">
                <a:solidFill>
                  <a:schemeClr val="tx1"/>
                </a:solidFill>
                <a:effectLst/>
                <a:latin typeface="+mn-lt"/>
                <a:ea typeface="+mn-ea"/>
                <a:cs typeface="+mn-cs"/>
              </a:rPr>
              <a:t>inter-organizational voluntary </a:t>
            </a:r>
            <a:r>
              <a:rPr lang="en-GB" sz="1200" kern="1200" dirty="0" err="1">
                <a:solidFill>
                  <a:schemeClr val="tx1"/>
                </a:solidFill>
                <a:effectLst/>
                <a:latin typeface="+mn-lt"/>
                <a:ea typeface="+mn-ea"/>
                <a:cs typeface="+mn-cs"/>
              </a:rPr>
              <a:t>collaboratives</a:t>
            </a:r>
            <a:r>
              <a:rPr lang="en-GB" sz="1200" kern="1200" dirty="0">
                <a:solidFill>
                  <a:schemeClr val="tx1"/>
                </a:solidFill>
                <a:effectLst/>
                <a:latin typeface="+mn-lt"/>
                <a:ea typeface="+mn-ea"/>
                <a:cs typeface="+mn-cs"/>
              </a:rPr>
              <a:t> that nurture professional expertise, and describe their potential to </a:t>
            </a:r>
            <a:r>
              <a:rPr lang="en-GB" sz="1200" kern="1200" dirty="0" err="1">
                <a:solidFill>
                  <a:schemeClr val="tx1"/>
                </a:solidFill>
                <a:effectLst/>
                <a:latin typeface="+mn-lt"/>
                <a:ea typeface="+mn-ea"/>
                <a:cs typeface="+mn-cs"/>
              </a:rPr>
              <a:t>catalyze</a:t>
            </a:r>
            <a:r>
              <a:rPr lang="en-GB" sz="1200" kern="1200" dirty="0">
                <a:solidFill>
                  <a:schemeClr val="tx1"/>
                </a:solidFill>
                <a:effectLst/>
                <a:latin typeface="+mn-lt"/>
                <a:ea typeface="+mn-ea"/>
                <a:cs typeface="+mn-cs"/>
              </a:rPr>
              <a:t> system change by disrupting old habits, fostering new relationships, and providing freedom to experiment</a:t>
            </a:r>
            <a:r>
              <a:rPr lang="en-US" sz="1200" kern="1200" dirty="0">
                <a:solidFill>
                  <a:schemeClr val="tx1"/>
                </a:solidFill>
                <a:effectLst/>
                <a:latin typeface="+mn-lt"/>
                <a:ea typeface="+mn-ea"/>
                <a:cs typeface="+mn-cs"/>
              </a:rPr>
              <a:t>.</a:t>
            </a:r>
            <a:endParaRPr lang="en-US" baseline="0" dirty="0"/>
          </a:p>
        </p:txBody>
      </p:sp>
      <p:sp>
        <p:nvSpPr>
          <p:cNvPr id="4" name="Slide Number Placeholder 3"/>
          <p:cNvSpPr>
            <a:spLocks noGrp="1"/>
          </p:cNvSpPr>
          <p:nvPr>
            <p:ph type="sldNum" sz="quarter" idx="10"/>
          </p:nvPr>
        </p:nvSpPr>
        <p:spPr/>
        <p:txBody>
          <a:bodyPr/>
          <a:lstStyle/>
          <a:p>
            <a:fld id="{CA0F22B3-284E-2F40-B3C2-50D30E5ED323}" type="slidenum">
              <a:rPr lang="en-US" smtClean="0"/>
              <a:t>3</a:t>
            </a:fld>
            <a:endParaRPr lang="en-US"/>
          </a:p>
        </p:txBody>
      </p:sp>
    </p:spTree>
    <p:extLst>
      <p:ext uri="{BB962C8B-B14F-4D97-AF65-F5344CB8AC3E}">
        <p14:creationId xmlns:p14="http://schemas.microsoft.com/office/powerpoint/2010/main" val="243007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Transformative learning networks have a unique set of characteristics distinct from typical organizations.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They aim to be more than a mere network of connections.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They are often conceived using a community of practice framework, a concept that builds on the community of of interest (</a:t>
            </a:r>
            <a:r>
              <a:rPr lang="en-US" baseline="0" dirty="0" err="1"/>
              <a:t>CoI</a:t>
            </a:r>
            <a:r>
              <a:rPr lang="en-US" baseline="0" dirty="0"/>
              <a:t>) discussed earlier today in another ISSS talk by Louis Klein and others and in previous work from Peter </a:t>
            </a:r>
            <a:r>
              <a:rPr lang="en-US" baseline="0" dirty="0" err="1"/>
              <a:t>Plastrik</a:t>
            </a:r>
            <a:r>
              <a:rPr lang="en-US" baseline="0" dirty="0"/>
              <a:t> and others.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However, the ultimate goal is not just evolved practice which can be achieved through </a:t>
            </a:r>
            <a:r>
              <a:rPr lang="en-US" baseline="0" dirty="0" err="1"/>
              <a:t>CoPs</a:t>
            </a:r>
            <a:r>
              <a:rPr lang="en-US" baseline="0" dirty="0"/>
              <a:t>, but transformed systems that govern the domain.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As such, we were looking for TRANSFORMATIVE learning networks that had a set of particular</a:t>
            </a:r>
            <a:r>
              <a:rPr lang="en-US" baseline="0" dirty="0"/>
              <a:t> </a:t>
            </a:r>
            <a:r>
              <a:rPr lang="en-US" dirty="0"/>
              <a:t>characteristics, things</a:t>
            </a:r>
            <a:r>
              <a:rPr lang="en-US" baseline="0" dirty="0"/>
              <a:t> like: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The Intent to Transform</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Networks that were both voluntary and collaborative</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Multi-sited and place-based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Multi-organizational and cross-jurisdictional</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That were intentionally organized and facilitated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And in which authority was distributed but facilitated with a coordinating core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A0F22B3-284E-2F40-B3C2-50D30E5ED323}" type="slidenum">
              <a:rPr lang="en-US" smtClean="0"/>
              <a:t>4</a:t>
            </a:fld>
            <a:endParaRPr lang="en-US"/>
          </a:p>
        </p:txBody>
      </p:sp>
    </p:spTree>
    <p:extLst>
      <p:ext uri="{BB962C8B-B14F-4D97-AF65-F5344CB8AC3E}">
        <p14:creationId xmlns:p14="http://schemas.microsoft.com/office/powerpoint/2010/main" val="24300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we set out to do was explore how </a:t>
            </a:r>
            <a:r>
              <a:rPr lang="en-US" sz="1200" b="1" u="sng" kern="1200" dirty="0">
                <a:solidFill>
                  <a:schemeClr val="tx1"/>
                </a:solidFill>
                <a:effectLst/>
                <a:latin typeface="+mn-lt"/>
                <a:ea typeface="+mn-ea"/>
                <a:cs typeface="+mn-cs"/>
              </a:rPr>
              <a:t>learning networks </a:t>
            </a:r>
            <a:r>
              <a:rPr lang="en-US" sz="1200" kern="1200" dirty="0">
                <a:solidFill>
                  <a:schemeClr val="tx1"/>
                </a:solidFill>
                <a:effectLst/>
                <a:latin typeface="+mn-lt"/>
                <a:ea typeface="+mn-ea"/>
                <a:cs typeface="+mn-cs"/>
              </a:rPr>
              <a:t>disrupt old habits and foster new collaborative relationships, reinforce participants’ shared ties and purpose while providing freedom to experiment. We</a:t>
            </a:r>
            <a:r>
              <a:rPr lang="en-US" sz="1200" kern="1200" baseline="0" dirty="0">
                <a:solidFill>
                  <a:schemeClr val="tx1"/>
                </a:solidFill>
                <a:effectLst/>
                <a:latin typeface="+mn-lt"/>
                <a:ea typeface="+mn-ea"/>
                <a:cs typeface="+mn-cs"/>
              </a:rPr>
              <a:t> settled on using a case study approach to each network.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Each case is similarly structured, first describing the network’s origin, design and approach to collaborative learning, and then focusing on how the network contributes to organizational learning, capacity-building, </a:t>
            </a:r>
            <a:r>
              <a:rPr lang="en-US" sz="1200" kern="1200" dirty="0" err="1">
                <a:solidFill>
                  <a:schemeClr val="tx1"/>
                </a:solidFill>
                <a:effectLst/>
                <a:latin typeface="+mn-lt"/>
                <a:ea typeface="+mn-ea"/>
                <a:cs typeface="+mn-cs"/>
              </a:rPr>
              <a:t>netweaving</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cross-scalar integration</a:t>
            </a:r>
            <a:r>
              <a:rPr lang="en-US" sz="1200" kern="1200" dirty="0">
                <a:solidFill>
                  <a:schemeClr val="tx1"/>
                </a:solidFill>
                <a:effectLst/>
                <a:latin typeface="+mn-lt"/>
                <a:ea typeface="+mn-ea"/>
                <a:cs typeface="+mn-cs"/>
              </a:rPr>
              <a:t> and transformative capacity building.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should mention that we have a forthcoming paper being published by the APLU (Association of Public and Land Grant Universities)</a:t>
            </a:r>
            <a:r>
              <a:rPr lang="en-US" sz="1200" kern="1200" baseline="0" dirty="0">
                <a:solidFill>
                  <a:schemeClr val="tx1"/>
                </a:solidFill>
                <a:effectLst/>
                <a:latin typeface="+mn-lt"/>
                <a:ea typeface="+mn-ea"/>
                <a:cs typeface="+mn-cs"/>
              </a:rPr>
              <a:t> that was part of the STEM and NSF-funded work. If you’re interested, drop any of us a line and we’ll be sure you get a copy. Our contact info is included in the last slide. You can also find our emails via the ISSS schedule website.</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Anyhow, this report has an appendix that reviews and evaluates some novel approaches to network research and evaluation</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inform development of a assessment strategy to support ongoing organizational learning,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adaptive network design, and evaluation</a:t>
            </a:r>
            <a:r>
              <a:rPr lang="en-US" sz="1200" kern="1200" baseline="0" dirty="0">
                <a:solidFill>
                  <a:schemeClr val="tx1"/>
                </a:solidFill>
                <a:effectLst/>
                <a:latin typeface="+mn-lt"/>
                <a:ea typeface="+mn-ea"/>
                <a:cs typeface="+mn-cs"/>
              </a:rPr>
              <a:t> of</a:t>
            </a:r>
            <a:r>
              <a:rPr lang="en-US" sz="1200" kern="1200" dirty="0">
                <a:solidFill>
                  <a:schemeClr val="tx1"/>
                </a:solidFill>
                <a:effectLst/>
                <a:latin typeface="+mn-lt"/>
                <a:ea typeface="+mn-ea"/>
                <a:cs typeface="+mn-cs"/>
              </a:rPr>
              <a:t> network impact on transformation within the</a:t>
            </a:r>
            <a:r>
              <a:rPr lang="en-US" sz="1200" kern="1200" baseline="0" dirty="0">
                <a:solidFill>
                  <a:schemeClr val="tx1"/>
                </a:solidFill>
                <a:effectLst/>
                <a:latin typeface="+mn-lt"/>
                <a:ea typeface="+mn-ea"/>
                <a:cs typeface="+mn-cs"/>
              </a:rPr>
              <a:t> arena(s) in which these networks operate</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CA0F22B3-284E-2F40-B3C2-50D30E5ED323}" type="slidenum">
              <a:rPr lang="en-US" smtClean="0"/>
              <a:t>5</a:t>
            </a:fld>
            <a:endParaRPr lang="en-US"/>
          </a:p>
        </p:txBody>
      </p:sp>
    </p:spTree>
    <p:extLst>
      <p:ext uri="{BB962C8B-B14F-4D97-AF65-F5344CB8AC3E}">
        <p14:creationId xmlns:p14="http://schemas.microsoft.com/office/powerpoint/2010/main" val="2841229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network</a:t>
            </a:r>
            <a:r>
              <a:rPr lang="en-US" baseline="0" dirty="0"/>
              <a:t> had system transformation whether implicit or explicit theory of change. Each proceeded with a similar network design – a learning network – intended to resolve the core tensions in their field/discipline/community/practice.</a:t>
            </a:r>
          </a:p>
          <a:p>
            <a:endParaRPr lang="en-US" baseline="0" dirty="0"/>
          </a:p>
          <a:p>
            <a:r>
              <a:rPr lang="en-US" baseline="0" dirty="0"/>
              <a:t>In each case, network weavers – “</a:t>
            </a:r>
            <a:r>
              <a:rPr lang="en-US" baseline="0" dirty="0" err="1"/>
              <a:t>netweavers</a:t>
            </a:r>
            <a:r>
              <a:rPr lang="en-US" baseline="0" dirty="0"/>
              <a:t>” – engaged in cross-scalar integration through facilitation and creating opportunities for network members to connect and learn.</a:t>
            </a:r>
          </a:p>
          <a:p>
            <a:endParaRPr lang="en-US" baseline="0" dirty="0"/>
          </a:p>
          <a:p>
            <a:r>
              <a:rPr lang="en-US" baseline="0" dirty="0"/>
              <a:t>In each case, transformative capacity building and transformation were manifest in particular ways – we’ll cover this in a bit.</a:t>
            </a:r>
          </a:p>
          <a:p>
            <a:endParaRPr lang="en-US" baseline="0" dirty="0"/>
          </a:p>
          <a:p>
            <a:r>
              <a:rPr lang="en-US" baseline="0" dirty="0"/>
              <a:t>In addition, each network demonstrated at least some evidence (or did not evidence) of the capacity for organizational learning.</a:t>
            </a:r>
          </a:p>
          <a:p>
            <a:endParaRPr lang="en-US" baseline="0" dirty="0"/>
          </a:p>
          <a:p>
            <a:r>
              <a:rPr lang="en-US" sz="1200" kern="1200" dirty="0">
                <a:solidFill>
                  <a:schemeClr val="tx1"/>
                </a:solidFill>
                <a:effectLst/>
                <a:latin typeface="+mn-lt"/>
                <a:ea typeface="+mn-ea"/>
                <a:cs typeface="+mn-cs"/>
              </a:rPr>
              <a:t>These are the four networks</a:t>
            </a:r>
            <a:r>
              <a:rPr lang="en-US" sz="1200" kern="1200" baseline="0" dirty="0">
                <a:solidFill>
                  <a:schemeClr val="tx1"/>
                </a:solidFill>
                <a:effectLst/>
                <a:latin typeface="+mn-lt"/>
                <a:ea typeface="+mn-ea"/>
                <a:cs typeface="+mn-cs"/>
              </a:rPr>
              <a:t> on which we conducted the multi-case study each with their on overarching goals and each in different stages in the lifecycle.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National Alliance for Broader Impacts (NABI) – coalescing stage</a:t>
            </a:r>
          </a:p>
          <a:p>
            <a:pPr lvl="0"/>
            <a:r>
              <a:rPr lang="en-US" sz="1200" kern="1200" dirty="0">
                <a:solidFill>
                  <a:schemeClr val="tx1"/>
                </a:solidFill>
                <a:effectLst/>
                <a:latin typeface="+mn-lt"/>
                <a:ea typeface="+mn-ea"/>
                <a:cs typeface="+mn-cs"/>
              </a:rPr>
              <a:t>100 Resilient Cities Network (100RC) – maturing</a:t>
            </a:r>
            <a:r>
              <a:rPr lang="en-US" sz="1200" kern="1200" baseline="0" dirty="0">
                <a:solidFill>
                  <a:schemeClr val="tx1"/>
                </a:solidFill>
                <a:effectLst/>
                <a:latin typeface="+mn-lt"/>
                <a:ea typeface="+mn-ea"/>
                <a:cs typeface="+mn-cs"/>
              </a:rPr>
              <a:t> stage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Fire Adapted Community Learning Network (</a:t>
            </a:r>
            <a:r>
              <a:rPr lang="en-US" sz="1200" kern="1200" dirty="0" err="1">
                <a:solidFill>
                  <a:schemeClr val="tx1"/>
                </a:solidFill>
                <a:effectLst/>
                <a:latin typeface="+mn-lt"/>
                <a:ea typeface="+mn-ea"/>
                <a:cs typeface="+mn-cs"/>
              </a:rPr>
              <a:t>FACNet</a:t>
            </a:r>
            <a:r>
              <a:rPr lang="en-US" sz="1200" kern="1200" dirty="0">
                <a:solidFill>
                  <a:schemeClr val="tx1"/>
                </a:solidFill>
                <a:effectLst/>
                <a:latin typeface="+mn-lt"/>
                <a:ea typeface="+mn-ea"/>
                <a:cs typeface="+mn-cs"/>
              </a:rPr>
              <a:t>) – maturing</a:t>
            </a:r>
            <a:r>
              <a:rPr lang="en-US" sz="1200" kern="1200" baseline="0" dirty="0">
                <a:solidFill>
                  <a:schemeClr val="tx1"/>
                </a:solidFill>
                <a:effectLst/>
                <a:latin typeface="+mn-lt"/>
                <a:ea typeface="+mn-ea"/>
                <a:cs typeface="+mn-cs"/>
              </a:rPr>
              <a:t> stage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START (Global Change </a:t>
            </a:r>
            <a:r>
              <a:rPr lang="en-US" sz="1200" kern="1200" dirty="0" err="1">
                <a:solidFill>
                  <a:schemeClr val="tx1"/>
                </a:solidFill>
                <a:effectLst/>
                <a:latin typeface="+mn-lt"/>
                <a:ea typeface="+mn-ea"/>
                <a:cs typeface="+mn-cs"/>
              </a:rPr>
              <a:t>SysTem</a:t>
            </a:r>
            <a:r>
              <a:rPr lang="en-US" sz="1200" kern="1200" dirty="0">
                <a:solidFill>
                  <a:schemeClr val="tx1"/>
                </a:solidFill>
                <a:effectLst/>
                <a:latin typeface="+mn-lt"/>
                <a:ea typeface="+mn-ea"/>
                <a:cs typeface="+mn-cs"/>
              </a:rPr>
              <a:t> for Analysis, Research &amp; Training) – maturing/transforming stage</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They vary in</a:t>
            </a:r>
            <a:r>
              <a:rPr lang="en-US" sz="1200" kern="1200" baseline="0" dirty="0">
                <a:solidFill>
                  <a:schemeClr val="tx1"/>
                </a:solidFill>
                <a:effectLst/>
                <a:latin typeface="+mn-lt"/>
                <a:ea typeface="+mn-ea"/>
                <a:cs typeface="+mn-cs"/>
              </a:rPr>
              <a:t> structure, funding mechanisms, activities.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To assess the networks, we examined internal and external documents produced by each network and conducted interviews with members, primarily </a:t>
            </a:r>
            <a:r>
              <a:rPr lang="en-US" sz="1200" kern="1200" baseline="0" dirty="0" err="1">
                <a:solidFill>
                  <a:schemeClr val="tx1"/>
                </a:solidFill>
                <a:effectLst/>
                <a:latin typeface="+mn-lt"/>
                <a:ea typeface="+mn-ea"/>
                <a:cs typeface="+mn-cs"/>
              </a:rPr>
              <a:t>netweavers</a:t>
            </a:r>
            <a:r>
              <a:rPr lang="en-US" sz="1200" kern="1200" baseline="0" dirty="0">
                <a:solidFill>
                  <a:schemeClr val="tx1"/>
                </a:solidFill>
                <a:effectLst/>
                <a:latin typeface="+mn-lt"/>
                <a:ea typeface="+mn-ea"/>
                <a:cs typeface="+mn-cs"/>
              </a:rPr>
              <a:t>, within each network.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A0F22B3-284E-2F40-B3C2-50D30E5ED323}" type="slidenum">
              <a:rPr lang="en-US" smtClean="0"/>
              <a:t>6</a:t>
            </a:fld>
            <a:endParaRPr lang="en-US"/>
          </a:p>
        </p:txBody>
      </p:sp>
    </p:spTree>
    <p:extLst>
      <p:ext uri="{BB962C8B-B14F-4D97-AF65-F5344CB8AC3E}">
        <p14:creationId xmlns:p14="http://schemas.microsoft.com/office/powerpoint/2010/main" val="4001221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won’t spend much time on this slide other than to say that each network varied in structure, funding mechanisms, activities, yet each had a learning network framework and each were attempting to change the status quo within their fields of practice while attempting to bridge cultural, institutional, and geographic boundaries.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Each network had a fairly well distributed member network, some operating nationally – NABI and FACL Net – and others globally – 100RC and START.</a:t>
            </a: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National Alliance for Broader Impacts (NABI) – coalescing stage</a:t>
            </a:r>
          </a:p>
          <a:p>
            <a:pPr lvl="0"/>
            <a:r>
              <a:rPr lang="en-US" sz="1200" kern="1200" dirty="0">
                <a:solidFill>
                  <a:schemeClr val="tx1"/>
                </a:solidFill>
                <a:effectLst/>
                <a:latin typeface="+mn-lt"/>
                <a:ea typeface="+mn-ea"/>
                <a:cs typeface="+mn-cs"/>
              </a:rPr>
              <a:t>100 Resilient Cities Network (100RC) – maturing</a:t>
            </a:r>
            <a:r>
              <a:rPr lang="en-US" sz="1200" kern="1200" baseline="0" dirty="0">
                <a:solidFill>
                  <a:schemeClr val="tx1"/>
                </a:solidFill>
                <a:effectLst/>
                <a:latin typeface="+mn-lt"/>
                <a:ea typeface="+mn-ea"/>
                <a:cs typeface="+mn-cs"/>
              </a:rPr>
              <a:t> stage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Fire Adapted Community Learning Network (</a:t>
            </a:r>
            <a:r>
              <a:rPr lang="en-US" sz="1200" kern="1200" dirty="0" err="1">
                <a:solidFill>
                  <a:schemeClr val="tx1"/>
                </a:solidFill>
                <a:effectLst/>
                <a:latin typeface="+mn-lt"/>
                <a:ea typeface="+mn-ea"/>
                <a:cs typeface="+mn-cs"/>
              </a:rPr>
              <a:t>FACNet</a:t>
            </a:r>
            <a:r>
              <a:rPr lang="en-US" sz="1200" kern="1200" dirty="0">
                <a:solidFill>
                  <a:schemeClr val="tx1"/>
                </a:solidFill>
                <a:effectLst/>
                <a:latin typeface="+mn-lt"/>
                <a:ea typeface="+mn-ea"/>
                <a:cs typeface="+mn-cs"/>
              </a:rPr>
              <a:t>) – maturing</a:t>
            </a:r>
            <a:r>
              <a:rPr lang="en-US" sz="1200" kern="1200" baseline="0" dirty="0">
                <a:solidFill>
                  <a:schemeClr val="tx1"/>
                </a:solidFill>
                <a:effectLst/>
                <a:latin typeface="+mn-lt"/>
                <a:ea typeface="+mn-ea"/>
                <a:cs typeface="+mn-cs"/>
              </a:rPr>
              <a:t> stage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START (Global Change </a:t>
            </a:r>
            <a:r>
              <a:rPr lang="en-US" sz="1200" kern="1200" dirty="0" err="1">
                <a:solidFill>
                  <a:schemeClr val="tx1"/>
                </a:solidFill>
                <a:effectLst/>
                <a:latin typeface="+mn-lt"/>
                <a:ea typeface="+mn-ea"/>
                <a:cs typeface="+mn-cs"/>
              </a:rPr>
              <a:t>SysTem</a:t>
            </a:r>
            <a:r>
              <a:rPr lang="en-US" sz="1200" kern="1200" dirty="0">
                <a:solidFill>
                  <a:schemeClr val="tx1"/>
                </a:solidFill>
                <a:effectLst/>
                <a:latin typeface="+mn-lt"/>
                <a:ea typeface="+mn-ea"/>
                <a:cs typeface="+mn-cs"/>
              </a:rPr>
              <a:t> for Analysis, Research &amp; Training) – maturing/transforming stage</a:t>
            </a:r>
          </a:p>
          <a:p>
            <a:endParaRPr lang="en-US" dirty="0"/>
          </a:p>
        </p:txBody>
      </p:sp>
      <p:sp>
        <p:nvSpPr>
          <p:cNvPr id="4" name="Slide Number Placeholder 3"/>
          <p:cNvSpPr>
            <a:spLocks noGrp="1"/>
          </p:cNvSpPr>
          <p:nvPr>
            <p:ph type="sldNum" sz="quarter" idx="10"/>
          </p:nvPr>
        </p:nvSpPr>
        <p:spPr/>
        <p:txBody>
          <a:bodyPr/>
          <a:lstStyle/>
          <a:p>
            <a:fld id="{CA0F22B3-284E-2F40-B3C2-50D30E5ED323}" type="slidenum">
              <a:rPr lang="en-US" smtClean="0"/>
              <a:t>7</a:t>
            </a:fld>
            <a:endParaRPr lang="en-US"/>
          </a:p>
        </p:txBody>
      </p:sp>
    </p:spTree>
    <p:extLst>
      <p:ext uri="{BB962C8B-B14F-4D97-AF65-F5344CB8AC3E}">
        <p14:creationId xmlns:p14="http://schemas.microsoft.com/office/powerpoint/2010/main" val="1964072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a:t>
            </a:r>
            <a:r>
              <a:rPr lang="en-US" baseline="0" dirty="0"/>
              <a:t> networks we examined had fairly unique properties about it. </a:t>
            </a:r>
            <a:r>
              <a:rPr lang="en-US" dirty="0"/>
              <a:t>Those unique characteristics come</a:t>
            </a:r>
            <a:r>
              <a:rPr lang="en-US" baseline="0" dirty="0"/>
              <a:t> with the baggage of some difficult to overcome design challenges.  These are strengths of the loose and light structure, but also require continuous assessment, reflection and adaptation to overcome.  </a:t>
            </a:r>
          </a:p>
          <a:p>
            <a:endParaRPr lang="en-US" baseline="0" dirty="0"/>
          </a:p>
          <a:p>
            <a:r>
              <a:rPr lang="en-US" baseline="0" dirty="0"/>
              <a:t>Here is another way to look at the life cycle of a network, they can be somewhat ephemeral because if they succeed they are no longer necessary.  But this timescale can be a few years to several decades.  Ultimately the learning networks can turn into something else all together like and advocacy group or a professional society.    </a:t>
            </a:r>
            <a:endParaRPr lang="en-US" dirty="0"/>
          </a:p>
          <a:p>
            <a:endParaRPr lang="en-US" dirty="0"/>
          </a:p>
          <a:p>
            <a:endParaRPr lang="en-US" dirty="0"/>
          </a:p>
          <a:p>
            <a:r>
              <a:rPr lang="en-US" dirty="0"/>
              <a:t>Stages of Community Development</a:t>
            </a:r>
          </a:p>
          <a:p>
            <a:r>
              <a:rPr lang="en-US" dirty="0" err="1"/>
              <a:t>Kezar</a:t>
            </a:r>
            <a:r>
              <a:rPr lang="en-US" baseline="0" dirty="0"/>
              <a:t> and </a:t>
            </a:r>
            <a:r>
              <a:rPr lang="en-US" baseline="0" dirty="0" err="1"/>
              <a:t>Gerhke</a:t>
            </a:r>
            <a:r>
              <a:rPr lang="en-US" baseline="0" dirty="0"/>
              <a:t> 2015 (STEM report) adapted from Wenger et al. 2002</a:t>
            </a:r>
          </a:p>
          <a:p>
            <a:r>
              <a:rPr lang="en-US" dirty="0"/>
              <a:t>https://</a:t>
            </a:r>
            <a:r>
              <a:rPr lang="en-US" dirty="0" err="1"/>
              <a:t>issuu.com</a:t>
            </a:r>
            <a:r>
              <a:rPr lang="en-US" dirty="0"/>
              <a:t>/</a:t>
            </a:r>
            <a:r>
              <a:rPr lang="en-US" dirty="0" err="1"/>
              <a:t>ukmats</a:t>
            </a:r>
            <a:r>
              <a:rPr lang="en-US" dirty="0"/>
              <a:t>/docs/_etienne_</a:t>
            </a:r>
            <a:r>
              <a:rPr lang="en-US" dirty="0" err="1"/>
              <a:t>wenger</a:t>
            </a:r>
            <a:r>
              <a:rPr lang="en-US" dirty="0"/>
              <a:t>__</a:t>
            </a:r>
            <a:r>
              <a:rPr lang="en-US" dirty="0" err="1"/>
              <a:t>richard_mcdermott</a:t>
            </a:r>
            <a:r>
              <a:rPr lang="en-US" dirty="0"/>
              <a:t>_</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A0F22B3-284E-2F40-B3C2-50D30E5ED323}" type="slidenum">
              <a:rPr lang="en-US" smtClean="0"/>
              <a:t>8</a:t>
            </a:fld>
            <a:endParaRPr lang="en-US"/>
          </a:p>
        </p:txBody>
      </p:sp>
    </p:spTree>
    <p:extLst>
      <p:ext uri="{BB962C8B-B14F-4D97-AF65-F5344CB8AC3E}">
        <p14:creationId xmlns:p14="http://schemas.microsoft.com/office/powerpoint/2010/main" val="1473796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Pollard’s version (2010) adapted from Wheatley and Frieze 2006. Both come from Gunderson and </a:t>
            </a:r>
            <a:r>
              <a:rPr lang="en-US" baseline="0" dirty="0" err="1"/>
              <a:t>Holling’s</a:t>
            </a:r>
            <a:r>
              <a:rPr lang="en-US" baseline="0" dirty="0"/>
              <a:t> 1986 ecosystem stages figure which may be familiar to many of you.</a:t>
            </a:r>
          </a:p>
          <a:p>
            <a:endParaRPr lang="en-US" baseline="0" dirty="0"/>
          </a:p>
          <a:p>
            <a:r>
              <a:rPr lang="en-US" baseline="0" dirty="0"/>
              <a:t>The case studies examined were at different stages along the lifecycle of emergence.</a:t>
            </a:r>
          </a:p>
          <a:p>
            <a:endParaRPr lang="en-US" baseline="0" dirty="0"/>
          </a:p>
          <a:p>
            <a:r>
              <a:rPr lang="en-US" baseline="0" dirty="0"/>
              <a:t> ̈ Coalescing</a:t>
            </a:r>
          </a:p>
          <a:p>
            <a:r>
              <a:rPr lang="en-US" baseline="0" dirty="0"/>
              <a:t>¤ National Alliance for Broader Impacts (NABI)</a:t>
            </a:r>
          </a:p>
          <a:p>
            <a:endParaRPr lang="en-US" baseline="0" dirty="0"/>
          </a:p>
          <a:p>
            <a:r>
              <a:rPr lang="en-US" baseline="0" dirty="0"/>
              <a:t> ̈ Maturing</a:t>
            </a:r>
          </a:p>
          <a:p>
            <a:r>
              <a:rPr lang="en-US" baseline="0" dirty="0"/>
              <a:t>¤ 100 Resilient Cities Network (100RC)</a:t>
            </a:r>
          </a:p>
          <a:p>
            <a:r>
              <a:rPr lang="en-US" baseline="0" dirty="0"/>
              <a:t>¤ Fire Adapted Community Learning Network (</a:t>
            </a:r>
            <a:r>
              <a:rPr lang="en-US" baseline="0" dirty="0" err="1"/>
              <a:t>FACNet</a:t>
            </a:r>
            <a:r>
              <a:rPr lang="en-US" baseline="0" dirty="0"/>
              <a:t>)</a:t>
            </a:r>
          </a:p>
          <a:p>
            <a:endParaRPr lang="en-US" baseline="0" dirty="0"/>
          </a:p>
          <a:p>
            <a:r>
              <a:rPr lang="en-US" baseline="0" dirty="0"/>
              <a:t> ̈ Maturing/Transforming</a:t>
            </a:r>
          </a:p>
          <a:p>
            <a:r>
              <a:rPr lang="en-US" baseline="0" dirty="0"/>
              <a:t>¤ START (Global Change </a:t>
            </a:r>
            <a:r>
              <a:rPr lang="en-US" baseline="0" dirty="0" err="1"/>
              <a:t>SysTem</a:t>
            </a:r>
            <a:r>
              <a:rPr lang="en-US" baseline="0" dirty="0"/>
              <a:t> for Analysis, Research &amp; Training)</a:t>
            </a:r>
          </a:p>
          <a:p>
            <a:endParaRPr lang="en-US" baseline="0" dirty="0"/>
          </a:p>
          <a:p>
            <a:r>
              <a:rPr lang="en-US" baseline="0" dirty="0"/>
              <a:t>We won’t spend much time on this other than to say that these works were helpful for framing our thinking about these networks, where they may be situated presently, and where they may be going.</a:t>
            </a:r>
            <a:endParaRPr lang="en-US" dirty="0"/>
          </a:p>
        </p:txBody>
      </p:sp>
      <p:sp>
        <p:nvSpPr>
          <p:cNvPr id="4" name="Slide Number Placeholder 3"/>
          <p:cNvSpPr>
            <a:spLocks noGrp="1"/>
          </p:cNvSpPr>
          <p:nvPr>
            <p:ph type="sldNum" sz="quarter" idx="10"/>
          </p:nvPr>
        </p:nvSpPr>
        <p:spPr/>
        <p:txBody>
          <a:bodyPr/>
          <a:lstStyle/>
          <a:p>
            <a:fld id="{812720F8-0A8D-48D5-9EA6-305D0F3BEE18}" type="slidenum">
              <a:rPr lang="en-US" smtClean="0"/>
              <a:t>9</a:t>
            </a:fld>
            <a:endParaRPr lang="en-US"/>
          </a:p>
        </p:txBody>
      </p:sp>
    </p:spTree>
    <p:extLst>
      <p:ext uri="{BB962C8B-B14F-4D97-AF65-F5344CB8AC3E}">
        <p14:creationId xmlns:p14="http://schemas.microsoft.com/office/powerpoint/2010/main" val="3384919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65C55C-45E3-F44B-92BC-CFB0FE4D05D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2243003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5C55C-45E3-F44B-92BC-CFB0FE4D05D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318939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5C55C-45E3-F44B-92BC-CFB0FE4D05D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3377906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65C55C-45E3-F44B-92BC-CFB0FE4D05D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2372929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A65C55C-45E3-F44B-92BC-CFB0FE4D05DC}"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297952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65C55C-45E3-F44B-92BC-CFB0FE4D05D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2434829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65C55C-45E3-F44B-92BC-CFB0FE4D05DC}"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224150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65C55C-45E3-F44B-92BC-CFB0FE4D05DC}"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6521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5C55C-45E3-F44B-92BC-CFB0FE4D05DC}"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2143372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65C55C-45E3-F44B-92BC-CFB0FE4D05D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16682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65C55C-45E3-F44B-92BC-CFB0FE4D05DC}"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45CFE-A9C8-6B41-B85F-D3CB1136A25F}" type="slidenum">
              <a:rPr lang="en-US" smtClean="0"/>
              <a:t>‹#›</a:t>
            </a:fld>
            <a:endParaRPr lang="en-US"/>
          </a:p>
        </p:txBody>
      </p:sp>
    </p:spTree>
    <p:extLst>
      <p:ext uri="{BB962C8B-B14F-4D97-AF65-F5344CB8AC3E}">
        <p14:creationId xmlns:p14="http://schemas.microsoft.com/office/powerpoint/2010/main" val="3687402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65C55C-45E3-F44B-92BC-CFB0FE4D05DC}" type="datetimeFigureOut">
              <a:rPr lang="en-US" smtClean="0"/>
              <a:t>2/27/2018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45CFE-A9C8-6B41-B85F-D3CB1136A25F}" type="slidenum">
              <a:rPr lang="en-US" smtClean="0"/>
              <a:t>‹#›</a:t>
            </a:fld>
            <a:endParaRPr lang="en-US"/>
          </a:p>
        </p:txBody>
      </p:sp>
    </p:spTree>
    <p:extLst>
      <p:ext uri="{BB962C8B-B14F-4D97-AF65-F5344CB8AC3E}">
        <p14:creationId xmlns:p14="http://schemas.microsoft.com/office/powerpoint/2010/main" val="1881721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hyperlink" Target="https://about.me/jeremiahosgo" TargetMode="External"/><Relationship Id="rId3" Type="http://schemas.openxmlformats.org/officeDocument/2006/relationships/image" Target="../media/image24.png"/><Relationship Id="rId7" Type="http://schemas.openxmlformats.org/officeDocument/2006/relationships/hyperlink" Target="http://www.brugo.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mailto:Lee.FG@colorado.edu" TargetMode="External"/><Relationship Id="rId5" Type="http://schemas.openxmlformats.org/officeDocument/2006/relationships/hyperlink" Target="https://twitter.com/jeremiahosgo" TargetMode="External"/><Relationship Id="rId4" Type="http://schemas.openxmlformats.org/officeDocument/2006/relationships/hyperlink" Target="mailto:Jermiah.OsborneGowey@colorado.edu" TargetMode="Externa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6.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4.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6309" y="283023"/>
            <a:ext cx="7772400" cy="1470025"/>
          </a:xfrm>
        </p:spPr>
        <p:txBody>
          <a:bodyPr>
            <a:normAutofit fontScale="90000"/>
          </a:bodyPr>
          <a:lstStyle/>
          <a:p>
            <a:pPr algn="l"/>
            <a:r>
              <a:rPr lang="en-US" dirty="0"/>
              <a:t>Transformative Learning Networks: Insights from Four Case Studies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84449" y="1747965"/>
            <a:ext cx="4775101" cy="2708921"/>
          </a:xfrm>
          <a:prstGeom prst="rect">
            <a:avLst/>
          </a:prstGeom>
          <a:noFill/>
          <a:ln>
            <a:noFill/>
          </a:ln>
        </p:spPr>
      </p:pic>
      <p:sp>
        <p:nvSpPr>
          <p:cNvPr id="3" name="Subtitle 2"/>
          <p:cNvSpPr>
            <a:spLocks noGrp="1"/>
          </p:cNvSpPr>
          <p:nvPr>
            <p:ph type="subTitle" idx="1"/>
          </p:nvPr>
        </p:nvSpPr>
        <p:spPr>
          <a:xfrm>
            <a:off x="166309" y="4970694"/>
            <a:ext cx="6400800" cy="1752600"/>
          </a:xfrm>
        </p:spPr>
        <p:txBody>
          <a:bodyPr>
            <a:normAutofit fontScale="55000" lnSpcReduction="20000"/>
          </a:bodyPr>
          <a:lstStyle/>
          <a:p>
            <a:pPr algn="l"/>
            <a:r>
              <a:rPr lang="en-US" dirty="0"/>
              <a:t>Bruce Evan Goldstein, University of Colorado Boulder</a:t>
            </a:r>
          </a:p>
          <a:p>
            <a:pPr algn="l"/>
            <a:r>
              <a:rPr lang="en-US" dirty="0"/>
              <a:t>Claire S. Chase, University of Colorado Boulder</a:t>
            </a:r>
          </a:p>
          <a:p>
            <a:pPr algn="l"/>
            <a:r>
              <a:rPr lang="en-US" dirty="0"/>
              <a:t>Lee Frankel-Goldwater, University of Colorado Boulder</a:t>
            </a:r>
          </a:p>
          <a:p>
            <a:pPr algn="l"/>
            <a:r>
              <a:rPr lang="en-US" dirty="0"/>
              <a:t>Jeremiah Osborne-Gowey, University of Colorado Boulder</a:t>
            </a:r>
          </a:p>
          <a:p>
            <a:pPr algn="l"/>
            <a:r>
              <a:rPr lang="en-US" dirty="0"/>
              <a:t>Julie </a:t>
            </a:r>
            <a:r>
              <a:rPr lang="en-US" dirty="0" err="1"/>
              <a:t>Risien</a:t>
            </a:r>
            <a:r>
              <a:rPr lang="en-US" dirty="0"/>
              <a:t>, Oregon State University</a:t>
            </a:r>
          </a:p>
          <a:p>
            <a:pPr algn="l"/>
            <a:r>
              <a:rPr lang="en-US" dirty="0"/>
              <a:t>Sarah </a:t>
            </a:r>
            <a:r>
              <a:rPr lang="en-US" dirty="0" err="1"/>
              <a:t>Schweizer</a:t>
            </a:r>
            <a:r>
              <a:rPr lang="en-US" dirty="0"/>
              <a:t>, University of Colorado Denver</a:t>
            </a:r>
          </a:p>
          <a:p>
            <a:pPr algn="l"/>
            <a:endParaRPr lang="en-US" dirty="0"/>
          </a:p>
        </p:txBody>
      </p:sp>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2206" y="5022313"/>
            <a:ext cx="3084109" cy="466406"/>
          </a:xfrm>
          <a:prstGeom prst="rect">
            <a:avLst/>
          </a:prstGeom>
        </p:spPr>
      </p:pic>
      <p:pic>
        <p:nvPicPr>
          <p:cNvPr id="6" name="Picture 5"/>
          <p:cNvPicPr>
            <a:picLocks noChangeAspect="1"/>
          </p:cNvPicPr>
          <p:nvPr/>
        </p:nvPicPr>
        <p:blipFill>
          <a:blip r:embed="rId5"/>
          <a:stretch>
            <a:fillRect/>
          </a:stretch>
        </p:blipFill>
        <p:spPr>
          <a:xfrm>
            <a:off x="6300991" y="6185426"/>
            <a:ext cx="2843009" cy="537868"/>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59550" y="5488719"/>
            <a:ext cx="1559645" cy="557014"/>
          </a:xfrm>
          <a:prstGeom prst="rect">
            <a:avLst/>
          </a:prstGeom>
        </p:spPr>
      </p:pic>
      <p:pic>
        <p:nvPicPr>
          <p:cNvPr id="8" name="Picture 7"/>
          <p:cNvPicPr>
            <a:picLocks noChangeAspect="1"/>
          </p:cNvPicPr>
          <p:nvPr/>
        </p:nvPicPr>
        <p:blipFill>
          <a:blip r:embed="rId7"/>
          <a:stretch>
            <a:fillRect/>
          </a:stretch>
        </p:blipFill>
        <p:spPr>
          <a:xfrm>
            <a:off x="8016134" y="0"/>
            <a:ext cx="1155700" cy="1155700"/>
          </a:xfrm>
          <a:prstGeom prst="rect">
            <a:avLst/>
          </a:prstGeom>
        </p:spPr>
      </p:pic>
      <p:sp>
        <p:nvSpPr>
          <p:cNvPr id="9" name="Subtitle 2"/>
          <p:cNvSpPr txBox="1">
            <a:spLocks/>
          </p:cNvSpPr>
          <p:nvPr/>
        </p:nvSpPr>
        <p:spPr>
          <a:xfrm>
            <a:off x="166309" y="4478340"/>
            <a:ext cx="6400800" cy="402089"/>
          </a:xfrm>
          <a:prstGeom prst="rect">
            <a:avLst/>
          </a:prstGeom>
        </p:spPr>
        <p:txBody>
          <a:bodyPr vert="horz" lIns="91440" tIns="45720" rIns="91440" bIns="45720" rtlCol="0">
            <a:normAutofit fontScale="7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dirty="0">
                <a:solidFill>
                  <a:schemeClr val="tx1"/>
                </a:solidFill>
              </a:rPr>
              <a:t>ISSS2016, July 28, 2016, CU Boulder</a:t>
            </a:r>
          </a:p>
          <a:p>
            <a:pPr algn="l"/>
            <a:endParaRPr lang="en-US" dirty="0">
              <a:solidFill>
                <a:schemeClr val="tx1"/>
              </a:solidFill>
            </a:endParaRPr>
          </a:p>
        </p:txBody>
      </p:sp>
    </p:spTree>
    <p:extLst>
      <p:ext uri="{BB962C8B-B14F-4D97-AF65-F5344CB8AC3E}">
        <p14:creationId xmlns:p14="http://schemas.microsoft.com/office/powerpoint/2010/main" val="4239468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Insights - </a:t>
            </a:r>
            <a:r>
              <a:rPr lang="en-US" dirty="0" err="1"/>
              <a:t>netweaving</a:t>
            </a:r>
            <a:endParaRPr lang="en-US" dirty="0"/>
          </a:p>
        </p:txBody>
      </p:sp>
      <p:sp>
        <p:nvSpPr>
          <p:cNvPr id="3" name="Content Placeholder 2"/>
          <p:cNvSpPr>
            <a:spLocks noGrp="1"/>
          </p:cNvSpPr>
          <p:nvPr>
            <p:ph sz="half" idx="1"/>
          </p:nvPr>
        </p:nvSpPr>
        <p:spPr/>
        <p:txBody>
          <a:bodyPr>
            <a:normAutofit/>
          </a:bodyPr>
          <a:lstStyle/>
          <a:p>
            <a:r>
              <a:rPr lang="en-US" dirty="0" err="1"/>
              <a:t>Netweaving</a:t>
            </a:r>
            <a:endParaRPr lang="en-US" dirty="0"/>
          </a:p>
          <a:p>
            <a:pPr lvl="1"/>
            <a:r>
              <a:rPr lang="en-US" dirty="0"/>
              <a:t>Differing understandings</a:t>
            </a:r>
          </a:p>
          <a:p>
            <a:pPr lvl="1"/>
            <a:r>
              <a:rPr lang="en-US" dirty="0"/>
              <a:t>Deft at operating at various scales, levels</a:t>
            </a:r>
          </a:p>
          <a:p>
            <a:pPr lvl="1"/>
            <a:r>
              <a:rPr lang="en-US" dirty="0"/>
              <a:t>Facilitate flow of info</a:t>
            </a:r>
          </a:p>
          <a:p>
            <a:pPr lvl="1"/>
            <a:r>
              <a:rPr lang="en-US" dirty="0"/>
              <a:t>Forging social ties</a:t>
            </a:r>
          </a:p>
          <a:p>
            <a:pPr lvl="1"/>
            <a:r>
              <a:rPr lang="en-US" dirty="0"/>
              <a:t>Promote shared identify</a:t>
            </a:r>
          </a:p>
          <a:p>
            <a:pPr lvl="1"/>
            <a:r>
              <a:rPr lang="en-US" dirty="0"/>
              <a:t>Spontaneous feedback</a:t>
            </a:r>
          </a:p>
          <a:p>
            <a:pPr lvl="1"/>
            <a:r>
              <a:rPr lang="en-US" dirty="0"/>
              <a:t>Flexibility of their role</a:t>
            </a:r>
          </a:p>
          <a:p>
            <a:endParaRPr lang="en-US" dirty="0"/>
          </a:p>
        </p:txBody>
      </p:sp>
      <p:pic>
        <p:nvPicPr>
          <p:cNvPr id="5" name="Content Placeholder 4" descr="START - games to discuss uncertainty.pn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t="-3794" b="-4132"/>
          <a:stretch/>
        </p:blipFill>
        <p:spPr>
          <a:xfrm>
            <a:off x="4573588" y="1632673"/>
            <a:ext cx="4421059" cy="3180993"/>
          </a:xfrm>
        </p:spPr>
      </p:pic>
    </p:spTree>
    <p:extLst>
      <p:ext uri="{BB962C8B-B14F-4D97-AF65-F5344CB8AC3E}">
        <p14:creationId xmlns:p14="http://schemas.microsoft.com/office/powerpoint/2010/main" val="3329105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Insights – org. learning</a:t>
            </a:r>
          </a:p>
        </p:txBody>
      </p:sp>
      <p:sp>
        <p:nvSpPr>
          <p:cNvPr id="3" name="Content Placeholder 2"/>
          <p:cNvSpPr>
            <a:spLocks noGrp="1"/>
          </p:cNvSpPr>
          <p:nvPr>
            <p:ph sz="half" idx="1"/>
          </p:nvPr>
        </p:nvSpPr>
        <p:spPr/>
        <p:txBody>
          <a:bodyPr>
            <a:normAutofit/>
          </a:bodyPr>
          <a:lstStyle/>
          <a:p>
            <a:r>
              <a:rPr lang="en-US" dirty="0"/>
              <a:t>Organizational learning</a:t>
            </a:r>
          </a:p>
          <a:p>
            <a:pPr lvl="1"/>
            <a:r>
              <a:rPr lang="en-US" dirty="0"/>
              <a:t>Multiple opportunities:</a:t>
            </a:r>
          </a:p>
          <a:p>
            <a:pPr lvl="2"/>
            <a:r>
              <a:rPr lang="en-US" dirty="0"/>
              <a:t>Communication</a:t>
            </a:r>
          </a:p>
          <a:p>
            <a:pPr lvl="2"/>
            <a:r>
              <a:rPr lang="en-US" dirty="0"/>
              <a:t>Feedback</a:t>
            </a:r>
          </a:p>
          <a:p>
            <a:pPr lvl="1"/>
            <a:r>
              <a:rPr lang="en-US" dirty="0"/>
              <a:t>Experimentation across scales</a:t>
            </a:r>
          </a:p>
          <a:p>
            <a:pPr lvl="1"/>
            <a:r>
              <a:rPr lang="en-US" dirty="0"/>
              <a:t>Flexible structure</a:t>
            </a:r>
          </a:p>
          <a:p>
            <a:pPr lvl="1"/>
            <a:r>
              <a:rPr lang="en-US" dirty="0"/>
              <a:t>Face-to-face interactions</a:t>
            </a:r>
          </a:p>
          <a:p>
            <a:endParaRPr lang="en-US" dirty="0"/>
          </a:p>
        </p:txBody>
      </p:sp>
      <p:pic>
        <p:nvPicPr>
          <p:cNvPr id="5" name="Content Placeholder 4" descr="START - games to discuss uncertainty.png"/>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t="-3794" b="-4132"/>
          <a:stretch/>
        </p:blipFill>
        <p:spPr>
          <a:xfrm>
            <a:off x="4573588" y="1632673"/>
            <a:ext cx="4421059" cy="3180993"/>
          </a:xfrm>
        </p:spPr>
      </p:pic>
    </p:spTree>
    <p:extLst>
      <p:ext uri="{BB962C8B-B14F-4D97-AF65-F5344CB8AC3E}">
        <p14:creationId xmlns:p14="http://schemas.microsoft.com/office/powerpoint/2010/main" val="499855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4638"/>
            <a:ext cx="8786828" cy="1143000"/>
          </a:xfrm>
        </p:spPr>
        <p:txBody>
          <a:bodyPr>
            <a:normAutofit/>
          </a:bodyPr>
          <a:lstStyle/>
          <a:p>
            <a:r>
              <a:rPr lang="en-US" dirty="0"/>
              <a:t>Key Insights – transformative capacity</a:t>
            </a:r>
          </a:p>
        </p:txBody>
      </p:sp>
      <p:sp>
        <p:nvSpPr>
          <p:cNvPr id="3" name="Content Placeholder 2"/>
          <p:cNvSpPr>
            <a:spLocks noGrp="1"/>
          </p:cNvSpPr>
          <p:nvPr>
            <p:ph sz="half" idx="1"/>
          </p:nvPr>
        </p:nvSpPr>
        <p:spPr/>
        <p:txBody>
          <a:bodyPr>
            <a:normAutofit/>
          </a:bodyPr>
          <a:lstStyle/>
          <a:p>
            <a:r>
              <a:rPr lang="en-US" dirty="0"/>
              <a:t>Reflexive work, intentioned adaptation is necessary</a:t>
            </a:r>
          </a:p>
          <a:p>
            <a:r>
              <a:rPr lang="en-US" dirty="0"/>
              <a:t>Network identity requires thoughtful intention, action</a:t>
            </a:r>
          </a:p>
          <a:p>
            <a:r>
              <a:rPr lang="en-US" dirty="0" err="1"/>
              <a:t>Netweavers</a:t>
            </a:r>
            <a:r>
              <a:rPr lang="en-US" dirty="0"/>
              <a:t> as </a:t>
            </a:r>
            <a:r>
              <a:rPr lang="en-US" dirty="0" err="1"/>
              <a:t>linchipins</a:t>
            </a:r>
            <a:r>
              <a:rPr lang="en-US" dirty="0"/>
              <a:t>, cross-scalar integrators  </a:t>
            </a:r>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3588" y="1751544"/>
            <a:ext cx="4421059" cy="2943250"/>
          </a:xfrm>
        </p:spPr>
      </p:pic>
    </p:spTree>
    <p:extLst>
      <p:ext uri="{BB962C8B-B14F-4D97-AF65-F5344CB8AC3E}">
        <p14:creationId xmlns:p14="http://schemas.microsoft.com/office/powerpoint/2010/main" val="230287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9" y="274638"/>
            <a:ext cx="8786828" cy="1143000"/>
          </a:xfrm>
        </p:spPr>
        <p:txBody>
          <a:bodyPr>
            <a:normAutofit/>
          </a:bodyPr>
          <a:lstStyle/>
          <a:p>
            <a:r>
              <a:rPr lang="en-US" dirty="0"/>
              <a:t>Key Insights – transformative capacity</a:t>
            </a:r>
          </a:p>
        </p:txBody>
      </p:sp>
      <p:sp>
        <p:nvSpPr>
          <p:cNvPr id="3" name="Content Placeholder 2"/>
          <p:cNvSpPr>
            <a:spLocks noGrp="1"/>
          </p:cNvSpPr>
          <p:nvPr>
            <p:ph sz="half" idx="1"/>
          </p:nvPr>
        </p:nvSpPr>
        <p:spPr/>
        <p:txBody>
          <a:bodyPr>
            <a:normAutofit/>
          </a:bodyPr>
          <a:lstStyle/>
          <a:p>
            <a:r>
              <a:rPr lang="en-US" dirty="0"/>
              <a:t>Transformation timescales are long, but…</a:t>
            </a:r>
          </a:p>
          <a:p>
            <a:pPr lvl="1"/>
            <a:r>
              <a:rPr lang="en-US" dirty="0"/>
              <a:t>Individual and  organizational learning can be observed early on</a:t>
            </a:r>
          </a:p>
          <a:p>
            <a:pPr lvl="1"/>
            <a:r>
              <a:rPr lang="en-US" dirty="0"/>
              <a:t>Collective actions and incremental change can occur on the way to transformation</a:t>
            </a: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3588" y="1751544"/>
            <a:ext cx="4421059" cy="2943250"/>
          </a:xfrm>
        </p:spPr>
      </p:pic>
    </p:spTree>
    <p:extLst>
      <p:ext uri="{BB962C8B-B14F-4D97-AF65-F5344CB8AC3E}">
        <p14:creationId xmlns:p14="http://schemas.microsoft.com/office/powerpoint/2010/main" val="1513755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sz="half" idx="1"/>
          </p:nvPr>
        </p:nvSpPr>
        <p:spPr/>
        <p:txBody>
          <a:bodyPr>
            <a:normAutofit/>
          </a:bodyPr>
          <a:lstStyle/>
          <a:p>
            <a:r>
              <a:rPr lang="en-US" dirty="0"/>
              <a:t>“Soft touch” is necessary</a:t>
            </a:r>
          </a:p>
          <a:p>
            <a:r>
              <a:rPr lang="en-US" dirty="0"/>
              <a:t>Loose, flexible network structure</a:t>
            </a:r>
          </a:p>
          <a:p>
            <a:r>
              <a:rPr lang="en-US" dirty="0"/>
              <a:t>Cross-scalar interaction itself enhances potential for transformation</a:t>
            </a:r>
          </a:p>
          <a:p>
            <a:endParaRPr lang="en-US" dirty="0"/>
          </a:p>
          <a:p>
            <a:endParaRPr lang="en-US" dirty="0"/>
          </a:p>
        </p:txBody>
      </p:sp>
      <p:pic>
        <p:nvPicPr>
          <p:cNvPr id="6" name="Content Placeholder 5"/>
          <p:cNvPicPr>
            <a:picLocks noGrp="1" noChangeAspect="1"/>
          </p:cNvPicPr>
          <p:nvPr>
            <p:ph sz="half" idx="2"/>
          </p:nvPr>
        </p:nvPicPr>
        <p:blipFill rotWithShape="1">
          <a:blip r:embed="rId3"/>
          <a:srcRect t="-3680" b="2186"/>
          <a:stretch/>
        </p:blipFill>
        <p:spPr>
          <a:xfrm>
            <a:off x="4648200" y="1371456"/>
            <a:ext cx="4038600" cy="2239820"/>
          </a:xfrm>
        </p:spPr>
      </p:pic>
      <p:pic>
        <p:nvPicPr>
          <p:cNvPr id="7" name="Content Placeholder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0608" y="3852121"/>
            <a:ext cx="4038600" cy="2274042"/>
          </a:xfrm>
          <a:prstGeom prst="rect">
            <a:avLst/>
          </a:prstGeom>
        </p:spPr>
      </p:pic>
    </p:spTree>
    <p:extLst>
      <p:ext uri="{BB962C8B-B14F-4D97-AF65-F5344CB8AC3E}">
        <p14:creationId xmlns:p14="http://schemas.microsoft.com/office/powerpoint/2010/main" val="2100703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             Questions?</a:t>
            </a:r>
          </a:p>
        </p:txBody>
      </p:sp>
      <p:pic>
        <p:nvPicPr>
          <p:cNvPr id="7" name="Picture Placeholder 6"/>
          <p:cNvPicPr>
            <a:picLocks noGrp="1" noChangeAspect="1"/>
          </p:cNvPicPr>
          <p:nvPr>
            <p:ph type="pic" idx="1"/>
          </p:nvPr>
        </p:nvPicPr>
        <p:blipFill>
          <a:blip r:embed="rId3"/>
          <a:srcRect/>
          <a:stretch>
            <a:fillRect/>
          </a:stretch>
        </p:blipFill>
        <p:spPr/>
      </p:pic>
      <p:sp>
        <p:nvSpPr>
          <p:cNvPr id="6" name="Text Placeholder 5"/>
          <p:cNvSpPr>
            <a:spLocks noGrp="1"/>
          </p:cNvSpPr>
          <p:nvPr>
            <p:ph type="body" sz="half" idx="2"/>
          </p:nvPr>
        </p:nvSpPr>
        <p:spPr>
          <a:xfrm>
            <a:off x="1792288" y="5367338"/>
            <a:ext cx="5486400" cy="1252520"/>
          </a:xfrm>
        </p:spPr>
        <p:txBody>
          <a:bodyPr>
            <a:normAutofit/>
          </a:bodyPr>
          <a:lstStyle/>
          <a:p>
            <a:pPr algn="r"/>
            <a:r>
              <a:rPr lang="en-US" dirty="0"/>
              <a:t>Contact: </a:t>
            </a:r>
          </a:p>
          <a:p>
            <a:pPr algn="r"/>
            <a:r>
              <a:rPr lang="en-US" dirty="0">
                <a:hlinkClick r:id="rId4"/>
              </a:rPr>
              <a:t>Jermiah.OsborneGowey@colorado.edu</a:t>
            </a:r>
            <a:r>
              <a:rPr lang="en-US" dirty="0"/>
              <a:t>, Twitter: </a:t>
            </a:r>
            <a:r>
              <a:rPr lang="en-US" dirty="0">
                <a:hlinkClick r:id="rId5"/>
              </a:rPr>
              <a:t>@JeremiahOsGo</a:t>
            </a:r>
            <a:endParaRPr lang="en-US" dirty="0"/>
          </a:p>
          <a:p>
            <a:pPr algn="r"/>
            <a:r>
              <a:rPr lang="en-US" dirty="0">
                <a:hlinkClick r:id="rId6"/>
              </a:rPr>
              <a:t>Lee.FG@colorado.edu</a:t>
            </a:r>
            <a:r>
              <a:rPr lang="en-US" dirty="0"/>
              <a:t> </a:t>
            </a:r>
          </a:p>
          <a:p>
            <a:pPr algn="r"/>
            <a:r>
              <a:rPr lang="en-US" dirty="0">
                <a:hlinkClick r:id="rId7"/>
              </a:rPr>
              <a:t>http://www.brugo.org/</a:t>
            </a:r>
            <a:endParaRPr lang="en-US" dirty="0"/>
          </a:p>
        </p:txBody>
      </p:sp>
      <p:sp>
        <p:nvSpPr>
          <p:cNvPr id="5" name="Content Placeholder 4"/>
          <p:cNvSpPr txBox="1">
            <a:spLocks/>
          </p:cNvSpPr>
          <p:nvPr/>
        </p:nvSpPr>
        <p:spPr>
          <a:xfrm>
            <a:off x="9441308" y="2100046"/>
            <a:ext cx="5002504" cy="36761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r">
              <a:buNone/>
            </a:pPr>
            <a:r>
              <a:rPr lang="en-US" sz="1600" dirty="0">
                <a:hlinkClick r:id="rId8"/>
              </a:rPr>
              <a:t>https://about.me/jeremiahosgo</a:t>
            </a:r>
            <a:r>
              <a:rPr lang="en-US" sz="1600" dirty="0"/>
              <a:t>; Twitter: </a:t>
            </a:r>
            <a:r>
              <a:rPr lang="en-US" sz="1600" dirty="0">
                <a:hlinkClick r:id="rId5"/>
              </a:rPr>
              <a:t>@</a:t>
            </a:r>
            <a:r>
              <a:rPr lang="en-US" sz="1600" dirty="0" err="1">
                <a:hlinkClick r:id="rId5"/>
              </a:rPr>
              <a:t>JeremiahOsGo</a:t>
            </a:r>
            <a:endParaRPr lang="en-US" sz="1600" dirty="0"/>
          </a:p>
        </p:txBody>
      </p:sp>
    </p:spTree>
    <p:extLst>
      <p:ext uri="{BB962C8B-B14F-4D97-AF65-F5344CB8AC3E}">
        <p14:creationId xmlns:p14="http://schemas.microsoft.com/office/powerpoint/2010/main" val="756887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rot="1142464">
            <a:off x="2456715" y="2631782"/>
            <a:ext cx="1116083" cy="3087744"/>
          </a:xfrm>
          <a:prstGeom prst="ellipse">
            <a:avLst/>
          </a:prstGeom>
          <a:solidFill>
            <a:srgbClr val="8064A2">
              <a:lumMod val="60000"/>
              <a:lumOff val="40000"/>
              <a:alpha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Black" panose="020B0A04020102020204" pitchFamily="34" charset="0"/>
            </a:endParaRPr>
          </a:p>
        </p:txBody>
      </p:sp>
      <p:sp>
        <p:nvSpPr>
          <p:cNvPr id="5" name="Oval 4"/>
          <p:cNvSpPr/>
          <p:nvPr/>
        </p:nvSpPr>
        <p:spPr>
          <a:xfrm rot="1142464">
            <a:off x="5024673" y="1188136"/>
            <a:ext cx="1116083" cy="3087744"/>
          </a:xfrm>
          <a:prstGeom prst="ellipse">
            <a:avLst/>
          </a:prstGeom>
          <a:solidFill>
            <a:srgbClr val="8064A2">
              <a:lumMod val="60000"/>
              <a:lumOff val="40000"/>
              <a:alpha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Black" panose="020B0A04020102020204" pitchFamily="34" charset="0"/>
            </a:endParaRPr>
          </a:p>
        </p:txBody>
      </p:sp>
      <p:graphicFrame>
        <p:nvGraphicFramePr>
          <p:cNvPr id="6" name="Diagram 5"/>
          <p:cNvGraphicFramePr/>
          <p:nvPr>
            <p:extLst>
              <p:ext uri="{D42A27DB-BD31-4B8C-83A1-F6EECF244321}">
                <p14:modId xmlns:p14="http://schemas.microsoft.com/office/powerpoint/2010/main" val="453006830"/>
              </p:ext>
            </p:extLst>
          </p:nvPr>
        </p:nvGraphicFramePr>
        <p:xfrm>
          <a:off x="178379" y="2890730"/>
          <a:ext cx="3304147" cy="3811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456858516"/>
              </p:ext>
            </p:extLst>
          </p:nvPr>
        </p:nvGraphicFramePr>
        <p:xfrm>
          <a:off x="2828335" y="1577992"/>
          <a:ext cx="3444032" cy="373062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ext uri="{D42A27DB-BD31-4B8C-83A1-F6EECF244321}">
                <p14:modId xmlns:p14="http://schemas.microsoft.com/office/powerpoint/2010/main" val="3536840364"/>
              </p:ext>
            </p:extLst>
          </p:nvPr>
        </p:nvGraphicFramePr>
        <p:xfrm>
          <a:off x="5294230" y="153952"/>
          <a:ext cx="3190784" cy="371404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Left-Right Arrow 8"/>
          <p:cNvSpPr/>
          <p:nvPr/>
        </p:nvSpPr>
        <p:spPr>
          <a:xfrm rot="19768784">
            <a:off x="2163901" y="3080207"/>
            <a:ext cx="4898298" cy="457200"/>
          </a:xfrm>
          <a:prstGeom prst="leftRightArrow">
            <a:avLst>
              <a:gd name="adj1" fmla="val 39011"/>
              <a:gd name="adj2" fmla="val 50000"/>
            </a:avLst>
          </a:prstGeom>
          <a:solidFill>
            <a:srgbClr val="F79646">
              <a:alpha val="31000"/>
            </a:srgbClr>
          </a:solidFill>
          <a:ln w="25400" cap="flat" cmpd="sng" algn="ctr">
            <a:solidFill>
              <a:srgbClr val="F79646">
                <a:shade val="50000"/>
                <a:alpha val="37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latin typeface="Arial Black" panose="020B0A04020102020204" pitchFamily="34" charset="0"/>
            </a:endParaRPr>
          </a:p>
        </p:txBody>
      </p:sp>
      <p:sp>
        <p:nvSpPr>
          <p:cNvPr id="3" name="Rectangle 2"/>
          <p:cNvSpPr/>
          <p:nvPr/>
        </p:nvSpPr>
        <p:spPr>
          <a:xfrm>
            <a:off x="701166" y="5910782"/>
            <a:ext cx="2157963" cy="584776"/>
          </a:xfrm>
          <a:prstGeom prst="rect">
            <a:avLst/>
          </a:prstGeom>
          <a:noFill/>
        </p:spPr>
        <p:txBody>
          <a:bodyPr wrap="none" lIns="91440" tIns="45720" rIns="91440" bIns="45720">
            <a:spAutoFit/>
          </a:bodyPr>
          <a:lstStyle/>
          <a:p>
            <a:pPr algn="ctr"/>
            <a:r>
              <a:rPr lang="en-US" sz="3200" dirty="0">
                <a:ln w="0"/>
                <a:solidFill>
                  <a:schemeClr val="accent2">
                    <a:lumMod val="75000"/>
                  </a:schemeClr>
                </a:solidFill>
                <a:effectLst>
                  <a:outerShdw blurRad="38100" dist="25400" dir="5400000" algn="ctr" rotWithShape="0">
                    <a:srgbClr val="6E747A">
                      <a:alpha val="43000"/>
                    </a:srgbClr>
                  </a:outerShdw>
                </a:effectLst>
              </a:rPr>
              <a:t>Place Based</a:t>
            </a:r>
            <a:endParaRPr lang="en-US" sz="3200" b="0" cap="none" spc="0" dirty="0">
              <a:ln w="0"/>
              <a:solidFill>
                <a:schemeClr val="accent2">
                  <a:lumMod val="75000"/>
                </a:schemeClr>
              </a:solidFill>
              <a:effectLst>
                <a:outerShdw blurRad="38100" dist="25400" dir="5400000" algn="ctr" rotWithShape="0">
                  <a:srgbClr val="6E747A">
                    <a:alpha val="43000"/>
                  </a:srgbClr>
                </a:outerShdw>
              </a:effectLst>
            </a:endParaRPr>
          </a:p>
        </p:txBody>
      </p:sp>
      <p:sp>
        <p:nvSpPr>
          <p:cNvPr id="10" name="Rectangle 9"/>
          <p:cNvSpPr/>
          <p:nvPr/>
        </p:nvSpPr>
        <p:spPr>
          <a:xfrm>
            <a:off x="3671703" y="4695808"/>
            <a:ext cx="2020505" cy="1569660"/>
          </a:xfrm>
          <a:prstGeom prst="rect">
            <a:avLst/>
          </a:prstGeom>
          <a:noFill/>
        </p:spPr>
        <p:txBody>
          <a:bodyPr wrap="none" lIns="91440" tIns="45720" rIns="91440" bIns="45720">
            <a:spAutoFit/>
          </a:bodyPr>
          <a:lstStyle/>
          <a:p>
            <a:pPr algn="ctr"/>
            <a:r>
              <a:rPr lang="en-US" sz="3200" dirty="0">
                <a:ln w="0"/>
                <a:solidFill>
                  <a:srgbClr val="00B0F0"/>
                </a:solidFill>
                <a:effectLst>
                  <a:outerShdw blurRad="38100" dist="25400" dir="5400000" algn="ctr" rotWithShape="0">
                    <a:srgbClr val="6E747A">
                      <a:alpha val="43000"/>
                    </a:srgbClr>
                  </a:outerShdw>
                </a:effectLst>
              </a:rPr>
              <a:t>Network</a:t>
            </a:r>
          </a:p>
          <a:p>
            <a:pPr algn="ctr"/>
            <a:r>
              <a:rPr lang="en-US" sz="3200" dirty="0">
                <a:ln w="0"/>
                <a:solidFill>
                  <a:srgbClr val="00B0F0"/>
                </a:solidFill>
                <a:effectLst>
                  <a:outerShdw blurRad="38100" dist="25400" dir="5400000" algn="ctr" rotWithShape="0">
                    <a:srgbClr val="6E747A">
                      <a:alpha val="43000"/>
                    </a:srgbClr>
                  </a:outerShdw>
                </a:effectLst>
              </a:rPr>
              <a:t>Facilitation</a:t>
            </a:r>
          </a:p>
          <a:p>
            <a:pPr algn="ctr"/>
            <a:r>
              <a:rPr lang="en-US" sz="3200" dirty="0">
                <a:ln w="0"/>
                <a:solidFill>
                  <a:srgbClr val="00B0F0"/>
                </a:solidFill>
                <a:effectLst>
                  <a:outerShdw blurRad="38100" dist="25400" dir="5400000" algn="ctr" rotWithShape="0">
                    <a:srgbClr val="6E747A">
                      <a:alpha val="43000"/>
                    </a:srgbClr>
                  </a:outerShdw>
                </a:effectLst>
              </a:rPr>
              <a:t>Role</a:t>
            </a:r>
            <a:endParaRPr lang="en-US" sz="3200" b="0" cap="none" spc="0" dirty="0">
              <a:ln w="0"/>
              <a:solidFill>
                <a:srgbClr val="00B0F0"/>
              </a:solidFill>
              <a:effectLst>
                <a:outerShdw blurRad="38100" dist="25400" dir="5400000" algn="ctr" rotWithShape="0">
                  <a:srgbClr val="6E747A">
                    <a:alpha val="43000"/>
                  </a:srgbClr>
                </a:outerShdw>
              </a:effectLst>
            </a:endParaRPr>
          </a:p>
        </p:txBody>
      </p:sp>
      <p:sp>
        <p:nvSpPr>
          <p:cNvPr id="11" name="Rectangle 10"/>
          <p:cNvSpPr/>
          <p:nvPr/>
        </p:nvSpPr>
        <p:spPr>
          <a:xfrm>
            <a:off x="6248820" y="3044682"/>
            <a:ext cx="1891864" cy="1569660"/>
          </a:xfrm>
          <a:prstGeom prst="rect">
            <a:avLst/>
          </a:prstGeom>
          <a:noFill/>
        </p:spPr>
        <p:txBody>
          <a:bodyPr wrap="none" lIns="91440" tIns="45720" rIns="91440" bIns="45720">
            <a:spAutoFit/>
          </a:bodyPr>
          <a:lstStyle/>
          <a:p>
            <a:pPr algn="ctr"/>
            <a:r>
              <a:rPr lang="en-US" sz="3200" dirty="0">
                <a:ln w="0"/>
                <a:solidFill>
                  <a:srgbClr val="92D050"/>
                </a:solidFill>
                <a:effectLst>
                  <a:outerShdw blurRad="38100" dist="25400" dir="5400000" algn="ctr" rotWithShape="0">
                    <a:srgbClr val="6E747A">
                      <a:alpha val="43000"/>
                    </a:srgbClr>
                  </a:outerShdw>
                </a:effectLst>
              </a:rPr>
              <a:t>Collective</a:t>
            </a:r>
          </a:p>
          <a:p>
            <a:pPr algn="ctr"/>
            <a:r>
              <a:rPr lang="en-US" sz="3200" b="0" cap="none" spc="0" dirty="0">
                <a:ln w="0"/>
                <a:solidFill>
                  <a:srgbClr val="92D050"/>
                </a:solidFill>
                <a:effectLst>
                  <a:outerShdw blurRad="38100" dist="25400" dir="5400000" algn="ctr" rotWithShape="0">
                    <a:srgbClr val="6E747A">
                      <a:alpha val="43000"/>
                    </a:srgbClr>
                  </a:outerShdw>
                </a:effectLst>
              </a:rPr>
              <a:t>Action</a:t>
            </a:r>
          </a:p>
          <a:p>
            <a:pPr algn="ctr"/>
            <a:r>
              <a:rPr lang="en-US" sz="3200" dirty="0">
                <a:ln w="0"/>
                <a:solidFill>
                  <a:srgbClr val="92D050"/>
                </a:solidFill>
                <a:effectLst>
                  <a:outerShdw blurRad="38100" dist="25400" dir="5400000" algn="ctr" rotWithShape="0">
                    <a:srgbClr val="6E747A">
                      <a:alpha val="43000"/>
                    </a:srgbClr>
                  </a:outerShdw>
                </a:effectLst>
              </a:rPr>
              <a:t>Outcomes</a:t>
            </a:r>
            <a:endParaRPr lang="en-US" sz="3200" b="0" cap="none" spc="0" dirty="0">
              <a:ln w="0"/>
              <a:solidFill>
                <a:srgbClr val="92D050"/>
              </a:solidFill>
              <a:effectLst>
                <a:outerShdw blurRad="38100" dist="25400" dir="5400000" algn="ctr" rotWithShape="0">
                  <a:srgbClr val="6E747A">
                    <a:alpha val="43000"/>
                  </a:srgbClr>
                </a:outerShdw>
              </a:effectLst>
            </a:endParaRPr>
          </a:p>
        </p:txBody>
      </p:sp>
      <p:sp>
        <p:nvSpPr>
          <p:cNvPr id="12" name="Title 1"/>
          <p:cNvSpPr>
            <a:spLocks noGrp="1"/>
          </p:cNvSpPr>
          <p:nvPr>
            <p:ph type="title"/>
          </p:nvPr>
        </p:nvSpPr>
        <p:spPr>
          <a:xfrm>
            <a:off x="631049" y="100850"/>
            <a:ext cx="7429499" cy="1478570"/>
          </a:xfrm>
        </p:spPr>
        <p:txBody>
          <a:bodyPr/>
          <a:lstStyle/>
          <a:p>
            <a:pPr algn="l"/>
            <a:r>
              <a:rPr lang="en-US" dirty="0"/>
              <a:t>Networks in a System</a:t>
            </a:r>
          </a:p>
        </p:txBody>
      </p:sp>
    </p:spTree>
    <p:extLst>
      <p:ext uri="{BB962C8B-B14F-4D97-AF65-F5344CB8AC3E}">
        <p14:creationId xmlns:p14="http://schemas.microsoft.com/office/powerpoint/2010/main" val="192271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98" y="0"/>
            <a:ext cx="8229600" cy="1143000"/>
          </a:xfrm>
        </p:spPr>
        <p:txBody>
          <a:bodyPr/>
          <a:lstStyle/>
          <a:p>
            <a:r>
              <a:rPr lang="en-US" u="sng" dirty="0"/>
              <a:t>L</a:t>
            </a:r>
            <a:r>
              <a:rPr lang="en-US" dirty="0"/>
              <a:t>earning </a:t>
            </a:r>
            <a:r>
              <a:rPr lang="en-US" u="sng" dirty="0"/>
              <a:t>N</a:t>
            </a:r>
            <a:r>
              <a:rPr lang="en-US" dirty="0"/>
              <a:t>etworks: </a:t>
            </a:r>
            <a:r>
              <a:rPr lang="en-US" u="sng" dirty="0"/>
              <a:t>what</a:t>
            </a:r>
            <a:r>
              <a:rPr lang="en-US" dirty="0"/>
              <a:t> and why</a:t>
            </a:r>
          </a:p>
        </p:txBody>
      </p:sp>
      <p:sp>
        <p:nvSpPr>
          <p:cNvPr id="5" name="Content Placeholder 4"/>
          <p:cNvSpPr>
            <a:spLocks noGrp="1"/>
          </p:cNvSpPr>
          <p:nvPr>
            <p:ph sz="half" idx="1"/>
          </p:nvPr>
        </p:nvSpPr>
        <p:spPr/>
        <p:txBody>
          <a:bodyPr>
            <a:normAutofit lnSpcReduction="10000"/>
          </a:bodyPr>
          <a:lstStyle/>
          <a:p>
            <a:r>
              <a:rPr lang="en-US" dirty="0"/>
              <a:t>What</a:t>
            </a:r>
          </a:p>
          <a:p>
            <a:pPr lvl="1"/>
            <a:r>
              <a:rPr lang="en-US" dirty="0"/>
              <a:t>Tricky and fragile</a:t>
            </a:r>
          </a:p>
          <a:p>
            <a:pPr lvl="1"/>
            <a:r>
              <a:rPr lang="en-US" dirty="0"/>
              <a:t>Tensions</a:t>
            </a:r>
          </a:p>
          <a:p>
            <a:pPr lvl="2"/>
            <a:r>
              <a:rPr lang="en-US" dirty="0"/>
              <a:t>Agency v. structure</a:t>
            </a:r>
          </a:p>
          <a:p>
            <a:pPr lvl="2"/>
            <a:r>
              <a:rPr lang="en-US" dirty="0"/>
              <a:t>Coherence v. autonomy</a:t>
            </a:r>
          </a:p>
          <a:p>
            <a:pPr lvl="2"/>
            <a:r>
              <a:rPr lang="en-US" dirty="0"/>
              <a:t>Desired conditions v. determinism</a:t>
            </a:r>
          </a:p>
          <a:p>
            <a:pPr lvl="2"/>
            <a:r>
              <a:rPr lang="en-US" dirty="0"/>
              <a:t>Incommensurability</a:t>
            </a:r>
          </a:p>
          <a:p>
            <a:pPr lvl="1"/>
            <a:r>
              <a:rPr lang="en-US" u="sng" dirty="0"/>
              <a:t>Learning</a:t>
            </a:r>
            <a:r>
              <a:rPr lang="en-US" dirty="0"/>
              <a:t> networks</a:t>
            </a:r>
          </a:p>
          <a:p>
            <a:pPr lvl="2"/>
            <a:r>
              <a:rPr lang="en-US" dirty="0"/>
              <a:t>Spring rigidity traps</a:t>
            </a:r>
          </a:p>
          <a:p>
            <a:pPr lvl="2"/>
            <a:r>
              <a:rPr lang="en-US" dirty="0"/>
              <a:t>Foster innovation</a:t>
            </a:r>
          </a:p>
          <a:p>
            <a:pPr lvl="2"/>
            <a:r>
              <a:rPr lang="en-US" dirty="0"/>
              <a:t>Knowledge dissemination</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1486" y="1104697"/>
            <a:ext cx="2994273" cy="2032954"/>
          </a:xfrm>
          <a:prstGeom prst="rect">
            <a:avLst/>
          </a:prstGeom>
        </p:spPr>
      </p:pic>
      <p:sp>
        <p:nvSpPr>
          <p:cNvPr id="10" name="TextBox 9"/>
          <p:cNvSpPr txBox="1"/>
          <p:nvPr/>
        </p:nvSpPr>
        <p:spPr>
          <a:xfrm>
            <a:off x="5214899" y="1123952"/>
            <a:ext cx="2209612" cy="523220"/>
          </a:xfrm>
          <a:prstGeom prst="rect">
            <a:avLst/>
          </a:prstGeom>
          <a:noFill/>
        </p:spPr>
        <p:txBody>
          <a:bodyPr wrap="square" rtlCol="0">
            <a:spAutoFit/>
          </a:bodyPr>
          <a:lstStyle/>
          <a:p>
            <a:r>
              <a:rPr lang="en-US" sz="2800" dirty="0"/>
              <a:t>Network</a:t>
            </a:r>
          </a:p>
        </p:txBody>
      </p:sp>
    </p:spTree>
    <p:extLst>
      <p:ext uri="{BB962C8B-B14F-4D97-AF65-F5344CB8AC3E}">
        <p14:creationId xmlns:p14="http://schemas.microsoft.com/office/powerpoint/2010/main" val="3766611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1498" y="0"/>
            <a:ext cx="8229600" cy="1143000"/>
          </a:xfrm>
        </p:spPr>
        <p:txBody>
          <a:bodyPr/>
          <a:lstStyle/>
          <a:p>
            <a:r>
              <a:rPr lang="en-US" u="sng" dirty="0"/>
              <a:t>L</a:t>
            </a:r>
            <a:r>
              <a:rPr lang="en-US" dirty="0"/>
              <a:t>earning </a:t>
            </a:r>
            <a:r>
              <a:rPr lang="en-US" u="sng" dirty="0"/>
              <a:t>N</a:t>
            </a:r>
            <a:r>
              <a:rPr lang="en-US" dirty="0"/>
              <a:t>etworks: what and </a:t>
            </a:r>
            <a:r>
              <a:rPr lang="en-US" u="sng" dirty="0"/>
              <a:t>why</a:t>
            </a:r>
          </a:p>
        </p:txBody>
      </p:sp>
      <p:sp>
        <p:nvSpPr>
          <p:cNvPr id="5" name="Content Placeholder 4"/>
          <p:cNvSpPr>
            <a:spLocks noGrp="1"/>
          </p:cNvSpPr>
          <p:nvPr>
            <p:ph sz="half" idx="1"/>
          </p:nvPr>
        </p:nvSpPr>
        <p:spPr/>
        <p:txBody>
          <a:bodyPr>
            <a:normAutofit fontScale="92500" lnSpcReduction="10000"/>
          </a:bodyPr>
          <a:lstStyle/>
          <a:p>
            <a:r>
              <a:rPr lang="en-US" dirty="0">
                <a:solidFill>
                  <a:schemeClr val="bg1">
                    <a:lumMod val="65000"/>
                  </a:schemeClr>
                </a:solidFill>
              </a:rPr>
              <a:t>What</a:t>
            </a:r>
          </a:p>
          <a:p>
            <a:r>
              <a:rPr lang="en-US" dirty="0"/>
              <a:t>Characteristics</a:t>
            </a:r>
          </a:p>
          <a:p>
            <a:pPr lvl="1"/>
            <a:r>
              <a:rPr lang="en-US" dirty="0"/>
              <a:t>Intent to Transform</a:t>
            </a:r>
          </a:p>
          <a:p>
            <a:pPr lvl="1"/>
            <a:r>
              <a:rPr lang="en-US" dirty="0"/>
              <a:t>Voluntary and collaborative</a:t>
            </a:r>
          </a:p>
          <a:p>
            <a:pPr lvl="1"/>
            <a:r>
              <a:rPr lang="en-US" dirty="0"/>
              <a:t>Multi-sited and place-based</a:t>
            </a:r>
          </a:p>
          <a:p>
            <a:pPr lvl="1"/>
            <a:r>
              <a:rPr lang="en-US" dirty="0"/>
              <a:t>Multi-organizational and cross-jurisdictional</a:t>
            </a:r>
          </a:p>
          <a:p>
            <a:pPr lvl="1"/>
            <a:r>
              <a:rPr lang="en-US" dirty="0"/>
              <a:t>Intentionally organized and facilitated</a:t>
            </a:r>
          </a:p>
          <a:p>
            <a:pPr lvl="1"/>
            <a:r>
              <a:rPr lang="en-US" dirty="0"/>
              <a:t>Distributed authority with a coordinating core</a:t>
            </a:r>
          </a:p>
          <a:p>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1486" y="1104697"/>
            <a:ext cx="2994273" cy="2032954"/>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7743" y="4720603"/>
            <a:ext cx="3306257" cy="2078220"/>
          </a:xfrm>
          <a:prstGeom prst="rect">
            <a:avLst/>
          </a:prstGeom>
        </p:spPr>
      </p:pic>
      <p:pic>
        <p:nvPicPr>
          <p:cNvPr id="9" name="Content Placeholder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7286" y="2882104"/>
            <a:ext cx="2928399" cy="2083211"/>
          </a:xfrm>
          <a:prstGeom prst="rect">
            <a:avLst/>
          </a:prstGeom>
        </p:spPr>
      </p:pic>
      <p:sp>
        <p:nvSpPr>
          <p:cNvPr id="10" name="TextBox 9"/>
          <p:cNvSpPr txBox="1"/>
          <p:nvPr/>
        </p:nvSpPr>
        <p:spPr>
          <a:xfrm>
            <a:off x="5214899" y="1123952"/>
            <a:ext cx="2209612" cy="523220"/>
          </a:xfrm>
          <a:prstGeom prst="rect">
            <a:avLst/>
          </a:prstGeom>
          <a:noFill/>
        </p:spPr>
        <p:txBody>
          <a:bodyPr wrap="square" rtlCol="0">
            <a:spAutoFit/>
          </a:bodyPr>
          <a:lstStyle/>
          <a:p>
            <a:r>
              <a:rPr lang="en-US" sz="2800" dirty="0"/>
              <a:t>Network</a:t>
            </a:r>
          </a:p>
        </p:txBody>
      </p:sp>
      <p:sp>
        <p:nvSpPr>
          <p:cNvPr id="11" name="TextBox 10"/>
          <p:cNvSpPr txBox="1"/>
          <p:nvPr/>
        </p:nvSpPr>
        <p:spPr>
          <a:xfrm>
            <a:off x="6250093" y="3257905"/>
            <a:ext cx="2904483" cy="954107"/>
          </a:xfrm>
          <a:prstGeom prst="rect">
            <a:avLst/>
          </a:prstGeom>
          <a:noFill/>
        </p:spPr>
        <p:txBody>
          <a:bodyPr wrap="square" rtlCol="0">
            <a:spAutoFit/>
          </a:bodyPr>
          <a:lstStyle/>
          <a:p>
            <a:pPr algn="r"/>
            <a:r>
              <a:rPr lang="en-US" sz="2800" dirty="0"/>
              <a:t>Communities </a:t>
            </a:r>
          </a:p>
          <a:p>
            <a:pPr algn="r"/>
            <a:r>
              <a:rPr lang="en-US" sz="2800" dirty="0"/>
              <a:t>of Practice</a:t>
            </a:r>
          </a:p>
        </p:txBody>
      </p:sp>
      <p:sp>
        <p:nvSpPr>
          <p:cNvPr id="12" name="TextBox 11"/>
          <p:cNvSpPr txBox="1"/>
          <p:nvPr/>
        </p:nvSpPr>
        <p:spPr>
          <a:xfrm>
            <a:off x="4947601" y="6275603"/>
            <a:ext cx="2806264" cy="523220"/>
          </a:xfrm>
          <a:prstGeom prst="rect">
            <a:avLst/>
          </a:prstGeom>
          <a:noFill/>
        </p:spPr>
        <p:txBody>
          <a:bodyPr wrap="square" rtlCol="0">
            <a:spAutoFit/>
          </a:bodyPr>
          <a:lstStyle/>
          <a:p>
            <a:r>
              <a:rPr lang="en-US" sz="2800" dirty="0"/>
              <a:t>Transformative</a:t>
            </a:r>
          </a:p>
        </p:txBody>
      </p:sp>
    </p:spTree>
    <p:extLst>
      <p:ext uri="{BB962C8B-B14F-4D97-AF65-F5344CB8AC3E}">
        <p14:creationId xmlns:p14="http://schemas.microsoft.com/office/powerpoint/2010/main" val="2260119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Study goals</a:t>
            </a:r>
          </a:p>
        </p:txBody>
      </p:sp>
      <p:sp>
        <p:nvSpPr>
          <p:cNvPr id="6" name="Content Placeholder 5"/>
          <p:cNvSpPr>
            <a:spLocks noGrp="1"/>
          </p:cNvSpPr>
          <p:nvPr>
            <p:ph sz="half" idx="1"/>
          </p:nvPr>
        </p:nvSpPr>
        <p:spPr/>
        <p:txBody>
          <a:bodyPr/>
          <a:lstStyle/>
          <a:p>
            <a:r>
              <a:rPr lang="en-US" dirty="0"/>
              <a:t>Examine:</a:t>
            </a:r>
          </a:p>
          <a:p>
            <a:pPr lvl="1"/>
            <a:r>
              <a:rPr lang="en-US" dirty="0"/>
              <a:t>Network histories, design, structures, </a:t>
            </a:r>
          </a:p>
          <a:p>
            <a:pPr lvl="1"/>
            <a:r>
              <a:rPr lang="en-US" dirty="0"/>
              <a:t>Learning</a:t>
            </a:r>
          </a:p>
          <a:p>
            <a:pPr lvl="1"/>
            <a:r>
              <a:rPr lang="en-US" dirty="0"/>
              <a:t>Capacity-building</a:t>
            </a:r>
          </a:p>
          <a:p>
            <a:pPr lvl="1"/>
            <a:r>
              <a:rPr lang="en-US" dirty="0"/>
              <a:t>“</a:t>
            </a:r>
            <a:r>
              <a:rPr lang="en-US" dirty="0" err="1"/>
              <a:t>Netweaving</a:t>
            </a:r>
            <a:r>
              <a:rPr lang="en-US" dirty="0"/>
              <a:t>”</a:t>
            </a:r>
          </a:p>
          <a:p>
            <a:pPr lvl="1"/>
            <a:r>
              <a:rPr lang="en-US" dirty="0"/>
              <a:t>Cross-scalar integration</a:t>
            </a:r>
          </a:p>
          <a:p>
            <a:pPr lvl="1"/>
            <a:r>
              <a:rPr lang="en-US" dirty="0"/>
              <a:t>Transformation</a:t>
            </a:r>
          </a:p>
          <a:p>
            <a:r>
              <a:rPr lang="en-US" dirty="0"/>
              <a:t>Inform Network Practice</a:t>
            </a:r>
          </a:p>
        </p:txBody>
      </p:sp>
      <p:sp>
        <p:nvSpPr>
          <p:cNvPr id="7" name="Content Placeholder 6"/>
          <p:cNvSpPr>
            <a:spLocks noGrp="1"/>
          </p:cNvSpPr>
          <p:nvPr>
            <p:ph sz="half" idx="2"/>
          </p:nvPr>
        </p:nvSpPr>
        <p:spPr/>
        <p:txBody>
          <a:bodyPr/>
          <a:lstStyle/>
          <a:p>
            <a:r>
              <a:rPr lang="en-US" dirty="0"/>
              <a:t>Approaches:</a:t>
            </a:r>
          </a:p>
          <a:p>
            <a:pPr lvl="1"/>
            <a:r>
              <a:rPr lang="en-US" dirty="0"/>
              <a:t>Participatory Action Research</a:t>
            </a:r>
          </a:p>
          <a:p>
            <a:pPr lvl="1"/>
            <a:r>
              <a:rPr lang="en-US" dirty="0"/>
              <a:t>Developmental Evaluation</a:t>
            </a:r>
          </a:p>
        </p:txBody>
      </p:sp>
      <p:pic>
        <p:nvPicPr>
          <p:cNvPr id="8" name="Picture 7" descr="Macintosh HD:Users:communication:Desktop:NETWORK DOCS:Risien:01_2014 Summit Activity.jpg"/>
          <p:cNvPicPr/>
          <p:nvPr/>
        </p:nvPicPr>
        <p:blipFill rotWithShape="1">
          <a:blip r:embed="rId3" cstate="screen">
            <a:extLst>
              <a:ext uri="{28A0092B-C50C-407E-A947-70E740481C1C}">
                <a14:useLocalDpi xmlns:a14="http://schemas.microsoft.com/office/drawing/2010/main"/>
              </a:ext>
            </a:extLst>
          </a:blip>
          <a:srcRect/>
          <a:stretch/>
        </p:blipFill>
        <p:spPr bwMode="auto">
          <a:xfrm>
            <a:off x="4648200" y="3840098"/>
            <a:ext cx="3546763" cy="2660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62482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studies</a:t>
            </a:r>
          </a:p>
        </p:txBody>
      </p:sp>
      <p:sp>
        <p:nvSpPr>
          <p:cNvPr id="5" name="Content Placeholder 4"/>
          <p:cNvSpPr>
            <a:spLocks noGrp="1"/>
          </p:cNvSpPr>
          <p:nvPr>
            <p:ph sz="half" idx="1"/>
          </p:nvPr>
        </p:nvSpPr>
        <p:spPr/>
        <p:txBody>
          <a:bodyPr>
            <a:normAutofit fontScale="92500" lnSpcReduction="10000"/>
          </a:bodyPr>
          <a:lstStyle/>
          <a:p>
            <a:r>
              <a:rPr lang="en-US" dirty="0"/>
              <a:t>National Alliance for Broader Impacts (NABI)</a:t>
            </a:r>
          </a:p>
          <a:p>
            <a:r>
              <a:rPr lang="en-US" dirty="0"/>
              <a:t>100 Resilient Cities (100RC)</a:t>
            </a:r>
          </a:p>
          <a:p>
            <a:r>
              <a:rPr lang="en-US" dirty="0"/>
              <a:t>Fire Adapted Communities Learning Network (</a:t>
            </a:r>
            <a:r>
              <a:rPr lang="en-US" dirty="0" err="1"/>
              <a:t>FACLNet</a:t>
            </a:r>
            <a:r>
              <a:rPr lang="en-US" dirty="0"/>
              <a:t>)</a:t>
            </a:r>
          </a:p>
          <a:p>
            <a:r>
              <a:rPr lang="en-US" dirty="0"/>
              <a:t>Global Change </a:t>
            </a:r>
            <a:r>
              <a:rPr lang="en-US" dirty="0" err="1"/>
              <a:t>SysTem</a:t>
            </a:r>
            <a:r>
              <a:rPr lang="en-US" dirty="0"/>
              <a:t> for Analysis, Research and Training (START)</a:t>
            </a:r>
          </a:p>
          <a:p>
            <a:r>
              <a:rPr lang="en-US" dirty="0"/>
              <a:t>Interviews</a:t>
            </a:r>
          </a:p>
        </p:txBody>
      </p:sp>
      <p:pic>
        <p:nvPicPr>
          <p:cNvPr id="7" name="Content Placeholder 6"/>
          <p:cNvPicPr>
            <a:picLocks noGrp="1"/>
          </p:cNvPicPr>
          <p:nvPr>
            <p:ph sz="half" idx="2"/>
          </p:nvPr>
        </p:nvPicPr>
        <p:blipFill rotWithShape="1">
          <a:blip r:embed="rId3" cstate="screen">
            <a:extLst>
              <a:ext uri="{28A0092B-C50C-407E-A947-70E740481C1C}">
                <a14:useLocalDpi xmlns:a14="http://schemas.microsoft.com/office/drawing/2010/main"/>
              </a:ext>
            </a:extLst>
          </a:blip>
          <a:srcRect t="-5205" b="-1346"/>
          <a:stretch/>
        </p:blipFill>
        <p:spPr>
          <a:xfrm>
            <a:off x="5538831" y="4961873"/>
            <a:ext cx="3427196" cy="1026563"/>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799" y="3579419"/>
            <a:ext cx="2969475" cy="1190014"/>
          </a:xfrm>
          <a:prstGeom prst="rect">
            <a:avLst/>
          </a:prstGeom>
          <a:noFill/>
          <a:ln>
            <a:noFill/>
          </a:ln>
        </p:spPr>
      </p:pic>
      <p:pic>
        <p:nvPicPr>
          <p:cNvPr id="12" name="Content Placeholder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495798" y="1265372"/>
            <a:ext cx="3082101" cy="1178587"/>
          </a:xfrm>
          <a:prstGeom prst="rect">
            <a:avLst/>
          </a:prstGeom>
          <a:ln>
            <a:noFill/>
          </a:ln>
          <a:extLst>
            <a:ext uri="{53640926-AAD7-44d8-BBD7-CCE9431645EC}">
              <a14:shadowObscured xmlns:a14="http://schemas.microsoft.com/office/drawing/2010/main" xmlns=""/>
            </a:ext>
          </a:ex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5731151" y="2367062"/>
            <a:ext cx="3352309" cy="1231601"/>
          </a:xfrm>
          <a:prstGeom prst="rect">
            <a:avLst/>
          </a:prstGeom>
          <a:noFill/>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902295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p:cNvGraphicFramePr>
            <a:graphicFrameLocks/>
          </p:cNvGraphicFramePr>
          <p:nvPr>
            <p:extLst>
              <p:ext uri="{D42A27DB-BD31-4B8C-83A1-F6EECF244321}">
                <p14:modId xmlns:p14="http://schemas.microsoft.com/office/powerpoint/2010/main" val="153498320"/>
              </p:ext>
            </p:extLst>
          </p:nvPr>
        </p:nvGraphicFramePr>
        <p:xfrm>
          <a:off x="453611" y="62605"/>
          <a:ext cx="8460966" cy="6720212"/>
        </p:xfrm>
        <a:graphic>
          <a:graphicData uri="http://schemas.openxmlformats.org/drawingml/2006/table">
            <a:tbl>
              <a:tblPr firstRow="1" bandRow="1">
                <a:tableStyleId>{5940675A-B579-460E-94D1-54222C63F5DA}</a:tableStyleId>
              </a:tblPr>
              <a:tblGrid>
                <a:gridCol w="1954079">
                  <a:extLst>
                    <a:ext uri="{9D8B030D-6E8A-4147-A177-3AD203B41FA5}">
                      <a16:colId xmlns:a16="http://schemas.microsoft.com/office/drawing/2014/main" val="510784955"/>
                    </a:ext>
                  </a:extLst>
                </a:gridCol>
                <a:gridCol w="2176801">
                  <a:extLst>
                    <a:ext uri="{9D8B030D-6E8A-4147-A177-3AD203B41FA5}">
                      <a16:colId xmlns:a16="http://schemas.microsoft.com/office/drawing/2014/main" val="1776064265"/>
                    </a:ext>
                  </a:extLst>
                </a:gridCol>
                <a:gridCol w="2077892">
                  <a:extLst>
                    <a:ext uri="{9D8B030D-6E8A-4147-A177-3AD203B41FA5}">
                      <a16:colId xmlns:a16="http://schemas.microsoft.com/office/drawing/2014/main" val="1484960013"/>
                    </a:ext>
                  </a:extLst>
                </a:gridCol>
                <a:gridCol w="2252194">
                  <a:extLst>
                    <a:ext uri="{9D8B030D-6E8A-4147-A177-3AD203B41FA5}">
                      <a16:colId xmlns:a16="http://schemas.microsoft.com/office/drawing/2014/main" val="2998804324"/>
                    </a:ext>
                  </a:extLst>
                </a:gridCol>
              </a:tblGrid>
              <a:tr h="839671">
                <a:tc>
                  <a:txBody>
                    <a:bodyPr/>
                    <a:lstStyle/>
                    <a:p>
                      <a:endParaRPr lang="en-US" sz="1750" dirty="0"/>
                    </a:p>
                  </a:txBody>
                  <a:tcPr/>
                </a:tc>
                <a:tc>
                  <a:txBody>
                    <a:bodyPr/>
                    <a:lstStyle/>
                    <a:p>
                      <a:endParaRPr lang="en-US" sz="1750" dirty="0"/>
                    </a:p>
                  </a:txBody>
                  <a:tcPr/>
                </a:tc>
                <a:tc>
                  <a:txBody>
                    <a:bodyPr/>
                    <a:lstStyle/>
                    <a:p>
                      <a:endParaRPr lang="en-US" sz="1750" dirty="0"/>
                    </a:p>
                  </a:txBody>
                  <a:tcPr/>
                </a:tc>
                <a:tc>
                  <a:txBody>
                    <a:bodyPr/>
                    <a:lstStyle/>
                    <a:p>
                      <a:endParaRPr lang="en-US" sz="1750" dirty="0"/>
                    </a:p>
                  </a:txBody>
                  <a:tcPr/>
                </a:tc>
                <a:extLst>
                  <a:ext uri="{0D108BD9-81ED-4DB2-BD59-A6C34878D82A}">
                    <a16:rowId xmlns:a16="http://schemas.microsoft.com/office/drawing/2014/main" val="255826829"/>
                  </a:ext>
                </a:extLst>
              </a:tr>
              <a:tr h="1404800">
                <a:tc>
                  <a:txBody>
                    <a:bodyPr/>
                    <a:lstStyle/>
                    <a:p>
                      <a:r>
                        <a:rPr lang="en-US" sz="1750" dirty="0"/>
                        <a:t>Improving the connection between research and society,</a:t>
                      </a:r>
                      <a:r>
                        <a:rPr lang="en-US" sz="1750" baseline="0" dirty="0"/>
                        <a:t> 2014</a:t>
                      </a:r>
                      <a:endParaRPr lang="en-US" sz="1750" dirty="0"/>
                    </a:p>
                  </a:txBody>
                  <a:tcPr/>
                </a:tc>
                <a:tc>
                  <a:txBody>
                    <a:bodyPr/>
                    <a:lstStyle/>
                    <a:p>
                      <a:r>
                        <a:rPr lang="en-US" sz="1750" dirty="0"/>
                        <a:t>Coordinated</a:t>
                      </a:r>
                      <a:r>
                        <a:rPr lang="en-US" sz="1750" baseline="0" dirty="0"/>
                        <a:t> action for sustainability in municipalities, 2013</a:t>
                      </a:r>
                      <a:endParaRPr lang="en-US" sz="1750" dirty="0"/>
                    </a:p>
                  </a:txBody>
                  <a:tcPr/>
                </a:tc>
                <a:tc>
                  <a:txBody>
                    <a:bodyPr/>
                    <a:lstStyle/>
                    <a:p>
                      <a:r>
                        <a:rPr lang="en-US" sz="1750" dirty="0"/>
                        <a:t>New</a:t>
                      </a:r>
                      <a:r>
                        <a:rPr lang="en-US" sz="1750" baseline="0" dirty="0"/>
                        <a:t> directions after 100 years of failed wildfire </a:t>
                      </a:r>
                      <a:r>
                        <a:rPr lang="en-US" sz="1750" baseline="0" dirty="0" err="1"/>
                        <a:t>mgmt</a:t>
                      </a:r>
                      <a:r>
                        <a:rPr lang="en-US" sz="1750" baseline="0" dirty="0"/>
                        <a:t>, 2013</a:t>
                      </a:r>
                      <a:endParaRPr lang="en-US" sz="1750" dirty="0"/>
                    </a:p>
                  </a:txBody>
                  <a:tcPr/>
                </a:tc>
                <a:tc>
                  <a:txBody>
                    <a:bodyPr/>
                    <a:lstStyle/>
                    <a:p>
                      <a:r>
                        <a:rPr lang="en-US" sz="1750" baseline="0" dirty="0"/>
                        <a:t>Science-based solutions to global challenges in the developing world, 1990</a:t>
                      </a:r>
                      <a:endParaRPr lang="en-US" sz="1750" dirty="0"/>
                    </a:p>
                  </a:txBody>
                  <a:tcPr/>
                </a:tc>
                <a:extLst>
                  <a:ext uri="{0D108BD9-81ED-4DB2-BD59-A6C34878D82A}">
                    <a16:rowId xmlns:a16="http://schemas.microsoft.com/office/drawing/2014/main" val="1432125812"/>
                  </a:ext>
                </a:extLst>
              </a:tr>
              <a:tr h="1404800">
                <a:tc>
                  <a:txBody>
                    <a:bodyPr/>
                    <a:lstStyle/>
                    <a:p>
                      <a:r>
                        <a:rPr lang="en-US" sz="1750" dirty="0"/>
                        <a:t>~450 self-identified</a:t>
                      </a:r>
                      <a:r>
                        <a:rPr lang="en-US" sz="1750" baseline="0" dirty="0"/>
                        <a:t> members, most Univ. based BI brokers</a:t>
                      </a:r>
                      <a:endParaRPr lang="en-US" sz="1750" dirty="0"/>
                    </a:p>
                  </a:txBody>
                  <a:tcPr/>
                </a:tc>
                <a:tc>
                  <a:txBody>
                    <a:bodyPr/>
                    <a:lstStyle/>
                    <a:p>
                      <a:r>
                        <a:rPr lang="en-US" sz="1750" dirty="0"/>
                        <a:t>100 cities</a:t>
                      </a:r>
                      <a:r>
                        <a:rPr lang="en-US" sz="1750" baseline="0" dirty="0"/>
                        <a:t> competitively selected, Each with CRO, liaisons &amp; RF managers</a:t>
                      </a:r>
                      <a:endParaRPr lang="en-US" sz="1750" dirty="0"/>
                    </a:p>
                  </a:txBody>
                  <a:tcPr/>
                </a:tc>
                <a:tc>
                  <a:txBody>
                    <a:bodyPr/>
                    <a:lstStyle/>
                    <a:p>
                      <a:r>
                        <a:rPr lang="en-US" sz="1750" baseline="0" dirty="0"/>
                        <a:t>Members invited. </a:t>
                      </a:r>
                      <a:r>
                        <a:rPr lang="en-US" sz="1750" dirty="0"/>
                        <a:t>Flat w/ local, regional &amp; nat.</a:t>
                      </a:r>
                      <a:r>
                        <a:rPr lang="en-US" sz="1750" baseline="0" dirty="0"/>
                        <a:t> </a:t>
                      </a:r>
                      <a:r>
                        <a:rPr lang="en-US" sz="1750" dirty="0"/>
                        <a:t>scale</a:t>
                      </a:r>
                      <a:r>
                        <a:rPr lang="en-US" sz="1750" baseline="0" dirty="0"/>
                        <a:t> activities. </a:t>
                      </a:r>
                      <a:endParaRPr lang="en-US" sz="1750" dirty="0"/>
                    </a:p>
                  </a:txBody>
                  <a:tcPr/>
                </a:tc>
                <a:tc>
                  <a:txBody>
                    <a:bodyPr/>
                    <a:lstStyle/>
                    <a:p>
                      <a:r>
                        <a:rPr lang="en-US" sz="1750" dirty="0"/>
                        <a:t>Int.</a:t>
                      </a:r>
                      <a:r>
                        <a:rPr lang="en-US" sz="1750" baseline="0" dirty="0"/>
                        <a:t> </a:t>
                      </a:r>
                      <a:r>
                        <a:rPr lang="en-US" sz="1750" dirty="0"/>
                        <a:t>Secretariat w/ distributed system of regional hubs.</a:t>
                      </a:r>
                    </a:p>
                  </a:txBody>
                  <a:tcPr/>
                </a:tc>
                <a:extLst>
                  <a:ext uri="{0D108BD9-81ED-4DB2-BD59-A6C34878D82A}">
                    <a16:rowId xmlns:a16="http://schemas.microsoft.com/office/drawing/2014/main" val="1880649457"/>
                  </a:ext>
                </a:extLst>
              </a:tr>
              <a:tr h="1141400">
                <a:tc>
                  <a:txBody>
                    <a:bodyPr/>
                    <a:lstStyle/>
                    <a:p>
                      <a:r>
                        <a:rPr lang="en-US" sz="1750" dirty="0"/>
                        <a:t>NSF RCN</a:t>
                      </a:r>
                      <a:endParaRPr lang="en-US" sz="1750" baseline="0" dirty="0"/>
                    </a:p>
                    <a:p>
                      <a:r>
                        <a:rPr lang="en-US" sz="1750" baseline="0" dirty="0"/>
                        <a:t>$100K/</a:t>
                      </a:r>
                      <a:r>
                        <a:rPr lang="en-US" sz="1750" baseline="0" dirty="0" err="1"/>
                        <a:t>Yr</a:t>
                      </a:r>
                      <a:r>
                        <a:rPr lang="en-US" sz="1750" baseline="0" dirty="0"/>
                        <a:t> – 5 </a:t>
                      </a:r>
                      <a:r>
                        <a:rPr lang="en-US" sz="1750" baseline="0" dirty="0" err="1"/>
                        <a:t>yrs</a:t>
                      </a:r>
                      <a:endParaRPr lang="en-US" sz="1750" dirty="0"/>
                    </a:p>
                  </a:txBody>
                  <a:tcPr/>
                </a:tc>
                <a:tc>
                  <a:txBody>
                    <a:bodyPr/>
                    <a:lstStyle/>
                    <a:p>
                      <a:r>
                        <a:rPr lang="en-US" sz="1750" dirty="0"/>
                        <a:t>Rockefeller Foundation Grants 1 mil to each city</a:t>
                      </a:r>
                    </a:p>
                  </a:txBody>
                  <a:tcPr/>
                </a:tc>
                <a:tc>
                  <a:txBody>
                    <a:bodyPr/>
                    <a:lstStyle/>
                    <a:p>
                      <a:r>
                        <a:rPr lang="en-US" sz="1750" dirty="0"/>
                        <a:t>Multi-partner</a:t>
                      </a:r>
                      <a:r>
                        <a:rPr lang="en-US" sz="1750" baseline="0" dirty="0"/>
                        <a:t> </a:t>
                      </a:r>
                      <a:r>
                        <a:rPr lang="en-US" sz="1750" baseline="0" dirty="0" err="1"/>
                        <a:t>collab</a:t>
                      </a:r>
                      <a:r>
                        <a:rPr lang="en-US" sz="1750" baseline="0" dirty="0"/>
                        <a:t>. funds logistical staff at an NGO</a:t>
                      </a:r>
                      <a:endParaRPr lang="en-US" sz="1750" dirty="0"/>
                    </a:p>
                  </a:txBody>
                  <a:tcPr/>
                </a:tc>
                <a:tc>
                  <a:txBody>
                    <a:bodyPr/>
                    <a:lstStyle/>
                    <a:p>
                      <a:r>
                        <a:rPr lang="en-US" sz="1750" b="0" i="0" u="none" strike="noStrike" kern="1200" dirty="0">
                          <a:solidFill>
                            <a:schemeClr val="tx1"/>
                          </a:solidFill>
                          <a:effectLst/>
                          <a:latin typeface="+mn-lt"/>
                          <a:ea typeface="+mn-ea"/>
                          <a:cs typeface="+mn-cs"/>
                        </a:rPr>
                        <a:t>1.5-3mil/</a:t>
                      </a:r>
                      <a:r>
                        <a:rPr lang="en-US" sz="1750" b="0" i="0" u="none" strike="noStrike" kern="1200" dirty="0" err="1">
                          <a:solidFill>
                            <a:schemeClr val="tx1"/>
                          </a:solidFill>
                          <a:effectLst/>
                          <a:latin typeface="+mn-lt"/>
                          <a:ea typeface="+mn-ea"/>
                          <a:cs typeface="+mn-cs"/>
                        </a:rPr>
                        <a:t>yr</a:t>
                      </a:r>
                      <a:r>
                        <a:rPr lang="en-US" sz="1750" b="0" i="0" u="none" strike="noStrike" kern="1200" baseline="0" dirty="0">
                          <a:solidFill>
                            <a:schemeClr val="tx1"/>
                          </a:solidFill>
                          <a:effectLst/>
                          <a:latin typeface="+mn-lt"/>
                          <a:ea typeface="+mn-ea"/>
                          <a:cs typeface="+mn-cs"/>
                        </a:rPr>
                        <a:t> </a:t>
                      </a:r>
                      <a:r>
                        <a:rPr lang="en-US" sz="1750" b="0" i="0" u="none" strike="noStrike" kern="1200" dirty="0">
                          <a:solidFill>
                            <a:schemeClr val="tx1"/>
                          </a:solidFill>
                          <a:effectLst/>
                          <a:latin typeface="+mn-lt"/>
                          <a:ea typeface="+mn-ea"/>
                          <a:cs typeface="+mn-cs"/>
                        </a:rPr>
                        <a:t>from the US Global Change Research Program</a:t>
                      </a:r>
                      <a:endParaRPr lang="en-US" sz="1750" dirty="0"/>
                    </a:p>
                  </a:txBody>
                  <a:tcPr/>
                </a:tc>
                <a:extLst>
                  <a:ext uri="{0D108BD9-81ED-4DB2-BD59-A6C34878D82A}">
                    <a16:rowId xmlns:a16="http://schemas.microsoft.com/office/drawing/2014/main" val="2728376880"/>
                  </a:ext>
                </a:extLst>
              </a:tr>
              <a:tr h="1889261">
                <a:tc>
                  <a:txBody>
                    <a:bodyPr/>
                    <a:lstStyle/>
                    <a:p>
                      <a:r>
                        <a:rPr lang="en-US" sz="1750" dirty="0"/>
                        <a:t>An.</a:t>
                      </a:r>
                      <a:r>
                        <a:rPr lang="en-US" sz="1750" baseline="0" dirty="0"/>
                        <a:t> </a:t>
                      </a:r>
                      <a:r>
                        <a:rPr lang="en-US" sz="1750" dirty="0"/>
                        <a:t>meetings, mo.</a:t>
                      </a:r>
                      <a:r>
                        <a:rPr lang="en-US" sz="1750" baseline="0" dirty="0"/>
                        <a:t> committee calls, listserv, advocacy, training  subcommittee work.</a:t>
                      </a:r>
                      <a:endParaRPr lang="en-US" sz="1750" dirty="0"/>
                    </a:p>
                  </a:txBody>
                  <a:tcPr/>
                </a:tc>
                <a:tc>
                  <a:txBody>
                    <a:bodyPr/>
                    <a:lstStyle/>
                    <a:p>
                      <a:r>
                        <a:rPr lang="en-US" sz="1750" dirty="0"/>
                        <a:t>Comm. between CROs and RF</a:t>
                      </a:r>
                      <a:r>
                        <a:rPr lang="en-US" sz="1750" baseline="0" dirty="0"/>
                        <a:t> mediated by managers.  CRO working at the city level.  </a:t>
                      </a:r>
                      <a:endParaRPr lang="en-US" sz="1750" dirty="0"/>
                    </a:p>
                  </a:txBody>
                  <a:tcPr/>
                </a:tc>
                <a:tc>
                  <a:txBody>
                    <a:bodyPr/>
                    <a:lstStyle/>
                    <a:p>
                      <a:r>
                        <a:rPr lang="en-US" sz="1750" dirty="0"/>
                        <a:t>Monthly</a:t>
                      </a:r>
                      <a:r>
                        <a:rPr lang="en-US" sz="1750" baseline="0" dirty="0"/>
                        <a:t> c</a:t>
                      </a:r>
                      <a:r>
                        <a:rPr lang="en-US" sz="1750" dirty="0"/>
                        <a:t>heck-in,</a:t>
                      </a:r>
                      <a:r>
                        <a:rPr lang="en-US" sz="1750" baseline="0" dirty="0"/>
                        <a:t> quarterly regional meeting, annual conf. and working groups.</a:t>
                      </a:r>
                      <a:endParaRPr lang="en-US" sz="1750" dirty="0"/>
                    </a:p>
                  </a:txBody>
                  <a:tcPr/>
                </a:tc>
                <a:tc>
                  <a:txBody>
                    <a:bodyPr/>
                    <a:lstStyle/>
                    <a:p>
                      <a:r>
                        <a:rPr lang="en-US" sz="1750" dirty="0"/>
                        <a:t>Grants, workshops, online</a:t>
                      </a:r>
                      <a:r>
                        <a:rPr lang="en-US" sz="1750" baseline="0" dirty="0"/>
                        <a:t> training and platform, connections between members.  </a:t>
                      </a:r>
                      <a:endParaRPr lang="en-US" sz="1750" dirty="0"/>
                    </a:p>
                  </a:txBody>
                  <a:tcPr/>
                </a:tc>
                <a:extLst>
                  <a:ext uri="{0D108BD9-81ED-4DB2-BD59-A6C34878D82A}">
                    <a16:rowId xmlns:a16="http://schemas.microsoft.com/office/drawing/2014/main" val="2495090002"/>
                  </a:ext>
                </a:extLst>
              </a:tr>
            </a:tbl>
          </a:graphicData>
        </a:graphic>
      </p:graphicFrame>
      <p:sp>
        <p:nvSpPr>
          <p:cNvPr id="7" name="TextBox 6"/>
          <p:cNvSpPr txBox="1"/>
          <p:nvPr/>
        </p:nvSpPr>
        <p:spPr>
          <a:xfrm>
            <a:off x="30426" y="1300295"/>
            <a:ext cx="492443" cy="583253"/>
          </a:xfrm>
          <a:prstGeom prst="rect">
            <a:avLst/>
          </a:prstGeom>
          <a:noFill/>
        </p:spPr>
        <p:txBody>
          <a:bodyPr vert="vert270" wrap="none" rtlCol="0">
            <a:spAutoFit/>
          </a:bodyPr>
          <a:lstStyle/>
          <a:p>
            <a:r>
              <a:rPr lang="en-US" sz="2000" b="1" dirty="0">
                <a:solidFill>
                  <a:srgbClr val="000000"/>
                </a:solidFill>
              </a:rPr>
              <a:t>Goal</a:t>
            </a:r>
          </a:p>
        </p:txBody>
      </p:sp>
      <p:sp>
        <p:nvSpPr>
          <p:cNvPr id="8" name="TextBox 7"/>
          <p:cNvSpPr txBox="1"/>
          <p:nvPr/>
        </p:nvSpPr>
        <p:spPr>
          <a:xfrm>
            <a:off x="0" y="5028767"/>
            <a:ext cx="492443" cy="1083991"/>
          </a:xfrm>
          <a:prstGeom prst="rect">
            <a:avLst/>
          </a:prstGeom>
          <a:noFill/>
        </p:spPr>
        <p:txBody>
          <a:bodyPr vert="vert270" wrap="none" rtlCol="0">
            <a:spAutoFit/>
          </a:bodyPr>
          <a:lstStyle/>
          <a:p>
            <a:r>
              <a:rPr lang="en-US" sz="2000" b="1" dirty="0">
                <a:solidFill>
                  <a:srgbClr val="000000"/>
                </a:solidFill>
              </a:rPr>
              <a:t>Activities</a:t>
            </a:r>
          </a:p>
        </p:txBody>
      </p:sp>
      <p:sp>
        <p:nvSpPr>
          <p:cNvPr id="9" name="TextBox 8"/>
          <p:cNvSpPr txBox="1"/>
          <p:nvPr/>
        </p:nvSpPr>
        <p:spPr>
          <a:xfrm>
            <a:off x="30426" y="2393919"/>
            <a:ext cx="492443" cy="1085443"/>
          </a:xfrm>
          <a:prstGeom prst="rect">
            <a:avLst/>
          </a:prstGeom>
          <a:noFill/>
        </p:spPr>
        <p:txBody>
          <a:bodyPr vert="vert270" wrap="none" rtlCol="0">
            <a:spAutoFit/>
          </a:bodyPr>
          <a:lstStyle/>
          <a:p>
            <a:r>
              <a:rPr lang="en-US" sz="2000" b="1" dirty="0">
                <a:solidFill>
                  <a:srgbClr val="000000"/>
                </a:solidFill>
              </a:rPr>
              <a:t>Structure</a:t>
            </a:r>
          </a:p>
        </p:txBody>
      </p:sp>
      <p:sp>
        <p:nvSpPr>
          <p:cNvPr id="10" name="TextBox 9"/>
          <p:cNvSpPr txBox="1"/>
          <p:nvPr/>
        </p:nvSpPr>
        <p:spPr>
          <a:xfrm>
            <a:off x="17309" y="3739797"/>
            <a:ext cx="492443" cy="945181"/>
          </a:xfrm>
          <a:prstGeom prst="rect">
            <a:avLst/>
          </a:prstGeom>
          <a:noFill/>
        </p:spPr>
        <p:txBody>
          <a:bodyPr vert="vert270" wrap="none" rtlCol="0">
            <a:spAutoFit/>
          </a:bodyPr>
          <a:lstStyle/>
          <a:p>
            <a:r>
              <a:rPr lang="en-US" sz="2000" b="1" dirty="0">
                <a:solidFill>
                  <a:srgbClr val="000000"/>
                </a:solidFill>
              </a:rPr>
              <a:t>Funding</a:t>
            </a:r>
          </a:p>
        </p:txBody>
      </p:sp>
      <p:pic>
        <p:nvPicPr>
          <p:cNvPr id="11"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492091" y="120208"/>
            <a:ext cx="1912988" cy="731519"/>
          </a:xfrm>
          <a:prstGeom prst="rect">
            <a:avLst/>
          </a:prstGeom>
          <a:ln>
            <a:noFill/>
          </a:ln>
          <a:extLst>
            <a:ext uri="{53640926-AAD7-44d8-BBD7-CCE9431645EC}">
              <a14:shadowObscured xmlns:a14="http://schemas.microsoft.com/office/drawing/2010/main" xmlns=""/>
            </a:ext>
          </a:extLst>
        </p:spPr>
      </p:pic>
      <p:pic>
        <p:nvPicPr>
          <p:cNvPr id="12" name="Picture 1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2520519" y="136461"/>
            <a:ext cx="1991130" cy="731519"/>
          </a:xfrm>
          <a:prstGeom prst="rect">
            <a:avLst/>
          </a:prstGeom>
          <a:noFill/>
          <a:ln>
            <a:noFill/>
          </a:ln>
          <a:extLst>
            <a:ext uri="{53640926-AAD7-44d8-BBD7-CCE9431645EC}">
              <a14:shadowObscured xmlns:a14="http://schemas.microsoft.com/office/drawing/2010/main" xmlns=""/>
            </a:ext>
          </a:extLst>
        </p:spPr>
      </p:pic>
      <p:pic>
        <p:nvPicPr>
          <p:cNvPr id="13" name="Picture 12"/>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25160" y="134833"/>
            <a:ext cx="1825386" cy="731519"/>
          </a:xfrm>
          <a:prstGeom prst="rect">
            <a:avLst/>
          </a:prstGeom>
          <a:noFill/>
          <a:ln>
            <a:noFill/>
          </a:ln>
        </p:spPr>
      </p:pic>
      <p:pic>
        <p:nvPicPr>
          <p:cNvPr id="14" name="Picture 13"/>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825361" y="178418"/>
            <a:ext cx="1938399" cy="681846"/>
          </a:xfrm>
          <a:prstGeom prst="rect">
            <a:avLst/>
          </a:prstGeom>
        </p:spPr>
      </p:pic>
    </p:spTree>
    <p:extLst>
      <p:ext uri="{BB962C8B-B14F-4D97-AF65-F5344CB8AC3E}">
        <p14:creationId xmlns:p14="http://schemas.microsoft.com/office/powerpoint/2010/main" val="548949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Challenges</a:t>
            </a:r>
          </a:p>
        </p:txBody>
      </p:sp>
      <p:pic>
        <p:nvPicPr>
          <p:cNvPr id="5" name="Content Placeholder 4"/>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t="-2925" b="-2535"/>
          <a:stretch/>
        </p:blipFill>
        <p:spPr>
          <a:xfrm>
            <a:off x="269367" y="2213035"/>
            <a:ext cx="4636936" cy="3300445"/>
          </a:xfrm>
          <a:prstGeom prst="rect">
            <a:avLst/>
          </a:prstGeom>
        </p:spPr>
      </p:pic>
      <p:sp>
        <p:nvSpPr>
          <p:cNvPr id="4" name="Content Placeholder 3"/>
          <p:cNvSpPr>
            <a:spLocks noGrp="1"/>
          </p:cNvSpPr>
          <p:nvPr>
            <p:ph sz="half" idx="2"/>
          </p:nvPr>
        </p:nvSpPr>
        <p:spPr>
          <a:xfrm>
            <a:off x="5052240" y="1600200"/>
            <a:ext cx="4038600" cy="4525963"/>
          </a:xfrm>
        </p:spPr>
        <p:txBody>
          <a:bodyPr>
            <a:normAutofit fontScale="92500" lnSpcReduction="10000"/>
          </a:bodyPr>
          <a:lstStyle/>
          <a:p>
            <a:r>
              <a:rPr lang="en-US" dirty="0"/>
              <a:t>Voluntary</a:t>
            </a:r>
          </a:p>
          <a:p>
            <a:pPr lvl="1"/>
            <a:r>
              <a:rPr lang="en-US" dirty="0"/>
              <a:t>Not recognized as part of member’s work responsibilities.</a:t>
            </a:r>
          </a:p>
          <a:p>
            <a:r>
              <a:rPr lang="en-US" dirty="0"/>
              <a:t>Operate at multiple scales</a:t>
            </a:r>
          </a:p>
          <a:p>
            <a:pPr lvl="1"/>
            <a:r>
              <a:rPr lang="en-US" dirty="0"/>
              <a:t>Different approaches to connection and dialogue</a:t>
            </a:r>
          </a:p>
          <a:p>
            <a:r>
              <a:rPr lang="en-US" dirty="0"/>
              <a:t>Promoting change in a turbulent institutional environment</a:t>
            </a:r>
          </a:p>
          <a:p>
            <a:r>
              <a:rPr lang="en-US" dirty="0"/>
              <a:t>Reliant on support from multiple sponsors</a:t>
            </a:r>
          </a:p>
          <a:p>
            <a:endParaRPr lang="en-US" dirty="0"/>
          </a:p>
        </p:txBody>
      </p:sp>
      <p:pic>
        <p:nvPicPr>
          <p:cNvPr id="6"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l="-2997" r="-2271"/>
          <a:stretch/>
        </p:blipFill>
        <p:spPr>
          <a:xfrm>
            <a:off x="626049" y="492944"/>
            <a:ext cx="1254116" cy="1849388"/>
          </a:xfrm>
          <a:prstGeom prst="rect">
            <a:avLst/>
          </a:prstGeom>
        </p:spPr>
      </p:pic>
      <p:pic>
        <p:nvPicPr>
          <p:cNvPr id="7" name="Content Placeholder 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941915" y="3070217"/>
            <a:ext cx="938250" cy="358783"/>
          </a:xfrm>
          <a:prstGeom prst="rect">
            <a:avLst/>
          </a:prstGeom>
          <a:ln>
            <a:solidFill>
              <a:srgbClr val="000000"/>
            </a:solidFill>
          </a:ln>
          <a:extLst>
            <a:ext uri="{53640926-AAD7-44d8-BBD7-CCE9431645EC}">
              <a14:shadowObscured xmlns:a14="http://schemas.microsoft.com/office/drawing/2010/main" xmlns=""/>
            </a:ext>
          </a:extLst>
        </p:spPr>
      </p:pic>
      <p:pic>
        <p:nvPicPr>
          <p:cNvPr id="8" name="Picture 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1531220" y="2637487"/>
            <a:ext cx="989299" cy="363457"/>
          </a:xfrm>
          <a:prstGeom prst="rect">
            <a:avLst/>
          </a:prstGeom>
          <a:noFill/>
          <a:ln>
            <a:solidFill>
              <a:schemeClr val="tx1"/>
            </a:solidFill>
          </a:ln>
          <a:extLst>
            <a:ext uri="{53640926-AAD7-44d8-BBD7-CCE9431645EC}">
              <a14:shadowObscured xmlns:a14="http://schemas.microsoft.com/office/drawing/2010/main" xmlns=""/>
            </a:ext>
          </a:extLst>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111075" y="3498273"/>
            <a:ext cx="1093749" cy="438317"/>
          </a:xfrm>
          <a:prstGeom prst="rect">
            <a:avLst/>
          </a:prstGeom>
          <a:noFill/>
          <a:ln>
            <a:solidFill>
              <a:srgbClr val="000000"/>
            </a:solidFill>
          </a:ln>
        </p:spPr>
      </p:pic>
      <p:pic>
        <p:nvPicPr>
          <p:cNvPr id="10" name="Picture 9"/>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3524949" y="3054562"/>
            <a:ext cx="1094821" cy="385111"/>
          </a:xfrm>
          <a:prstGeom prst="rect">
            <a:avLst/>
          </a:prstGeom>
          <a:ln>
            <a:solidFill>
              <a:srgbClr val="000000"/>
            </a:solidFill>
          </a:ln>
        </p:spPr>
      </p:pic>
    </p:spTree>
    <p:extLst>
      <p:ext uri="{BB962C8B-B14F-4D97-AF65-F5344CB8AC3E}">
        <p14:creationId xmlns:p14="http://schemas.microsoft.com/office/powerpoint/2010/main" val="3675946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3"/>
          <a:stretch>
            <a:fillRect/>
          </a:stretch>
        </p:blipFill>
        <p:spPr>
          <a:xfrm>
            <a:off x="96204" y="870543"/>
            <a:ext cx="8986316" cy="5952622"/>
          </a:xfrm>
          <a:prstGeom prst="rect">
            <a:avLst/>
          </a:prstGeom>
          <a:ln>
            <a:noFill/>
          </a:ln>
          <a:effectLst>
            <a:outerShdw blurRad="292100" dist="139700" dir="2700000" algn="tl" rotWithShape="0">
              <a:srgbClr val="333333">
                <a:alpha val="65000"/>
              </a:srgbClr>
            </a:outerShdw>
          </a:effectLst>
        </p:spPr>
      </p:pic>
      <p:pic>
        <p:nvPicPr>
          <p:cNvPr id="7" name="Picture 6" descr="Holling-1986-Adaptive-Cycle.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2099540" cy="1417638"/>
          </a:xfrm>
          <a:prstGeom prst="rect">
            <a:avLst/>
          </a:prstGeom>
        </p:spPr>
      </p:pic>
    </p:spTree>
    <p:extLst>
      <p:ext uri="{BB962C8B-B14F-4D97-AF65-F5344CB8AC3E}">
        <p14:creationId xmlns:p14="http://schemas.microsoft.com/office/powerpoint/2010/main" val="14351842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9724</TotalTime>
  <Words>3360</Words>
  <Application>Microsoft Office PowerPoint</Application>
  <PresentationFormat>On-screen Show (4:3)</PresentationFormat>
  <Paragraphs>301</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Calibri</vt:lpstr>
      <vt:lpstr>Office Theme</vt:lpstr>
      <vt:lpstr>Transformative Learning Networks: Insights from Four Case Studies</vt:lpstr>
      <vt:lpstr>Networks in a System</vt:lpstr>
      <vt:lpstr>Learning Networks: what and why</vt:lpstr>
      <vt:lpstr>Learning Networks: what and why</vt:lpstr>
      <vt:lpstr>Study goals</vt:lpstr>
      <vt:lpstr>Case studies</vt:lpstr>
      <vt:lpstr>PowerPoint Presentation</vt:lpstr>
      <vt:lpstr>Design Challenges</vt:lpstr>
      <vt:lpstr>PowerPoint Presentation</vt:lpstr>
      <vt:lpstr>Key Insights - netweaving</vt:lpstr>
      <vt:lpstr>Key Insights – org. learning</vt:lpstr>
      <vt:lpstr>Key Insights – transformative capacity</vt:lpstr>
      <vt:lpstr>Key Insights – transformative capacity</vt:lpstr>
      <vt:lpstr>Conclusions</vt:lpstr>
      <vt:lpstr>THANK YOU!             Questions?</vt:lpstr>
    </vt:vector>
  </TitlesOfParts>
  <Company>Feather River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Osborne-Gowey</dc:creator>
  <cp:lastModifiedBy>Lee Frankel-Goldwater</cp:lastModifiedBy>
  <cp:revision>63</cp:revision>
  <dcterms:created xsi:type="dcterms:W3CDTF">2016-07-21T22:02:07Z</dcterms:created>
  <dcterms:modified xsi:type="dcterms:W3CDTF">2018-02-28T02:15:15Z</dcterms:modified>
</cp:coreProperties>
</file>